
<file path=[Content_Types].xml><?xml version="1.0" encoding="utf-8"?>
<Types xmlns="http://schemas.openxmlformats.org/package/2006/content-types">
  <Default Extension="png" ContentType="image/pn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3"/>
  </p:notesMasterIdLst>
  <p:sldIdLst>
    <p:sldId id="256" r:id="rId2"/>
    <p:sldId id="257" r:id="rId3"/>
    <p:sldId id="258" r:id="rId4"/>
    <p:sldId id="276" r:id="rId5"/>
    <p:sldId id="277" r:id="rId6"/>
    <p:sldId id="547" r:id="rId7"/>
    <p:sldId id="259" r:id="rId8"/>
    <p:sldId id="553" r:id="rId9"/>
    <p:sldId id="260" r:id="rId10"/>
    <p:sldId id="275" r:id="rId11"/>
    <p:sldId id="555" r:id="rId12"/>
    <p:sldId id="292" r:id="rId13"/>
    <p:sldId id="328" r:id="rId14"/>
    <p:sldId id="329" r:id="rId15"/>
    <p:sldId id="554" r:id="rId16"/>
    <p:sldId id="330" r:id="rId17"/>
    <p:sldId id="331" r:id="rId18"/>
    <p:sldId id="332" r:id="rId19"/>
    <p:sldId id="333" r:id="rId20"/>
    <p:sldId id="556" r:id="rId21"/>
    <p:sldId id="557" r:id="rId22"/>
    <p:sldId id="558" r:id="rId23"/>
    <p:sldId id="559" r:id="rId24"/>
    <p:sldId id="334" r:id="rId25"/>
    <p:sldId id="335" r:id="rId26"/>
    <p:sldId id="336" r:id="rId27"/>
    <p:sldId id="337" r:id="rId28"/>
    <p:sldId id="338" r:id="rId29"/>
    <p:sldId id="560" r:id="rId30"/>
    <p:sldId id="293" r:id="rId31"/>
    <p:sldId id="294" r:id="rId32"/>
    <p:sldId id="561" r:id="rId33"/>
    <p:sldId id="339" r:id="rId34"/>
    <p:sldId id="562" r:id="rId35"/>
    <p:sldId id="352" r:id="rId36"/>
    <p:sldId id="357" r:id="rId37"/>
    <p:sldId id="572" r:id="rId38"/>
    <p:sldId id="358" r:id="rId39"/>
    <p:sldId id="571" r:id="rId40"/>
    <p:sldId id="340" r:id="rId41"/>
    <p:sldId id="342" r:id="rId42"/>
    <p:sldId id="359" r:id="rId43"/>
    <p:sldId id="360" r:id="rId44"/>
    <p:sldId id="361" r:id="rId45"/>
    <p:sldId id="362" r:id="rId46"/>
    <p:sldId id="363" r:id="rId47"/>
    <p:sldId id="364" r:id="rId48"/>
    <p:sldId id="365" r:id="rId49"/>
    <p:sldId id="366" r:id="rId50"/>
    <p:sldId id="367" r:id="rId51"/>
    <p:sldId id="563" r:id="rId52"/>
    <p:sldId id="564" r:id="rId53"/>
    <p:sldId id="343" r:id="rId54"/>
    <p:sldId id="566" r:id="rId55"/>
    <p:sldId id="344" r:id="rId56"/>
    <p:sldId id="567" r:id="rId57"/>
    <p:sldId id="345" r:id="rId58"/>
    <p:sldId id="346" r:id="rId59"/>
    <p:sldId id="347" r:id="rId60"/>
    <p:sldId id="348" r:id="rId61"/>
    <p:sldId id="349" r:id="rId62"/>
    <p:sldId id="568" r:id="rId63"/>
    <p:sldId id="569" r:id="rId64"/>
    <p:sldId id="368" r:id="rId65"/>
    <p:sldId id="570" r:id="rId66"/>
    <p:sldId id="295" r:id="rId67"/>
    <p:sldId id="296" r:id="rId68"/>
    <p:sldId id="369" r:id="rId69"/>
    <p:sldId id="370" r:id="rId70"/>
    <p:sldId id="371" r:id="rId71"/>
    <p:sldId id="372" r:id="rId72"/>
    <p:sldId id="373" r:id="rId73"/>
    <p:sldId id="374" r:id="rId74"/>
    <p:sldId id="375" r:id="rId75"/>
    <p:sldId id="376" r:id="rId76"/>
    <p:sldId id="377" r:id="rId77"/>
    <p:sldId id="573" r:id="rId78"/>
    <p:sldId id="574" r:id="rId79"/>
    <p:sldId id="378" r:id="rId80"/>
    <p:sldId id="575" r:id="rId81"/>
    <p:sldId id="576" r:id="rId82"/>
    <p:sldId id="379" r:id="rId83"/>
    <p:sldId id="380" r:id="rId84"/>
    <p:sldId id="381" r:id="rId85"/>
    <p:sldId id="578" r:id="rId86"/>
    <p:sldId id="577" r:id="rId87"/>
    <p:sldId id="297" r:id="rId88"/>
    <p:sldId id="298" r:id="rId89"/>
    <p:sldId id="382" r:id="rId90"/>
    <p:sldId id="383" r:id="rId91"/>
    <p:sldId id="585" r:id="rId92"/>
    <p:sldId id="579" r:id="rId93"/>
    <p:sldId id="384" r:id="rId94"/>
    <p:sldId id="580" r:id="rId95"/>
    <p:sldId id="581" r:id="rId96"/>
    <p:sldId id="385" r:id="rId97"/>
    <p:sldId id="386" r:id="rId98"/>
    <p:sldId id="387" r:id="rId99"/>
    <p:sldId id="582" r:id="rId100"/>
    <p:sldId id="583" r:id="rId101"/>
    <p:sldId id="584" r:id="rId102"/>
    <p:sldId id="586" r:id="rId103"/>
    <p:sldId id="388" r:id="rId104"/>
    <p:sldId id="587" r:id="rId105"/>
    <p:sldId id="389" r:id="rId106"/>
    <p:sldId id="390" r:id="rId107"/>
    <p:sldId id="391" r:id="rId108"/>
    <p:sldId id="392" r:id="rId109"/>
    <p:sldId id="393" r:id="rId110"/>
    <p:sldId id="394" r:id="rId111"/>
    <p:sldId id="299" r:id="rId112"/>
    <p:sldId id="300" r:id="rId113"/>
    <p:sldId id="541" r:id="rId114"/>
    <p:sldId id="542" r:id="rId115"/>
    <p:sldId id="543" r:id="rId116"/>
    <p:sldId id="544" r:id="rId117"/>
    <p:sldId id="545" r:id="rId118"/>
    <p:sldId id="326" r:id="rId119"/>
    <p:sldId id="399" r:id="rId120"/>
    <p:sldId id="546" r:id="rId121"/>
    <p:sldId id="395" r:id="rId122"/>
    <p:sldId id="396" r:id="rId123"/>
    <p:sldId id="397" r:id="rId124"/>
    <p:sldId id="404" r:id="rId125"/>
    <p:sldId id="588" r:id="rId126"/>
    <p:sldId id="589" r:id="rId127"/>
    <p:sldId id="590" r:id="rId128"/>
    <p:sldId id="591" r:id="rId129"/>
    <p:sldId id="592" r:id="rId130"/>
    <p:sldId id="593" r:id="rId131"/>
    <p:sldId id="594" r:id="rId132"/>
    <p:sldId id="603" r:id="rId133"/>
    <p:sldId id="595" r:id="rId134"/>
    <p:sldId id="596" r:id="rId135"/>
    <p:sldId id="409" r:id="rId136"/>
    <p:sldId id="410" r:id="rId137"/>
    <p:sldId id="411" r:id="rId138"/>
    <p:sldId id="412" r:id="rId139"/>
    <p:sldId id="598" r:id="rId140"/>
    <p:sldId id="597" r:id="rId141"/>
    <p:sldId id="413" r:id="rId142"/>
    <p:sldId id="414" r:id="rId143"/>
    <p:sldId id="415" r:id="rId144"/>
    <p:sldId id="416" r:id="rId145"/>
    <p:sldId id="417" r:id="rId146"/>
    <p:sldId id="418" r:id="rId147"/>
    <p:sldId id="599" r:id="rId148"/>
    <p:sldId id="419" r:id="rId149"/>
    <p:sldId id="600" r:id="rId150"/>
    <p:sldId id="301" r:id="rId151"/>
    <p:sldId id="420" r:id="rId152"/>
    <p:sldId id="302" r:id="rId153"/>
    <p:sldId id="422" r:id="rId154"/>
    <p:sldId id="423" r:id="rId155"/>
    <p:sldId id="424" r:id="rId156"/>
    <p:sldId id="425" r:id="rId157"/>
    <p:sldId id="426" r:id="rId158"/>
    <p:sldId id="601"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39" r:id="rId172"/>
    <p:sldId id="440" r:id="rId173"/>
    <p:sldId id="441" r:id="rId174"/>
    <p:sldId id="442" r:id="rId175"/>
    <p:sldId id="303" r:id="rId176"/>
    <p:sldId id="602" r:id="rId177"/>
    <p:sldId id="304" r:id="rId178"/>
    <p:sldId id="305" r:id="rId179"/>
    <p:sldId id="306" r:id="rId180"/>
    <p:sldId id="307" r:id="rId181"/>
    <p:sldId id="308" r:id="rId182"/>
    <p:sldId id="444" r:id="rId183"/>
    <p:sldId id="445" r:id="rId184"/>
    <p:sldId id="604" r:id="rId185"/>
    <p:sldId id="605" r:id="rId186"/>
    <p:sldId id="446" r:id="rId187"/>
    <p:sldId id="447" r:id="rId188"/>
    <p:sldId id="448" r:id="rId189"/>
    <p:sldId id="449" r:id="rId190"/>
    <p:sldId id="450" r:id="rId191"/>
    <p:sldId id="451" r:id="rId192"/>
    <p:sldId id="452" r:id="rId193"/>
    <p:sldId id="453" r:id="rId194"/>
    <p:sldId id="455" r:id="rId195"/>
    <p:sldId id="606" r:id="rId196"/>
    <p:sldId id="456" r:id="rId197"/>
    <p:sldId id="607" r:id="rId198"/>
    <p:sldId id="457" r:id="rId199"/>
    <p:sldId id="458" r:id="rId200"/>
    <p:sldId id="459" r:id="rId201"/>
    <p:sldId id="608" r:id="rId202"/>
    <p:sldId id="460" r:id="rId203"/>
    <p:sldId id="609" r:id="rId204"/>
    <p:sldId id="261" r:id="rId205"/>
    <p:sldId id="262" r:id="rId206"/>
    <p:sldId id="610" r:id="rId207"/>
    <p:sldId id="263" r:id="rId208"/>
    <p:sldId id="611" r:id="rId209"/>
    <p:sldId id="461" r:id="rId210"/>
    <p:sldId id="462" r:id="rId211"/>
    <p:sldId id="612" r:id="rId212"/>
    <p:sldId id="613" r:id="rId213"/>
    <p:sldId id="463" r:id="rId214"/>
    <p:sldId id="264" r:id="rId215"/>
    <p:sldId id="265" r:id="rId216"/>
    <p:sldId id="266" r:id="rId217"/>
    <p:sldId id="614" r:id="rId218"/>
    <p:sldId id="615" r:id="rId219"/>
    <p:sldId id="310" r:id="rId220"/>
    <p:sldId id="309" r:id="rId221"/>
    <p:sldId id="311" r:id="rId222"/>
    <p:sldId id="469" r:id="rId223"/>
    <p:sldId id="470" r:id="rId224"/>
    <p:sldId id="482" r:id="rId225"/>
    <p:sldId id="483" r:id="rId226"/>
    <p:sldId id="484" r:id="rId227"/>
    <p:sldId id="485" r:id="rId228"/>
    <p:sldId id="486" r:id="rId229"/>
    <p:sldId id="475" r:id="rId230"/>
    <p:sldId id="476" r:id="rId231"/>
    <p:sldId id="616" r:id="rId232"/>
    <p:sldId id="477" r:id="rId233"/>
    <p:sldId id="478" r:id="rId234"/>
    <p:sldId id="479" r:id="rId235"/>
    <p:sldId id="480" r:id="rId236"/>
    <p:sldId id="267" r:id="rId237"/>
    <p:sldId id="268" r:id="rId238"/>
    <p:sldId id="312" r:id="rId239"/>
    <p:sldId id="315" r:id="rId240"/>
    <p:sldId id="487" r:id="rId241"/>
    <p:sldId id="269" r:id="rId242"/>
    <p:sldId id="270" r:id="rId243"/>
    <p:sldId id="316" r:id="rId244"/>
    <p:sldId id="317" r:id="rId245"/>
    <p:sldId id="488" r:id="rId246"/>
    <p:sldId id="489" r:id="rId247"/>
    <p:sldId id="490" r:id="rId248"/>
    <p:sldId id="491" r:id="rId249"/>
    <p:sldId id="318" r:id="rId250"/>
    <p:sldId id="617" r:id="rId251"/>
    <p:sldId id="271" r:id="rId252"/>
    <p:sldId id="272" r:id="rId253"/>
    <p:sldId id="278" r:id="rId254"/>
    <p:sldId id="618" r:id="rId255"/>
    <p:sldId id="619" r:id="rId256"/>
    <p:sldId id="620" r:id="rId257"/>
    <p:sldId id="621" r:id="rId258"/>
    <p:sldId id="622" r:id="rId259"/>
    <p:sldId id="623" r:id="rId260"/>
    <p:sldId id="624" r:id="rId261"/>
    <p:sldId id="625" r:id="rId262"/>
    <p:sldId id="626" r:id="rId263"/>
    <p:sldId id="498" r:id="rId264"/>
    <p:sldId id="499" r:id="rId265"/>
    <p:sldId id="500" r:id="rId266"/>
    <p:sldId id="627" r:id="rId267"/>
    <p:sldId id="319" r:id="rId268"/>
    <p:sldId id="501" r:id="rId269"/>
    <p:sldId id="502" r:id="rId270"/>
    <p:sldId id="503" r:id="rId271"/>
    <p:sldId id="321" r:id="rId272"/>
    <p:sldId id="322" r:id="rId273"/>
    <p:sldId id="504" r:id="rId274"/>
    <p:sldId id="505" r:id="rId275"/>
    <p:sldId id="506" r:id="rId276"/>
    <p:sldId id="507" r:id="rId277"/>
    <p:sldId id="508" r:id="rId278"/>
    <p:sldId id="509" r:id="rId279"/>
    <p:sldId id="628" r:id="rId280"/>
    <p:sldId id="629" r:id="rId281"/>
    <p:sldId id="630" r:id="rId282"/>
    <p:sldId id="631" r:id="rId283"/>
    <p:sldId id="548" r:id="rId284"/>
    <p:sldId id="549" r:id="rId285"/>
    <p:sldId id="550" r:id="rId286"/>
    <p:sldId id="552" r:id="rId287"/>
    <p:sldId id="514" r:id="rId288"/>
    <p:sldId id="279" r:id="rId289"/>
    <p:sldId id="280" r:id="rId290"/>
    <p:sldId id="632" r:id="rId291"/>
    <p:sldId id="323" r:id="rId292"/>
    <p:sldId id="633" r:id="rId293"/>
    <p:sldId id="634" r:id="rId294"/>
    <p:sldId id="324" r:id="rId295"/>
    <p:sldId id="518" r:id="rId296"/>
    <p:sldId id="519" r:id="rId297"/>
    <p:sldId id="520" r:id="rId298"/>
    <p:sldId id="521" r:id="rId299"/>
    <p:sldId id="522" r:id="rId300"/>
    <p:sldId id="523" r:id="rId301"/>
    <p:sldId id="281" r:id="rId302"/>
    <p:sldId id="282" r:id="rId303"/>
    <p:sldId id="524" r:id="rId304"/>
    <p:sldId id="525" r:id="rId305"/>
    <p:sldId id="526" r:id="rId306"/>
    <p:sldId id="635" r:id="rId307"/>
    <p:sldId id="636" r:id="rId308"/>
    <p:sldId id="637" r:id="rId309"/>
    <p:sldId id="638" r:id="rId310"/>
    <p:sldId id="639" r:id="rId311"/>
    <p:sldId id="640" r:id="rId312"/>
    <p:sldId id="641" r:id="rId313"/>
    <p:sldId id="642" r:id="rId314"/>
    <p:sldId id="527" r:id="rId315"/>
    <p:sldId id="648" r:id="rId316"/>
    <p:sldId id="643" r:id="rId317"/>
    <p:sldId id="644" r:id="rId318"/>
    <p:sldId id="645" r:id="rId319"/>
    <p:sldId id="646" r:id="rId320"/>
    <p:sldId id="647" r:id="rId321"/>
    <p:sldId id="528" r:id="rId322"/>
    <p:sldId id="529" r:id="rId323"/>
    <p:sldId id="531" r:id="rId324"/>
    <p:sldId id="532" r:id="rId325"/>
    <p:sldId id="534" r:id="rId326"/>
    <p:sldId id="535" r:id="rId327"/>
    <p:sldId id="536" r:id="rId328"/>
    <p:sldId id="537" r:id="rId329"/>
    <p:sldId id="538" r:id="rId330"/>
    <p:sldId id="539" r:id="rId331"/>
    <p:sldId id="533" r:id="rId3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sorterViewPr>
    <p:cViewPr>
      <p:scale>
        <a:sx n="100" d="100"/>
        <a:sy n="100" d="100"/>
      </p:scale>
      <p:origin x="0" y="-6981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viewProps" Target="viewProp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tableStyles" Target="tableStyles.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notesMaster" Target="notesMasters/notes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presProps" Target="pres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theme" Target="theme/theme1.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3AB40-AA67-4793-9F2F-78530DA78169}"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2E8C4476-3BC3-4B94-B7CD-12EB8708D2A3}">
      <dgm:prSet/>
      <dgm:spPr/>
      <dgm:t>
        <a:bodyPr/>
        <a:lstStyle/>
        <a:p>
          <a:pPr rtl="0"/>
          <a:r>
            <a:rPr lang="en-US"/>
            <a:t>Feasibility Study</a:t>
          </a:r>
          <a:endParaRPr lang="en-GB"/>
        </a:p>
      </dgm:t>
    </dgm:pt>
    <dgm:pt modelId="{9FC54B54-F559-4957-B8C5-EF7AA2D215BF}" type="parTrans" cxnId="{10931552-6893-49C8-B339-EBCA4D66CF76}">
      <dgm:prSet/>
      <dgm:spPr/>
      <dgm:t>
        <a:bodyPr/>
        <a:lstStyle/>
        <a:p>
          <a:endParaRPr lang="en-US"/>
        </a:p>
      </dgm:t>
    </dgm:pt>
    <dgm:pt modelId="{1C4046A2-62B8-430F-A7DF-E826D5AA8B64}" type="sibTrans" cxnId="{10931552-6893-49C8-B339-EBCA4D66CF76}">
      <dgm:prSet/>
      <dgm:spPr/>
      <dgm:t>
        <a:bodyPr/>
        <a:lstStyle/>
        <a:p>
          <a:endParaRPr lang="en-US"/>
        </a:p>
      </dgm:t>
    </dgm:pt>
    <dgm:pt modelId="{BC356693-6856-448F-BA6B-6E0DCE4B9B6B}">
      <dgm:prSet/>
      <dgm:spPr/>
      <dgm:t>
        <a:bodyPr/>
        <a:lstStyle/>
        <a:p>
          <a:pPr rtl="0"/>
          <a:r>
            <a:rPr lang="en-US"/>
            <a:t>Requirements Analysis</a:t>
          </a:r>
          <a:endParaRPr lang="en-GB"/>
        </a:p>
      </dgm:t>
    </dgm:pt>
    <dgm:pt modelId="{AA6AC50A-81E0-4FC0-9DD1-33FA3DF6E7A0}" type="parTrans" cxnId="{060701B2-D5BD-4963-8F60-549C297D58A3}">
      <dgm:prSet/>
      <dgm:spPr/>
      <dgm:t>
        <a:bodyPr/>
        <a:lstStyle/>
        <a:p>
          <a:endParaRPr lang="en-US"/>
        </a:p>
      </dgm:t>
    </dgm:pt>
    <dgm:pt modelId="{8ACF4C2F-7726-4D44-A4A7-1822E082104E}" type="sibTrans" cxnId="{060701B2-D5BD-4963-8F60-549C297D58A3}">
      <dgm:prSet/>
      <dgm:spPr/>
      <dgm:t>
        <a:bodyPr/>
        <a:lstStyle/>
        <a:p>
          <a:endParaRPr lang="en-US"/>
        </a:p>
      </dgm:t>
    </dgm:pt>
    <dgm:pt modelId="{26409ED5-AECA-42E6-9AB6-DBEE13C01FF6}">
      <dgm:prSet/>
      <dgm:spPr/>
      <dgm:t>
        <a:bodyPr/>
        <a:lstStyle/>
        <a:p>
          <a:pPr rtl="0"/>
          <a:r>
            <a:rPr lang="en-US"/>
            <a:t>Design</a:t>
          </a:r>
          <a:endParaRPr lang="en-GB"/>
        </a:p>
      </dgm:t>
    </dgm:pt>
    <dgm:pt modelId="{F3D28BC3-A471-4FF1-B9E8-EEB1B9A52444}" type="parTrans" cxnId="{4C5BF3A6-32BA-42E5-91E3-A113A83DEF6E}">
      <dgm:prSet/>
      <dgm:spPr/>
      <dgm:t>
        <a:bodyPr/>
        <a:lstStyle/>
        <a:p>
          <a:endParaRPr lang="en-US"/>
        </a:p>
      </dgm:t>
    </dgm:pt>
    <dgm:pt modelId="{A297218F-29BA-4EAF-9F7F-6AEE3AF243CD}" type="sibTrans" cxnId="{4C5BF3A6-32BA-42E5-91E3-A113A83DEF6E}">
      <dgm:prSet/>
      <dgm:spPr/>
      <dgm:t>
        <a:bodyPr/>
        <a:lstStyle/>
        <a:p>
          <a:endParaRPr lang="en-US"/>
        </a:p>
      </dgm:t>
    </dgm:pt>
    <dgm:pt modelId="{7C7455F9-E972-4FEA-AF00-50F534F47DD1}">
      <dgm:prSet/>
      <dgm:spPr/>
      <dgm:t>
        <a:bodyPr/>
        <a:lstStyle/>
        <a:p>
          <a:pPr rtl="0"/>
          <a:r>
            <a:rPr lang="en-US"/>
            <a:t>Development</a:t>
          </a:r>
          <a:endParaRPr lang="en-GB"/>
        </a:p>
      </dgm:t>
    </dgm:pt>
    <dgm:pt modelId="{1D6704DC-D7F9-41ED-ADDB-53A5CB055409}" type="parTrans" cxnId="{33E37438-DD0F-42D9-8FC4-1AC890998E0A}">
      <dgm:prSet/>
      <dgm:spPr/>
      <dgm:t>
        <a:bodyPr/>
        <a:lstStyle/>
        <a:p>
          <a:endParaRPr lang="en-US"/>
        </a:p>
      </dgm:t>
    </dgm:pt>
    <dgm:pt modelId="{2712EE87-D32C-4100-8F20-B69BDA01A180}" type="sibTrans" cxnId="{33E37438-DD0F-42D9-8FC4-1AC890998E0A}">
      <dgm:prSet/>
      <dgm:spPr/>
      <dgm:t>
        <a:bodyPr/>
        <a:lstStyle/>
        <a:p>
          <a:endParaRPr lang="en-US"/>
        </a:p>
      </dgm:t>
    </dgm:pt>
    <dgm:pt modelId="{253481E6-A16E-482B-AC55-9C53F8F3E3DB}">
      <dgm:prSet/>
      <dgm:spPr/>
      <dgm:t>
        <a:bodyPr/>
        <a:lstStyle/>
        <a:p>
          <a:pPr rtl="0"/>
          <a:r>
            <a:rPr lang="en-US"/>
            <a:t>Testing</a:t>
          </a:r>
          <a:endParaRPr lang="en-GB"/>
        </a:p>
      </dgm:t>
    </dgm:pt>
    <dgm:pt modelId="{AB57345A-89E2-4301-B964-4A0F2A9A9723}" type="parTrans" cxnId="{63962BBD-2118-426D-A2B6-5ADB3ED3E446}">
      <dgm:prSet/>
      <dgm:spPr/>
      <dgm:t>
        <a:bodyPr/>
        <a:lstStyle/>
        <a:p>
          <a:endParaRPr lang="en-US"/>
        </a:p>
      </dgm:t>
    </dgm:pt>
    <dgm:pt modelId="{36D4C5D8-6251-40EC-8600-CC60AF931B26}" type="sibTrans" cxnId="{63962BBD-2118-426D-A2B6-5ADB3ED3E446}">
      <dgm:prSet/>
      <dgm:spPr/>
      <dgm:t>
        <a:bodyPr/>
        <a:lstStyle/>
        <a:p>
          <a:endParaRPr lang="en-US"/>
        </a:p>
      </dgm:t>
    </dgm:pt>
    <dgm:pt modelId="{4C1B8B2F-A33F-421A-8321-313A22F35FDE}">
      <dgm:prSet/>
      <dgm:spPr/>
      <dgm:t>
        <a:bodyPr/>
        <a:lstStyle/>
        <a:p>
          <a:pPr rtl="0"/>
          <a:r>
            <a:rPr lang="en-US"/>
            <a:t>Implementation</a:t>
          </a:r>
          <a:endParaRPr lang="en-GB"/>
        </a:p>
      </dgm:t>
    </dgm:pt>
    <dgm:pt modelId="{519DFDE4-959F-4328-804E-4B6890F9A6F6}" type="parTrans" cxnId="{CD651116-E8C6-4086-BC71-3FEF2AEA75E6}">
      <dgm:prSet/>
      <dgm:spPr/>
      <dgm:t>
        <a:bodyPr/>
        <a:lstStyle/>
        <a:p>
          <a:endParaRPr lang="en-US"/>
        </a:p>
      </dgm:t>
    </dgm:pt>
    <dgm:pt modelId="{AE0250ED-2F08-4833-A70A-6231A56C2A29}" type="sibTrans" cxnId="{CD651116-E8C6-4086-BC71-3FEF2AEA75E6}">
      <dgm:prSet/>
      <dgm:spPr/>
      <dgm:t>
        <a:bodyPr/>
        <a:lstStyle/>
        <a:p>
          <a:endParaRPr lang="en-US"/>
        </a:p>
      </dgm:t>
    </dgm:pt>
    <dgm:pt modelId="{633B9DE8-BEA4-4ED2-AB5B-F5395E480E88}">
      <dgm:prSet/>
      <dgm:spPr/>
      <dgm:t>
        <a:bodyPr/>
        <a:lstStyle/>
        <a:p>
          <a:pPr rtl="0"/>
          <a:r>
            <a:rPr lang="en-US"/>
            <a:t>Maintenance</a:t>
          </a:r>
          <a:endParaRPr lang="en-GB"/>
        </a:p>
      </dgm:t>
    </dgm:pt>
    <dgm:pt modelId="{8F793654-D535-4072-B87C-76CAF4440A2A}" type="parTrans" cxnId="{52C5528D-B839-4AE4-A1F3-79EA27655899}">
      <dgm:prSet/>
      <dgm:spPr/>
      <dgm:t>
        <a:bodyPr/>
        <a:lstStyle/>
        <a:p>
          <a:endParaRPr lang="en-US"/>
        </a:p>
      </dgm:t>
    </dgm:pt>
    <dgm:pt modelId="{14A0DA56-1884-47ED-AC88-6AAB34EEDC6C}" type="sibTrans" cxnId="{52C5528D-B839-4AE4-A1F3-79EA27655899}">
      <dgm:prSet/>
      <dgm:spPr/>
      <dgm:t>
        <a:bodyPr/>
        <a:lstStyle/>
        <a:p>
          <a:endParaRPr lang="en-US"/>
        </a:p>
      </dgm:t>
    </dgm:pt>
    <dgm:pt modelId="{F5A3E610-02C1-4E58-B232-1DF4D6CF2F96}" type="pres">
      <dgm:prSet presAssocID="{55B3AB40-AA67-4793-9F2F-78530DA78169}" presName="cycle" presStyleCnt="0">
        <dgm:presLayoutVars>
          <dgm:dir/>
          <dgm:resizeHandles val="exact"/>
        </dgm:presLayoutVars>
      </dgm:prSet>
      <dgm:spPr/>
      <dgm:t>
        <a:bodyPr/>
        <a:lstStyle/>
        <a:p>
          <a:endParaRPr lang="en-US"/>
        </a:p>
      </dgm:t>
    </dgm:pt>
    <dgm:pt modelId="{E82CE2BE-8F0F-4DC9-9951-35550DB7BBE3}" type="pres">
      <dgm:prSet presAssocID="{2E8C4476-3BC3-4B94-B7CD-12EB8708D2A3}" presName="node" presStyleLbl="node1" presStyleIdx="0" presStyleCnt="7">
        <dgm:presLayoutVars>
          <dgm:bulletEnabled val="1"/>
        </dgm:presLayoutVars>
      </dgm:prSet>
      <dgm:spPr/>
      <dgm:t>
        <a:bodyPr/>
        <a:lstStyle/>
        <a:p>
          <a:endParaRPr lang="en-US"/>
        </a:p>
      </dgm:t>
    </dgm:pt>
    <dgm:pt modelId="{ADECC122-1C4B-4744-93B4-2AE358930F16}" type="pres">
      <dgm:prSet presAssocID="{1C4046A2-62B8-430F-A7DF-E826D5AA8B64}" presName="sibTrans" presStyleLbl="sibTrans2D1" presStyleIdx="0" presStyleCnt="7"/>
      <dgm:spPr/>
      <dgm:t>
        <a:bodyPr/>
        <a:lstStyle/>
        <a:p>
          <a:endParaRPr lang="en-US"/>
        </a:p>
      </dgm:t>
    </dgm:pt>
    <dgm:pt modelId="{A07E2F14-3DC1-4DC7-8282-D77A1E0A64D4}" type="pres">
      <dgm:prSet presAssocID="{1C4046A2-62B8-430F-A7DF-E826D5AA8B64}" presName="connectorText" presStyleLbl="sibTrans2D1" presStyleIdx="0" presStyleCnt="7"/>
      <dgm:spPr/>
      <dgm:t>
        <a:bodyPr/>
        <a:lstStyle/>
        <a:p>
          <a:endParaRPr lang="en-US"/>
        </a:p>
      </dgm:t>
    </dgm:pt>
    <dgm:pt modelId="{1CC4E77D-10E8-4E9A-87BA-DE5AC28DFBDA}" type="pres">
      <dgm:prSet presAssocID="{BC356693-6856-448F-BA6B-6E0DCE4B9B6B}" presName="node" presStyleLbl="node1" presStyleIdx="1" presStyleCnt="7">
        <dgm:presLayoutVars>
          <dgm:bulletEnabled val="1"/>
        </dgm:presLayoutVars>
      </dgm:prSet>
      <dgm:spPr/>
      <dgm:t>
        <a:bodyPr/>
        <a:lstStyle/>
        <a:p>
          <a:endParaRPr lang="en-US"/>
        </a:p>
      </dgm:t>
    </dgm:pt>
    <dgm:pt modelId="{0EDE6841-2EF3-4A48-AC14-93EB449706C3}" type="pres">
      <dgm:prSet presAssocID="{8ACF4C2F-7726-4D44-A4A7-1822E082104E}" presName="sibTrans" presStyleLbl="sibTrans2D1" presStyleIdx="1" presStyleCnt="7"/>
      <dgm:spPr/>
      <dgm:t>
        <a:bodyPr/>
        <a:lstStyle/>
        <a:p>
          <a:endParaRPr lang="en-US"/>
        </a:p>
      </dgm:t>
    </dgm:pt>
    <dgm:pt modelId="{73EE6DC7-561C-4DC8-83AE-20574B4AE626}" type="pres">
      <dgm:prSet presAssocID="{8ACF4C2F-7726-4D44-A4A7-1822E082104E}" presName="connectorText" presStyleLbl="sibTrans2D1" presStyleIdx="1" presStyleCnt="7"/>
      <dgm:spPr/>
      <dgm:t>
        <a:bodyPr/>
        <a:lstStyle/>
        <a:p>
          <a:endParaRPr lang="en-US"/>
        </a:p>
      </dgm:t>
    </dgm:pt>
    <dgm:pt modelId="{C02658C9-D334-4D71-AF27-334AE3B60C84}" type="pres">
      <dgm:prSet presAssocID="{26409ED5-AECA-42E6-9AB6-DBEE13C01FF6}" presName="node" presStyleLbl="node1" presStyleIdx="2" presStyleCnt="7">
        <dgm:presLayoutVars>
          <dgm:bulletEnabled val="1"/>
        </dgm:presLayoutVars>
      </dgm:prSet>
      <dgm:spPr/>
      <dgm:t>
        <a:bodyPr/>
        <a:lstStyle/>
        <a:p>
          <a:endParaRPr lang="en-US"/>
        </a:p>
      </dgm:t>
    </dgm:pt>
    <dgm:pt modelId="{D8B90004-3E35-4992-AD0C-E86687F94B96}" type="pres">
      <dgm:prSet presAssocID="{A297218F-29BA-4EAF-9F7F-6AEE3AF243CD}" presName="sibTrans" presStyleLbl="sibTrans2D1" presStyleIdx="2" presStyleCnt="7"/>
      <dgm:spPr/>
      <dgm:t>
        <a:bodyPr/>
        <a:lstStyle/>
        <a:p>
          <a:endParaRPr lang="en-US"/>
        </a:p>
      </dgm:t>
    </dgm:pt>
    <dgm:pt modelId="{71FC2C7E-1725-474D-B7DC-D1B459EB7312}" type="pres">
      <dgm:prSet presAssocID="{A297218F-29BA-4EAF-9F7F-6AEE3AF243CD}" presName="connectorText" presStyleLbl="sibTrans2D1" presStyleIdx="2" presStyleCnt="7"/>
      <dgm:spPr/>
      <dgm:t>
        <a:bodyPr/>
        <a:lstStyle/>
        <a:p>
          <a:endParaRPr lang="en-US"/>
        </a:p>
      </dgm:t>
    </dgm:pt>
    <dgm:pt modelId="{836D2683-96E8-4F54-82AD-FCE7C7CD1BB1}" type="pres">
      <dgm:prSet presAssocID="{7C7455F9-E972-4FEA-AF00-50F534F47DD1}" presName="node" presStyleLbl="node1" presStyleIdx="3" presStyleCnt="7">
        <dgm:presLayoutVars>
          <dgm:bulletEnabled val="1"/>
        </dgm:presLayoutVars>
      </dgm:prSet>
      <dgm:spPr/>
      <dgm:t>
        <a:bodyPr/>
        <a:lstStyle/>
        <a:p>
          <a:endParaRPr lang="en-US"/>
        </a:p>
      </dgm:t>
    </dgm:pt>
    <dgm:pt modelId="{9CCE00B4-420C-43C7-87D1-D200C846D126}" type="pres">
      <dgm:prSet presAssocID="{2712EE87-D32C-4100-8F20-B69BDA01A180}" presName="sibTrans" presStyleLbl="sibTrans2D1" presStyleIdx="3" presStyleCnt="7"/>
      <dgm:spPr/>
      <dgm:t>
        <a:bodyPr/>
        <a:lstStyle/>
        <a:p>
          <a:endParaRPr lang="en-US"/>
        </a:p>
      </dgm:t>
    </dgm:pt>
    <dgm:pt modelId="{5F7CC057-290F-4290-88B1-91EDE84CBD04}" type="pres">
      <dgm:prSet presAssocID="{2712EE87-D32C-4100-8F20-B69BDA01A180}" presName="connectorText" presStyleLbl="sibTrans2D1" presStyleIdx="3" presStyleCnt="7"/>
      <dgm:spPr/>
      <dgm:t>
        <a:bodyPr/>
        <a:lstStyle/>
        <a:p>
          <a:endParaRPr lang="en-US"/>
        </a:p>
      </dgm:t>
    </dgm:pt>
    <dgm:pt modelId="{0C15EACC-03E7-4682-8DDB-3DD4A1E985B5}" type="pres">
      <dgm:prSet presAssocID="{253481E6-A16E-482B-AC55-9C53F8F3E3DB}" presName="node" presStyleLbl="node1" presStyleIdx="4" presStyleCnt="7">
        <dgm:presLayoutVars>
          <dgm:bulletEnabled val="1"/>
        </dgm:presLayoutVars>
      </dgm:prSet>
      <dgm:spPr/>
      <dgm:t>
        <a:bodyPr/>
        <a:lstStyle/>
        <a:p>
          <a:endParaRPr lang="en-US"/>
        </a:p>
      </dgm:t>
    </dgm:pt>
    <dgm:pt modelId="{97CEA78E-F148-418C-AB0E-4B834BD08AE2}" type="pres">
      <dgm:prSet presAssocID="{36D4C5D8-6251-40EC-8600-CC60AF931B26}" presName="sibTrans" presStyleLbl="sibTrans2D1" presStyleIdx="4" presStyleCnt="7"/>
      <dgm:spPr/>
      <dgm:t>
        <a:bodyPr/>
        <a:lstStyle/>
        <a:p>
          <a:endParaRPr lang="en-US"/>
        </a:p>
      </dgm:t>
    </dgm:pt>
    <dgm:pt modelId="{583843A2-8780-4A8F-A20A-0387DFB3D52F}" type="pres">
      <dgm:prSet presAssocID="{36D4C5D8-6251-40EC-8600-CC60AF931B26}" presName="connectorText" presStyleLbl="sibTrans2D1" presStyleIdx="4" presStyleCnt="7"/>
      <dgm:spPr/>
      <dgm:t>
        <a:bodyPr/>
        <a:lstStyle/>
        <a:p>
          <a:endParaRPr lang="en-US"/>
        </a:p>
      </dgm:t>
    </dgm:pt>
    <dgm:pt modelId="{984965E7-A333-435C-A6B1-1552603CDABC}" type="pres">
      <dgm:prSet presAssocID="{4C1B8B2F-A33F-421A-8321-313A22F35FDE}" presName="node" presStyleLbl="node1" presStyleIdx="5" presStyleCnt="7">
        <dgm:presLayoutVars>
          <dgm:bulletEnabled val="1"/>
        </dgm:presLayoutVars>
      </dgm:prSet>
      <dgm:spPr/>
      <dgm:t>
        <a:bodyPr/>
        <a:lstStyle/>
        <a:p>
          <a:endParaRPr lang="en-US"/>
        </a:p>
      </dgm:t>
    </dgm:pt>
    <dgm:pt modelId="{294BDFF9-9D5F-4D70-A1BE-C1BF9AB00EBE}" type="pres">
      <dgm:prSet presAssocID="{AE0250ED-2F08-4833-A70A-6231A56C2A29}" presName="sibTrans" presStyleLbl="sibTrans2D1" presStyleIdx="5" presStyleCnt="7"/>
      <dgm:spPr/>
      <dgm:t>
        <a:bodyPr/>
        <a:lstStyle/>
        <a:p>
          <a:endParaRPr lang="en-US"/>
        </a:p>
      </dgm:t>
    </dgm:pt>
    <dgm:pt modelId="{B91B4BCD-D3E0-4915-92E6-9AAC54B26BE1}" type="pres">
      <dgm:prSet presAssocID="{AE0250ED-2F08-4833-A70A-6231A56C2A29}" presName="connectorText" presStyleLbl="sibTrans2D1" presStyleIdx="5" presStyleCnt="7"/>
      <dgm:spPr/>
      <dgm:t>
        <a:bodyPr/>
        <a:lstStyle/>
        <a:p>
          <a:endParaRPr lang="en-US"/>
        </a:p>
      </dgm:t>
    </dgm:pt>
    <dgm:pt modelId="{D5FA56D6-A4EC-4905-A4AA-46669C93A809}" type="pres">
      <dgm:prSet presAssocID="{633B9DE8-BEA4-4ED2-AB5B-F5395E480E88}" presName="node" presStyleLbl="node1" presStyleIdx="6" presStyleCnt="7">
        <dgm:presLayoutVars>
          <dgm:bulletEnabled val="1"/>
        </dgm:presLayoutVars>
      </dgm:prSet>
      <dgm:spPr/>
      <dgm:t>
        <a:bodyPr/>
        <a:lstStyle/>
        <a:p>
          <a:endParaRPr lang="en-US"/>
        </a:p>
      </dgm:t>
    </dgm:pt>
    <dgm:pt modelId="{58078E49-F6B9-46E7-88C9-2B75F64A9F93}" type="pres">
      <dgm:prSet presAssocID="{14A0DA56-1884-47ED-AC88-6AAB34EEDC6C}" presName="sibTrans" presStyleLbl="sibTrans2D1" presStyleIdx="6" presStyleCnt="7"/>
      <dgm:spPr/>
      <dgm:t>
        <a:bodyPr/>
        <a:lstStyle/>
        <a:p>
          <a:endParaRPr lang="en-US"/>
        </a:p>
      </dgm:t>
    </dgm:pt>
    <dgm:pt modelId="{44399B45-9725-4F88-BA12-993FE11FB0A6}" type="pres">
      <dgm:prSet presAssocID="{14A0DA56-1884-47ED-AC88-6AAB34EEDC6C}" presName="connectorText" presStyleLbl="sibTrans2D1" presStyleIdx="6" presStyleCnt="7"/>
      <dgm:spPr/>
      <dgm:t>
        <a:bodyPr/>
        <a:lstStyle/>
        <a:p>
          <a:endParaRPr lang="en-US"/>
        </a:p>
      </dgm:t>
    </dgm:pt>
  </dgm:ptLst>
  <dgm:cxnLst>
    <dgm:cxn modelId="{BE343CA1-59EA-4161-B489-DE2AD0189FC5}" type="presOf" srcId="{55B3AB40-AA67-4793-9F2F-78530DA78169}" destId="{F5A3E610-02C1-4E58-B232-1DF4D6CF2F96}" srcOrd="0" destOrd="0" presId="urn:microsoft.com/office/officeart/2005/8/layout/cycle2"/>
    <dgm:cxn modelId="{3497FB10-41C4-4657-9359-F85BEB0E0F59}" type="presOf" srcId="{253481E6-A16E-482B-AC55-9C53F8F3E3DB}" destId="{0C15EACC-03E7-4682-8DDB-3DD4A1E985B5}" srcOrd="0" destOrd="0" presId="urn:microsoft.com/office/officeart/2005/8/layout/cycle2"/>
    <dgm:cxn modelId="{845E62D1-1431-49BE-B730-76E1CB12AAB4}" type="presOf" srcId="{1C4046A2-62B8-430F-A7DF-E826D5AA8B64}" destId="{A07E2F14-3DC1-4DC7-8282-D77A1E0A64D4}" srcOrd="1" destOrd="0" presId="urn:microsoft.com/office/officeart/2005/8/layout/cycle2"/>
    <dgm:cxn modelId="{08C2FEB6-1524-43AA-A48D-EB9F7DEAF88A}" type="presOf" srcId="{A297218F-29BA-4EAF-9F7F-6AEE3AF243CD}" destId="{71FC2C7E-1725-474D-B7DC-D1B459EB7312}" srcOrd="1" destOrd="0" presId="urn:microsoft.com/office/officeart/2005/8/layout/cycle2"/>
    <dgm:cxn modelId="{F075D09A-F67A-47ED-9BC9-82FCB0A1E064}" type="presOf" srcId="{1C4046A2-62B8-430F-A7DF-E826D5AA8B64}" destId="{ADECC122-1C4B-4744-93B4-2AE358930F16}" srcOrd="0" destOrd="0" presId="urn:microsoft.com/office/officeart/2005/8/layout/cycle2"/>
    <dgm:cxn modelId="{10931552-6893-49C8-B339-EBCA4D66CF76}" srcId="{55B3AB40-AA67-4793-9F2F-78530DA78169}" destId="{2E8C4476-3BC3-4B94-B7CD-12EB8708D2A3}" srcOrd="0" destOrd="0" parTransId="{9FC54B54-F559-4957-B8C5-EF7AA2D215BF}" sibTransId="{1C4046A2-62B8-430F-A7DF-E826D5AA8B64}"/>
    <dgm:cxn modelId="{CFC900FE-77FD-47DF-8601-ECA237FA4615}" type="presOf" srcId="{4C1B8B2F-A33F-421A-8321-313A22F35FDE}" destId="{984965E7-A333-435C-A6B1-1552603CDABC}" srcOrd="0" destOrd="0" presId="urn:microsoft.com/office/officeart/2005/8/layout/cycle2"/>
    <dgm:cxn modelId="{76603B93-5AE0-4595-9E0D-BAC1F0C30186}" type="presOf" srcId="{2712EE87-D32C-4100-8F20-B69BDA01A180}" destId="{9CCE00B4-420C-43C7-87D1-D200C846D126}" srcOrd="0" destOrd="0" presId="urn:microsoft.com/office/officeart/2005/8/layout/cycle2"/>
    <dgm:cxn modelId="{33E37438-DD0F-42D9-8FC4-1AC890998E0A}" srcId="{55B3AB40-AA67-4793-9F2F-78530DA78169}" destId="{7C7455F9-E972-4FEA-AF00-50F534F47DD1}" srcOrd="3" destOrd="0" parTransId="{1D6704DC-D7F9-41ED-ADDB-53A5CB055409}" sibTransId="{2712EE87-D32C-4100-8F20-B69BDA01A180}"/>
    <dgm:cxn modelId="{060701B2-D5BD-4963-8F60-549C297D58A3}" srcId="{55B3AB40-AA67-4793-9F2F-78530DA78169}" destId="{BC356693-6856-448F-BA6B-6E0DCE4B9B6B}" srcOrd="1" destOrd="0" parTransId="{AA6AC50A-81E0-4FC0-9DD1-33FA3DF6E7A0}" sibTransId="{8ACF4C2F-7726-4D44-A4A7-1822E082104E}"/>
    <dgm:cxn modelId="{05CAF488-329D-43D9-BEA6-80C665F4EE8E}" type="presOf" srcId="{2712EE87-D32C-4100-8F20-B69BDA01A180}" destId="{5F7CC057-290F-4290-88B1-91EDE84CBD04}" srcOrd="1" destOrd="0" presId="urn:microsoft.com/office/officeart/2005/8/layout/cycle2"/>
    <dgm:cxn modelId="{CD651116-E8C6-4086-BC71-3FEF2AEA75E6}" srcId="{55B3AB40-AA67-4793-9F2F-78530DA78169}" destId="{4C1B8B2F-A33F-421A-8321-313A22F35FDE}" srcOrd="5" destOrd="0" parTransId="{519DFDE4-959F-4328-804E-4B6890F9A6F6}" sibTransId="{AE0250ED-2F08-4833-A70A-6231A56C2A29}"/>
    <dgm:cxn modelId="{02DE0C09-7E1F-46DB-A241-FB0D98C5BF11}" type="presOf" srcId="{36D4C5D8-6251-40EC-8600-CC60AF931B26}" destId="{583843A2-8780-4A8F-A20A-0387DFB3D52F}" srcOrd="1" destOrd="0" presId="urn:microsoft.com/office/officeart/2005/8/layout/cycle2"/>
    <dgm:cxn modelId="{4C5BF3A6-32BA-42E5-91E3-A113A83DEF6E}" srcId="{55B3AB40-AA67-4793-9F2F-78530DA78169}" destId="{26409ED5-AECA-42E6-9AB6-DBEE13C01FF6}" srcOrd="2" destOrd="0" parTransId="{F3D28BC3-A471-4FF1-B9E8-EEB1B9A52444}" sibTransId="{A297218F-29BA-4EAF-9F7F-6AEE3AF243CD}"/>
    <dgm:cxn modelId="{331CCC93-96D0-4105-ADA7-CE88F09F0696}" type="presOf" srcId="{A297218F-29BA-4EAF-9F7F-6AEE3AF243CD}" destId="{D8B90004-3E35-4992-AD0C-E86687F94B96}" srcOrd="0" destOrd="0" presId="urn:microsoft.com/office/officeart/2005/8/layout/cycle2"/>
    <dgm:cxn modelId="{73A010DD-DC30-4B13-87E6-720BBA748F02}" type="presOf" srcId="{AE0250ED-2F08-4833-A70A-6231A56C2A29}" destId="{B91B4BCD-D3E0-4915-92E6-9AAC54B26BE1}" srcOrd="1" destOrd="0" presId="urn:microsoft.com/office/officeart/2005/8/layout/cycle2"/>
    <dgm:cxn modelId="{33C36ED5-1D20-4978-867A-BE4F915FA560}" type="presOf" srcId="{14A0DA56-1884-47ED-AC88-6AAB34EEDC6C}" destId="{58078E49-F6B9-46E7-88C9-2B75F64A9F93}" srcOrd="0" destOrd="0" presId="urn:microsoft.com/office/officeart/2005/8/layout/cycle2"/>
    <dgm:cxn modelId="{3D556D4D-85FC-45A5-96B7-22FDBCDCBAB5}" type="presOf" srcId="{8ACF4C2F-7726-4D44-A4A7-1822E082104E}" destId="{73EE6DC7-561C-4DC8-83AE-20574B4AE626}" srcOrd="1" destOrd="0" presId="urn:microsoft.com/office/officeart/2005/8/layout/cycle2"/>
    <dgm:cxn modelId="{F61CD830-132F-47AF-81B8-F4CAB9503BBC}" type="presOf" srcId="{BC356693-6856-448F-BA6B-6E0DCE4B9B6B}" destId="{1CC4E77D-10E8-4E9A-87BA-DE5AC28DFBDA}" srcOrd="0" destOrd="0" presId="urn:microsoft.com/office/officeart/2005/8/layout/cycle2"/>
    <dgm:cxn modelId="{90FB43CB-41DC-4DE8-8DAB-C7F27CDB82DB}" type="presOf" srcId="{14A0DA56-1884-47ED-AC88-6AAB34EEDC6C}" destId="{44399B45-9725-4F88-BA12-993FE11FB0A6}" srcOrd="1" destOrd="0" presId="urn:microsoft.com/office/officeart/2005/8/layout/cycle2"/>
    <dgm:cxn modelId="{9401EBF6-BABD-459A-AA64-B9B08B358C6D}" type="presOf" srcId="{7C7455F9-E972-4FEA-AF00-50F534F47DD1}" destId="{836D2683-96E8-4F54-82AD-FCE7C7CD1BB1}" srcOrd="0" destOrd="0" presId="urn:microsoft.com/office/officeart/2005/8/layout/cycle2"/>
    <dgm:cxn modelId="{1E817CC0-428B-4BA4-A8C3-3518600EB144}" type="presOf" srcId="{2E8C4476-3BC3-4B94-B7CD-12EB8708D2A3}" destId="{E82CE2BE-8F0F-4DC9-9951-35550DB7BBE3}" srcOrd="0" destOrd="0" presId="urn:microsoft.com/office/officeart/2005/8/layout/cycle2"/>
    <dgm:cxn modelId="{0EEFB6D6-8D1E-416C-B8F7-FF7B4DFAE13B}" type="presOf" srcId="{8ACF4C2F-7726-4D44-A4A7-1822E082104E}" destId="{0EDE6841-2EF3-4A48-AC14-93EB449706C3}" srcOrd="0" destOrd="0" presId="urn:microsoft.com/office/officeart/2005/8/layout/cycle2"/>
    <dgm:cxn modelId="{347D894C-50C6-4FCD-A07A-969493942E1C}" type="presOf" srcId="{633B9DE8-BEA4-4ED2-AB5B-F5395E480E88}" destId="{D5FA56D6-A4EC-4905-A4AA-46669C93A809}" srcOrd="0" destOrd="0" presId="urn:microsoft.com/office/officeart/2005/8/layout/cycle2"/>
    <dgm:cxn modelId="{B1053B15-4595-4968-87A5-00CD40ED33E3}" type="presOf" srcId="{36D4C5D8-6251-40EC-8600-CC60AF931B26}" destId="{97CEA78E-F148-418C-AB0E-4B834BD08AE2}" srcOrd="0" destOrd="0" presId="urn:microsoft.com/office/officeart/2005/8/layout/cycle2"/>
    <dgm:cxn modelId="{45A77B44-8A66-45C3-981F-E83DEBF01F71}" type="presOf" srcId="{26409ED5-AECA-42E6-9AB6-DBEE13C01FF6}" destId="{C02658C9-D334-4D71-AF27-334AE3B60C84}" srcOrd="0" destOrd="0" presId="urn:microsoft.com/office/officeart/2005/8/layout/cycle2"/>
    <dgm:cxn modelId="{5909F682-C2B9-4C58-8974-C396CC0A2958}" type="presOf" srcId="{AE0250ED-2F08-4833-A70A-6231A56C2A29}" destId="{294BDFF9-9D5F-4D70-A1BE-C1BF9AB00EBE}" srcOrd="0" destOrd="0" presId="urn:microsoft.com/office/officeart/2005/8/layout/cycle2"/>
    <dgm:cxn modelId="{63962BBD-2118-426D-A2B6-5ADB3ED3E446}" srcId="{55B3AB40-AA67-4793-9F2F-78530DA78169}" destId="{253481E6-A16E-482B-AC55-9C53F8F3E3DB}" srcOrd="4" destOrd="0" parTransId="{AB57345A-89E2-4301-B964-4A0F2A9A9723}" sibTransId="{36D4C5D8-6251-40EC-8600-CC60AF931B26}"/>
    <dgm:cxn modelId="{52C5528D-B839-4AE4-A1F3-79EA27655899}" srcId="{55B3AB40-AA67-4793-9F2F-78530DA78169}" destId="{633B9DE8-BEA4-4ED2-AB5B-F5395E480E88}" srcOrd="6" destOrd="0" parTransId="{8F793654-D535-4072-B87C-76CAF4440A2A}" sibTransId="{14A0DA56-1884-47ED-AC88-6AAB34EEDC6C}"/>
    <dgm:cxn modelId="{3854E05A-B716-4A5D-8DAA-E529307E029E}" type="presParOf" srcId="{F5A3E610-02C1-4E58-B232-1DF4D6CF2F96}" destId="{E82CE2BE-8F0F-4DC9-9951-35550DB7BBE3}" srcOrd="0" destOrd="0" presId="urn:microsoft.com/office/officeart/2005/8/layout/cycle2"/>
    <dgm:cxn modelId="{C9EC2BD2-68BC-4862-82D9-50FA63F3E8DD}" type="presParOf" srcId="{F5A3E610-02C1-4E58-B232-1DF4D6CF2F96}" destId="{ADECC122-1C4B-4744-93B4-2AE358930F16}" srcOrd="1" destOrd="0" presId="urn:microsoft.com/office/officeart/2005/8/layout/cycle2"/>
    <dgm:cxn modelId="{06703E73-9602-4FB7-AD7D-D72EAA388A93}" type="presParOf" srcId="{ADECC122-1C4B-4744-93B4-2AE358930F16}" destId="{A07E2F14-3DC1-4DC7-8282-D77A1E0A64D4}" srcOrd="0" destOrd="0" presId="urn:microsoft.com/office/officeart/2005/8/layout/cycle2"/>
    <dgm:cxn modelId="{C8FE92B2-B06C-4B66-BBC3-F745D87F63FC}" type="presParOf" srcId="{F5A3E610-02C1-4E58-B232-1DF4D6CF2F96}" destId="{1CC4E77D-10E8-4E9A-87BA-DE5AC28DFBDA}" srcOrd="2" destOrd="0" presId="urn:microsoft.com/office/officeart/2005/8/layout/cycle2"/>
    <dgm:cxn modelId="{C4D87A86-6C29-4268-BCE2-21121FED62E1}" type="presParOf" srcId="{F5A3E610-02C1-4E58-B232-1DF4D6CF2F96}" destId="{0EDE6841-2EF3-4A48-AC14-93EB449706C3}" srcOrd="3" destOrd="0" presId="urn:microsoft.com/office/officeart/2005/8/layout/cycle2"/>
    <dgm:cxn modelId="{1ED28F72-62CA-433D-9E93-120EC9E03824}" type="presParOf" srcId="{0EDE6841-2EF3-4A48-AC14-93EB449706C3}" destId="{73EE6DC7-561C-4DC8-83AE-20574B4AE626}" srcOrd="0" destOrd="0" presId="urn:microsoft.com/office/officeart/2005/8/layout/cycle2"/>
    <dgm:cxn modelId="{C604A5B2-4DD8-484D-B292-120D5B6938FF}" type="presParOf" srcId="{F5A3E610-02C1-4E58-B232-1DF4D6CF2F96}" destId="{C02658C9-D334-4D71-AF27-334AE3B60C84}" srcOrd="4" destOrd="0" presId="urn:microsoft.com/office/officeart/2005/8/layout/cycle2"/>
    <dgm:cxn modelId="{EFD1FBBD-1DDC-4367-83F7-5BD1064A26E0}" type="presParOf" srcId="{F5A3E610-02C1-4E58-B232-1DF4D6CF2F96}" destId="{D8B90004-3E35-4992-AD0C-E86687F94B96}" srcOrd="5" destOrd="0" presId="urn:microsoft.com/office/officeart/2005/8/layout/cycle2"/>
    <dgm:cxn modelId="{0B652B9E-9FAC-486E-9EB5-B580A645EC63}" type="presParOf" srcId="{D8B90004-3E35-4992-AD0C-E86687F94B96}" destId="{71FC2C7E-1725-474D-B7DC-D1B459EB7312}" srcOrd="0" destOrd="0" presId="urn:microsoft.com/office/officeart/2005/8/layout/cycle2"/>
    <dgm:cxn modelId="{B45D8F5A-99FF-4FDF-B395-225927F6C28B}" type="presParOf" srcId="{F5A3E610-02C1-4E58-B232-1DF4D6CF2F96}" destId="{836D2683-96E8-4F54-82AD-FCE7C7CD1BB1}" srcOrd="6" destOrd="0" presId="urn:microsoft.com/office/officeart/2005/8/layout/cycle2"/>
    <dgm:cxn modelId="{F8ED01FF-D21C-4F90-A5D9-DAB9EF7A6BE6}" type="presParOf" srcId="{F5A3E610-02C1-4E58-B232-1DF4D6CF2F96}" destId="{9CCE00B4-420C-43C7-87D1-D200C846D126}" srcOrd="7" destOrd="0" presId="urn:microsoft.com/office/officeart/2005/8/layout/cycle2"/>
    <dgm:cxn modelId="{E052CF0F-0A83-45A0-95D5-CB37E1A95493}" type="presParOf" srcId="{9CCE00B4-420C-43C7-87D1-D200C846D126}" destId="{5F7CC057-290F-4290-88B1-91EDE84CBD04}" srcOrd="0" destOrd="0" presId="urn:microsoft.com/office/officeart/2005/8/layout/cycle2"/>
    <dgm:cxn modelId="{84DB21A7-EA43-438E-8CB8-AD478A4153AF}" type="presParOf" srcId="{F5A3E610-02C1-4E58-B232-1DF4D6CF2F96}" destId="{0C15EACC-03E7-4682-8DDB-3DD4A1E985B5}" srcOrd="8" destOrd="0" presId="urn:microsoft.com/office/officeart/2005/8/layout/cycle2"/>
    <dgm:cxn modelId="{C81533AE-0509-4844-A1EE-9AA468F0D7BE}" type="presParOf" srcId="{F5A3E610-02C1-4E58-B232-1DF4D6CF2F96}" destId="{97CEA78E-F148-418C-AB0E-4B834BD08AE2}" srcOrd="9" destOrd="0" presId="urn:microsoft.com/office/officeart/2005/8/layout/cycle2"/>
    <dgm:cxn modelId="{030F006A-EC0C-43FC-8C17-29B59A6B0D1B}" type="presParOf" srcId="{97CEA78E-F148-418C-AB0E-4B834BD08AE2}" destId="{583843A2-8780-4A8F-A20A-0387DFB3D52F}" srcOrd="0" destOrd="0" presId="urn:microsoft.com/office/officeart/2005/8/layout/cycle2"/>
    <dgm:cxn modelId="{25070BBD-07EA-4B6D-8ED3-5A53A96AA996}" type="presParOf" srcId="{F5A3E610-02C1-4E58-B232-1DF4D6CF2F96}" destId="{984965E7-A333-435C-A6B1-1552603CDABC}" srcOrd="10" destOrd="0" presId="urn:microsoft.com/office/officeart/2005/8/layout/cycle2"/>
    <dgm:cxn modelId="{B9A3855A-E928-47A6-AB19-6B56D49C6D1F}" type="presParOf" srcId="{F5A3E610-02C1-4E58-B232-1DF4D6CF2F96}" destId="{294BDFF9-9D5F-4D70-A1BE-C1BF9AB00EBE}" srcOrd="11" destOrd="0" presId="urn:microsoft.com/office/officeart/2005/8/layout/cycle2"/>
    <dgm:cxn modelId="{95D313AC-9E13-4F2C-BDED-82645EEC900A}" type="presParOf" srcId="{294BDFF9-9D5F-4D70-A1BE-C1BF9AB00EBE}" destId="{B91B4BCD-D3E0-4915-92E6-9AAC54B26BE1}" srcOrd="0" destOrd="0" presId="urn:microsoft.com/office/officeart/2005/8/layout/cycle2"/>
    <dgm:cxn modelId="{E5E4167F-3AFE-4B6C-A24A-A1D66C8258EA}" type="presParOf" srcId="{F5A3E610-02C1-4E58-B232-1DF4D6CF2F96}" destId="{D5FA56D6-A4EC-4905-A4AA-46669C93A809}" srcOrd="12" destOrd="0" presId="urn:microsoft.com/office/officeart/2005/8/layout/cycle2"/>
    <dgm:cxn modelId="{231F20EA-9584-4A12-AC96-21A9A200120B}" type="presParOf" srcId="{F5A3E610-02C1-4E58-B232-1DF4D6CF2F96}" destId="{58078E49-F6B9-46E7-88C9-2B75F64A9F93}" srcOrd="13" destOrd="0" presId="urn:microsoft.com/office/officeart/2005/8/layout/cycle2"/>
    <dgm:cxn modelId="{2C9D0D6A-0F1E-45A3-AAE2-916824C8098C}" type="presParOf" srcId="{58078E49-F6B9-46E7-88C9-2B75F64A9F93}" destId="{44399B45-9725-4F88-BA12-993FE11FB0A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E2BE-8F0F-4DC9-9951-35550DB7BBE3}">
      <dsp:nvSpPr>
        <dsp:cNvPr id="0" name=""/>
        <dsp:cNvSpPr/>
      </dsp:nvSpPr>
      <dsp:spPr>
        <a:xfrm>
          <a:off x="5220075" y="2194"/>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Feasibility Study</a:t>
          </a:r>
          <a:endParaRPr lang="en-GB" sz="900" kern="1200"/>
        </a:p>
      </dsp:txBody>
      <dsp:txXfrm>
        <a:off x="5388528" y="170647"/>
        <a:ext cx="813364" cy="813364"/>
      </dsp:txXfrm>
    </dsp:sp>
    <dsp:sp modelId="{ADECC122-1C4B-4744-93B4-2AE358930F16}">
      <dsp:nvSpPr>
        <dsp:cNvPr id="0" name=""/>
        <dsp:cNvSpPr/>
      </dsp:nvSpPr>
      <dsp:spPr>
        <a:xfrm rot="1542857">
          <a:off x="6412416" y="753940"/>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6416950" y="811720"/>
        <a:ext cx="213637" cy="232930"/>
      </dsp:txXfrm>
    </dsp:sp>
    <dsp:sp modelId="{1CC4E77D-10E8-4E9A-87BA-DE5AC28DFBDA}">
      <dsp:nvSpPr>
        <dsp:cNvPr id="0" name=""/>
        <dsp:cNvSpPr/>
      </dsp:nvSpPr>
      <dsp:spPr>
        <a:xfrm>
          <a:off x="6775248" y="751126"/>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Requirements Analysis</a:t>
          </a:r>
          <a:endParaRPr lang="en-GB" sz="900" kern="1200"/>
        </a:p>
      </dsp:txBody>
      <dsp:txXfrm>
        <a:off x="6943701" y="919579"/>
        <a:ext cx="813364" cy="813364"/>
      </dsp:txXfrm>
    </dsp:sp>
    <dsp:sp modelId="{0EDE6841-2EF3-4A48-AC14-93EB449706C3}">
      <dsp:nvSpPr>
        <dsp:cNvPr id="0" name=""/>
        <dsp:cNvSpPr/>
      </dsp:nvSpPr>
      <dsp:spPr>
        <a:xfrm rot="4628571">
          <a:off x="7387911" y="1965150"/>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7423504" y="1998161"/>
        <a:ext cx="213637" cy="232930"/>
      </dsp:txXfrm>
    </dsp:sp>
    <dsp:sp modelId="{C02658C9-D334-4D71-AF27-334AE3B60C84}">
      <dsp:nvSpPr>
        <dsp:cNvPr id="0" name=""/>
        <dsp:cNvSpPr/>
      </dsp:nvSpPr>
      <dsp:spPr>
        <a:xfrm>
          <a:off x="7159345" y="2433962"/>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Design</a:t>
          </a:r>
          <a:endParaRPr lang="en-GB" sz="900" kern="1200"/>
        </a:p>
      </dsp:txBody>
      <dsp:txXfrm>
        <a:off x="7327798" y="2602415"/>
        <a:ext cx="813364" cy="813364"/>
      </dsp:txXfrm>
    </dsp:sp>
    <dsp:sp modelId="{D8B90004-3E35-4992-AD0C-E86687F94B96}">
      <dsp:nvSpPr>
        <dsp:cNvPr id="0" name=""/>
        <dsp:cNvSpPr/>
      </dsp:nvSpPr>
      <dsp:spPr>
        <a:xfrm rot="7714286">
          <a:off x="7049160" y="3483000"/>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7123483" y="3524851"/>
        <a:ext cx="213637" cy="232930"/>
      </dsp:txXfrm>
    </dsp:sp>
    <dsp:sp modelId="{836D2683-96E8-4F54-82AD-FCE7C7CD1BB1}">
      <dsp:nvSpPr>
        <dsp:cNvPr id="0" name=""/>
        <dsp:cNvSpPr/>
      </dsp:nvSpPr>
      <dsp:spPr>
        <a:xfrm>
          <a:off x="6083131" y="3783491"/>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Development</a:t>
          </a:r>
          <a:endParaRPr lang="en-GB" sz="900" kern="1200"/>
        </a:p>
      </dsp:txBody>
      <dsp:txXfrm>
        <a:off x="6251584" y="3951944"/>
        <a:ext cx="813364" cy="813364"/>
      </dsp:txXfrm>
    </dsp:sp>
    <dsp:sp modelId="{9CCE00B4-420C-43C7-87D1-D200C846D126}">
      <dsp:nvSpPr>
        <dsp:cNvPr id="0" name=""/>
        <dsp:cNvSpPr/>
      </dsp:nvSpPr>
      <dsp:spPr>
        <a:xfrm rot="10800000">
          <a:off x="5651249" y="4164518"/>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5742808" y="4242161"/>
        <a:ext cx="213637" cy="232930"/>
      </dsp:txXfrm>
    </dsp:sp>
    <dsp:sp modelId="{0C15EACC-03E7-4682-8DDB-3DD4A1E985B5}">
      <dsp:nvSpPr>
        <dsp:cNvPr id="0" name=""/>
        <dsp:cNvSpPr/>
      </dsp:nvSpPr>
      <dsp:spPr>
        <a:xfrm>
          <a:off x="4357019" y="3783491"/>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Testing</a:t>
          </a:r>
          <a:endParaRPr lang="en-GB" sz="900" kern="1200"/>
        </a:p>
      </dsp:txBody>
      <dsp:txXfrm>
        <a:off x="4525472" y="3951944"/>
        <a:ext cx="813364" cy="813364"/>
      </dsp:txXfrm>
    </dsp:sp>
    <dsp:sp modelId="{97CEA78E-F148-418C-AB0E-4B834BD08AE2}">
      <dsp:nvSpPr>
        <dsp:cNvPr id="0" name=""/>
        <dsp:cNvSpPr/>
      </dsp:nvSpPr>
      <dsp:spPr>
        <a:xfrm rot="13885714">
          <a:off x="4246834" y="3496506"/>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4321157" y="3609941"/>
        <a:ext cx="213637" cy="232930"/>
      </dsp:txXfrm>
    </dsp:sp>
    <dsp:sp modelId="{984965E7-A333-435C-A6B1-1552603CDABC}">
      <dsp:nvSpPr>
        <dsp:cNvPr id="0" name=""/>
        <dsp:cNvSpPr/>
      </dsp:nvSpPr>
      <dsp:spPr>
        <a:xfrm>
          <a:off x="3280805" y="2433962"/>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Implementation</a:t>
          </a:r>
          <a:endParaRPr lang="en-GB" sz="900" kern="1200"/>
        </a:p>
      </dsp:txBody>
      <dsp:txXfrm>
        <a:off x="3449258" y="2602415"/>
        <a:ext cx="813364" cy="813364"/>
      </dsp:txXfrm>
    </dsp:sp>
    <dsp:sp modelId="{294BDFF9-9D5F-4D70-A1BE-C1BF9AB00EBE}">
      <dsp:nvSpPr>
        <dsp:cNvPr id="0" name=""/>
        <dsp:cNvSpPr/>
      </dsp:nvSpPr>
      <dsp:spPr>
        <a:xfrm rot="16971429">
          <a:off x="3893468" y="1981992"/>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929061" y="2104267"/>
        <a:ext cx="213637" cy="232930"/>
      </dsp:txXfrm>
    </dsp:sp>
    <dsp:sp modelId="{D5FA56D6-A4EC-4905-A4AA-46669C93A809}">
      <dsp:nvSpPr>
        <dsp:cNvPr id="0" name=""/>
        <dsp:cNvSpPr/>
      </dsp:nvSpPr>
      <dsp:spPr>
        <a:xfrm>
          <a:off x="3664901" y="751126"/>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Maintenance</a:t>
          </a:r>
          <a:endParaRPr lang="en-GB" sz="900" kern="1200"/>
        </a:p>
      </dsp:txBody>
      <dsp:txXfrm>
        <a:off x="3833354" y="919579"/>
        <a:ext cx="813364" cy="813364"/>
      </dsp:txXfrm>
    </dsp:sp>
    <dsp:sp modelId="{58078E49-F6B9-46E7-88C9-2B75F64A9F93}">
      <dsp:nvSpPr>
        <dsp:cNvPr id="0" name=""/>
        <dsp:cNvSpPr/>
      </dsp:nvSpPr>
      <dsp:spPr>
        <a:xfrm rot="20057143">
          <a:off x="4857243" y="761435"/>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861777" y="858941"/>
        <a:ext cx="213637" cy="2329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27485-6D63-4380-8AB7-A36A0197356A}" type="datetimeFigureOut">
              <a:rPr lang="en-GB" smtClean="0"/>
              <a:t>07/07/2021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11F0D-17CF-45C0-953A-7FCC1D18ED38}" type="slidenum">
              <a:rPr lang="en-GB" smtClean="0"/>
              <a:t>‹#›</a:t>
            </a:fld>
            <a:endParaRPr lang="en-GB"/>
          </a:p>
        </p:txBody>
      </p:sp>
    </p:spTree>
    <p:extLst>
      <p:ext uri="{BB962C8B-B14F-4D97-AF65-F5344CB8AC3E}">
        <p14:creationId xmlns:p14="http://schemas.microsoft.com/office/powerpoint/2010/main" val="117462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here and get learner to research</a:t>
            </a:r>
          </a:p>
        </p:txBody>
      </p:sp>
      <p:sp>
        <p:nvSpPr>
          <p:cNvPr id="4" name="Slide Number Placeholder 3"/>
          <p:cNvSpPr>
            <a:spLocks noGrp="1"/>
          </p:cNvSpPr>
          <p:nvPr>
            <p:ph type="sldNum" sz="quarter" idx="10"/>
          </p:nvPr>
        </p:nvSpPr>
        <p:spPr/>
        <p:txBody>
          <a:bodyPr/>
          <a:lstStyle/>
          <a:p>
            <a:fld id="{85BAF260-5582-4BC7-990C-8345B54C7622}" type="slidenum">
              <a:rPr lang="en-GB" smtClean="0"/>
              <a:t>217</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6C5FD8B2-A702-469C-ABED-47625E76A7CF}"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109679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B50B46-0FAA-4951-AA50-511EFA06C588}" type="datetimeFigureOut">
              <a:rPr lang="en-GB" smtClean="0"/>
              <a:t>07/07/2021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395522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B50B46-0FAA-4951-AA50-511EFA06C588}" type="datetimeFigureOut">
              <a:rPr lang="en-GB" smtClean="0"/>
              <a:t>07/07/2021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79402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208946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369901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157818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273026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344386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276663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244787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B50B46-0FAA-4951-AA50-511EFA06C588}" type="datetimeFigureOut">
              <a:rPr lang="en-GB" smtClean="0"/>
              <a:t>07/07/2021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189438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FD8B2-A702-469C-ABED-47625E76A7CF}"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123566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5.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49.webp"/><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BCS Level 4 Diploma in Software</a:t>
            </a:r>
            <a:r>
              <a:rPr lang="en-GB" sz="4800" dirty="0"/>
              <a:t/>
            </a:r>
            <a:br>
              <a:rPr lang="en-GB" sz="4800" dirty="0"/>
            </a:br>
            <a:r>
              <a:rPr lang="en-US" sz="4800" b="1" dirty="0"/>
              <a:t>Development Methodologies</a:t>
            </a:r>
            <a:r>
              <a:rPr lang="en-GB" sz="4800" dirty="0"/>
              <a:t/>
            </a:r>
            <a:br>
              <a:rPr lang="en-GB" sz="4800" dirty="0"/>
            </a:br>
            <a:r>
              <a:rPr lang="en-US" sz="4800" b="1" dirty="0"/>
              <a:t>Syllabus</a:t>
            </a:r>
            <a:endParaRPr lang="en-GB" sz="4800" dirty="0"/>
          </a:p>
        </p:txBody>
      </p:sp>
      <p:sp>
        <p:nvSpPr>
          <p:cNvPr id="3" name="Subtitle 2"/>
          <p:cNvSpPr>
            <a:spLocks noGrp="1"/>
          </p:cNvSpPr>
          <p:nvPr>
            <p:ph type="subTitle" idx="1"/>
          </p:nvPr>
        </p:nvSpPr>
        <p:spPr/>
        <p:txBody>
          <a:bodyPr/>
          <a:lstStyle/>
          <a:p>
            <a:r>
              <a:rPr lang="en-US" b="1" dirty="0"/>
              <a:t>QAN 603/0543/5</a:t>
            </a:r>
            <a:endParaRPr lang="en-GB" dirty="0"/>
          </a:p>
        </p:txBody>
      </p:sp>
    </p:spTree>
    <p:extLst>
      <p:ext uri="{BB962C8B-B14F-4D97-AF65-F5344CB8AC3E}">
        <p14:creationId xmlns:p14="http://schemas.microsoft.com/office/powerpoint/2010/main" val="372151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Feasibility Study </a:t>
            </a:r>
          </a:p>
        </p:txBody>
      </p:sp>
      <p:sp>
        <p:nvSpPr>
          <p:cNvPr id="3" name="Content Placeholder 2"/>
          <p:cNvSpPr>
            <a:spLocks noGrp="1"/>
          </p:cNvSpPr>
          <p:nvPr>
            <p:ph type="body" idx="1"/>
          </p:nvPr>
        </p:nvSpPr>
        <p:spPr/>
        <p:txBody>
          <a:bodyPr>
            <a:normAutofit fontScale="47500" lnSpcReduction="20000"/>
          </a:bodyPr>
          <a:lstStyle/>
          <a:p>
            <a:r>
              <a:rPr lang="en-GB" dirty="0"/>
              <a:t>How software development is initiated when a need or an opportunity is identified</a:t>
            </a:r>
          </a:p>
          <a:p>
            <a:r>
              <a:rPr lang="en-GB" dirty="0"/>
              <a:t>Purpose and main activities of a feasibility study</a:t>
            </a:r>
          </a:p>
          <a:p>
            <a:r>
              <a:rPr lang="en-GB" dirty="0"/>
              <a:t>Importance of planning software development</a:t>
            </a:r>
          </a:p>
          <a:p>
            <a:r>
              <a:rPr lang="en-GB" dirty="0"/>
              <a:t>Purpose of a business case</a:t>
            </a:r>
          </a:p>
          <a:p>
            <a:r>
              <a:rPr lang="en-GB" dirty="0"/>
              <a:t>Potential tangible and intangible benefits that can be achieved using operational software</a:t>
            </a:r>
          </a:p>
          <a:p>
            <a:r>
              <a:rPr lang="en-GB" dirty="0"/>
              <a:t>Simple cost benefit analysis for a given case </a:t>
            </a:r>
          </a:p>
        </p:txBody>
      </p:sp>
    </p:spTree>
    <p:extLst>
      <p:ext uri="{BB962C8B-B14F-4D97-AF65-F5344CB8AC3E}">
        <p14:creationId xmlns:p14="http://schemas.microsoft.com/office/powerpoint/2010/main" val="2136432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Features of Version Control</a:t>
            </a:r>
          </a:p>
        </p:txBody>
      </p:sp>
      <p:sp>
        <p:nvSpPr>
          <p:cNvPr id="3" name="Content Placeholder 2"/>
          <p:cNvSpPr>
            <a:spLocks noGrp="1"/>
          </p:cNvSpPr>
          <p:nvPr>
            <p:ph idx="1"/>
          </p:nvPr>
        </p:nvSpPr>
        <p:spPr/>
        <p:txBody>
          <a:bodyPr/>
          <a:lstStyle/>
          <a:p>
            <a:r>
              <a:rPr lang="en-GB" dirty="0"/>
              <a:t>A version control system is mostly based around one concept, tracking changes that happen within directories or files</a:t>
            </a:r>
          </a:p>
          <a:p>
            <a:r>
              <a:rPr lang="en-GB" dirty="0"/>
              <a:t>The set of files or directories that are under version control are more commonly called a </a:t>
            </a:r>
            <a:r>
              <a:rPr lang="en-GB" b="1" dirty="0"/>
              <a:t>repository</a:t>
            </a:r>
          </a:p>
          <a:p>
            <a:r>
              <a:rPr lang="en-GB" dirty="0"/>
              <a:t>Repositories may be cloned (also called checking out)</a:t>
            </a:r>
          </a:p>
          <a:p>
            <a:r>
              <a:rPr lang="en-GB" dirty="0"/>
              <a:t>In version control, modifying, deleting files and/or directories, moving files or anything that can alter the state of a file is known as a </a:t>
            </a:r>
            <a:r>
              <a:rPr lang="en-GB" b="1" dirty="0"/>
              <a:t>commit</a:t>
            </a:r>
          </a:p>
          <a:p>
            <a:r>
              <a:rPr lang="en-GB" dirty="0"/>
              <a:t>When a commit is made, the changes are recorded as a </a:t>
            </a:r>
            <a:r>
              <a:rPr lang="en-GB" b="1" dirty="0" err="1"/>
              <a:t>changeset</a:t>
            </a:r>
            <a:r>
              <a:rPr lang="en-GB" dirty="0"/>
              <a:t> and given a unique revision</a:t>
            </a:r>
          </a:p>
          <a:p>
            <a:r>
              <a:rPr lang="en-GB" dirty="0"/>
              <a:t>A </a:t>
            </a:r>
            <a:r>
              <a:rPr lang="en-GB" dirty="0" err="1"/>
              <a:t>changeset</a:t>
            </a:r>
            <a:r>
              <a:rPr lang="en-GB" dirty="0"/>
              <a:t> will include a reference to the person who made the commit</a:t>
            </a:r>
          </a:p>
        </p:txBody>
      </p:sp>
    </p:spTree>
    <p:extLst>
      <p:ext uri="{BB962C8B-B14F-4D97-AF65-F5344CB8AC3E}">
        <p14:creationId xmlns:p14="http://schemas.microsoft.com/office/powerpoint/2010/main" val="40742494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history</a:t>
            </a:r>
            <a:endParaRPr lang="en-GB" dirty="0"/>
          </a:p>
        </p:txBody>
      </p:sp>
      <p:sp>
        <p:nvSpPr>
          <p:cNvPr id="3" name="Content Placeholder 2"/>
          <p:cNvSpPr>
            <a:spLocks noGrp="1"/>
          </p:cNvSpPr>
          <p:nvPr>
            <p:ph idx="1"/>
          </p:nvPr>
        </p:nvSpPr>
        <p:spPr/>
        <p:txBody>
          <a:bodyPr/>
          <a:lstStyle/>
          <a:p>
            <a:pPr lvl="1"/>
            <a:r>
              <a:rPr lang="en-GB" dirty="0"/>
              <a:t>As files are updated, you can leave messages explaining why the change happened (stored in the VCS, not the file). This makes it easy to see how a file is evolving over time, and why</a:t>
            </a:r>
          </a:p>
          <a:p>
            <a:endParaRPr lang="en-GB" dirty="0"/>
          </a:p>
        </p:txBody>
      </p:sp>
    </p:spTree>
    <p:extLst>
      <p:ext uri="{BB962C8B-B14F-4D97-AF65-F5344CB8AC3E}">
        <p14:creationId xmlns:p14="http://schemas.microsoft.com/office/powerpoint/2010/main" val="36062273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a:t>
            </a:r>
            <a:endParaRPr lang="en-GB" dirty="0"/>
          </a:p>
        </p:txBody>
      </p:sp>
      <p:sp>
        <p:nvSpPr>
          <p:cNvPr id="3" name="Content Placeholder 2"/>
          <p:cNvSpPr>
            <a:spLocks noGrp="1"/>
          </p:cNvSpPr>
          <p:nvPr>
            <p:ph idx="1"/>
          </p:nvPr>
        </p:nvSpPr>
        <p:spPr/>
        <p:txBody>
          <a:bodyPr/>
          <a:lstStyle/>
          <a:p>
            <a:r>
              <a:rPr lang="en-GB" dirty="0"/>
              <a:t>One of the fundamental pieces of version control is a revision history</a:t>
            </a:r>
          </a:p>
          <a:p>
            <a:r>
              <a:rPr lang="en-GB" dirty="0"/>
              <a:t>Copies of the repository, which has all the files and their history, can be stored on multiple computers</a:t>
            </a:r>
          </a:p>
          <a:p>
            <a:r>
              <a:rPr lang="en-GB" dirty="0"/>
              <a:t>Version control also allows you to create markers that reference the state of the files at a specific point in time</a:t>
            </a:r>
          </a:p>
          <a:p>
            <a:r>
              <a:rPr lang="en-GB" dirty="0"/>
              <a:t>These are often used to denote major changes, such as a new version</a:t>
            </a:r>
          </a:p>
          <a:p>
            <a:r>
              <a:rPr lang="en-GB" dirty="0"/>
              <a:t>Version control forces every file change to be attributed to a user, which introduces accountability</a:t>
            </a:r>
          </a:p>
          <a:p>
            <a:endParaRPr lang="en-GB" dirty="0"/>
          </a:p>
        </p:txBody>
      </p:sp>
    </p:spTree>
    <p:extLst>
      <p:ext uri="{BB962C8B-B14F-4D97-AF65-F5344CB8AC3E}">
        <p14:creationId xmlns:p14="http://schemas.microsoft.com/office/powerpoint/2010/main" val="42060503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p:txBody>
          <a:bodyPr/>
          <a:lstStyle/>
          <a:p>
            <a:r>
              <a:rPr lang="en-GB" dirty="0"/>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p:txBody>
          <a:bodyPr>
            <a:normAutofit lnSpcReduction="10000"/>
          </a:bodyPr>
          <a:lstStyle/>
          <a:p>
            <a:r>
              <a:rPr lang="en-GB" dirty="0"/>
              <a:t>Coding rules and guidelines ensure that software is:</a:t>
            </a:r>
          </a:p>
          <a:p>
            <a:pPr lvl="1"/>
            <a:r>
              <a:rPr lang="en-GB" dirty="0"/>
              <a:t>Safe: It can be used without causing harm</a:t>
            </a:r>
          </a:p>
          <a:p>
            <a:pPr lvl="1"/>
            <a:r>
              <a:rPr lang="en-GB" dirty="0"/>
              <a:t>Secure: It can’t be hacked</a:t>
            </a:r>
          </a:p>
          <a:p>
            <a:pPr lvl="1"/>
            <a:r>
              <a:rPr lang="en-GB" dirty="0"/>
              <a:t>Reliable: It functions as it should, every time</a:t>
            </a:r>
          </a:p>
          <a:p>
            <a:pPr lvl="1"/>
            <a:r>
              <a:rPr lang="en-GB" dirty="0"/>
              <a:t>Testable: It can be tested at the code level</a:t>
            </a:r>
          </a:p>
          <a:p>
            <a:pPr lvl="1"/>
            <a:r>
              <a:rPr lang="en-GB" dirty="0"/>
              <a:t>Maintainable: It can be maintained, even as your codebase grows</a:t>
            </a:r>
          </a:p>
          <a:p>
            <a:pPr lvl="1"/>
            <a:r>
              <a:rPr lang="en-GB" dirty="0"/>
              <a:t>Portable: It works the same in every environment</a:t>
            </a:r>
          </a:p>
          <a:p>
            <a:r>
              <a:rPr lang="en-GB" dirty="0"/>
              <a:t>Coding standards are important for safety, security, and reliability.</a:t>
            </a:r>
          </a:p>
          <a:p>
            <a:r>
              <a:rPr lang="en-GB" dirty="0"/>
              <a:t>Every development team should use a coding standard. Even the most experienced developer could introduce a coding defect — without realizing it. And that one defect could lead to a minor glitch. Or worse, a serious security breach</a:t>
            </a:r>
          </a:p>
          <a:p>
            <a:endParaRPr lang="en-GB" dirty="0"/>
          </a:p>
        </p:txBody>
      </p:sp>
    </p:spTree>
    <p:extLst>
      <p:ext uri="{BB962C8B-B14F-4D97-AF65-F5344CB8AC3E}">
        <p14:creationId xmlns:p14="http://schemas.microsoft.com/office/powerpoint/2010/main" val="31226851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p:txBody>
          <a:bodyPr/>
          <a:lstStyle/>
          <a:p>
            <a:r>
              <a:rPr lang="en-GB" dirty="0"/>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p:txBody>
          <a:bodyPr>
            <a:normAutofit/>
          </a:bodyPr>
          <a:lstStyle/>
          <a:p>
            <a:r>
              <a:rPr lang="en-GB" b="1" dirty="0"/>
              <a:t>There are four main drivers for using a coding standard:</a:t>
            </a:r>
            <a:endParaRPr lang="en-GB" dirty="0"/>
          </a:p>
          <a:p>
            <a:pPr lvl="1"/>
            <a:r>
              <a:rPr lang="en-GB" dirty="0"/>
              <a:t>Compliance with industry standards (e.g., ISO).</a:t>
            </a:r>
          </a:p>
          <a:p>
            <a:pPr lvl="1"/>
            <a:r>
              <a:rPr lang="en-GB" dirty="0"/>
              <a:t>Consistent code quality — no matter who writes the code.</a:t>
            </a:r>
          </a:p>
          <a:p>
            <a:pPr lvl="1"/>
            <a:r>
              <a:rPr lang="en-GB" dirty="0"/>
              <a:t>Software security from the start.</a:t>
            </a:r>
          </a:p>
          <a:p>
            <a:pPr lvl="1"/>
            <a:r>
              <a:rPr lang="en-GB" dirty="0"/>
              <a:t>Reduced development costs and accelerated time to market</a:t>
            </a:r>
          </a:p>
          <a:p>
            <a:endParaRPr lang="en-GB" dirty="0"/>
          </a:p>
        </p:txBody>
      </p:sp>
    </p:spTree>
    <p:extLst>
      <p:ext uri="{BB962C8B-B14F-4D97-AF65-F5344CB8AC3E}">
        <p14:creationId xmlns:p14="http://schemas.microsoft.com/office/powerpoint/2010/main" val="14715003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55E6-6AE7-47FC-B3D6-14033A22B449}"/>
              </a:ext>
            </a:extLst>
          </p:cNvPr>
          <p:cNvSpPr>
            <a:spLocks noGrp="1"/>
          </p:cNvSpPr>
          <p:nvPr>
            <p:ph type="title"/>
          </p:nvPr>
        </p:nvSpPr>
        <p:spPr/>
        <p:txBody>
          <a:bodyPr/>
          <a:lstStyle/>
          <a:p>
            <a:r>
              <a:rPr lang="en-GB" dirty="0"/>
              <a:t>Purpose of a range of programming tools</a:t>
            </a:r>
          </a:p>
        </p:txBody>
      </p:sp>
      <p:sp>
        <p:nvSpPr>
          <p:cNvPr id="3" name="Content Placeholder 2">
            <a:extLst>
              <a:ext uri="{FF2B5EF4-FFF2-40B4-BE49-F238E27FC236}">
                <a16:creationId xmlns:a16="http://schemas.microsoft.com/office/drawing/2014/main" id="{3152BE8B-67EA-40EB-AD49-173F18F6B3B6}"/>
              </a:ext>
            </a:extLst>
          </p:cNvPr>
          <p:cNvSpPr>
            <a:spLocks noGrp="1"/>
          </p:cNvSpPr>
          <p:nvPr>
            <p:ph idx="1"/>
          </p:nvPr>
        </p:nvSpPr>
        <p:spPr/>
        <p:txBody>
          <a:bodyPr/>
          <a:lstStyle/>
          <a:p>
            <a:r>
              <a:rPr lang="en-GB" dirty="0"/>
              <a:t>Compilers</a:t>
            </a:r>
          </a:p>
          <a:p>
            <a:r>
              <a:rPr lang="en-GB" dirty="0"/>
              <a:t>Interpreters</a:t>
            </a:r>
          </a:p>
          <a:p>
            <a:r>
              <a:rPr lang="en-GB" dirty="0"/>
              <a:t>Debuggers</a:t>
            </a:r>
          </a:p>
          <a:p>
            <a:r>
              <a:rPr lang="en-GB" dirty="0"/>
              <a:t>GUI designers</a:t>
            </a:r>
          </a:p>
        </p:txBody>
      </p:sp>
    </p:spTree>
    <p:extLst>
      <p:ext uri="{BB962C8B-B14F-4D97-AF65-F5344CB8AC3E}">
        <p14:creationId xmlns:p14="http://schemas.microsoft.com/office/powerpoint/2010/main" val="9707268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A585-F54F-433D-B3B0-919CB61B3174}"/>
              </a:ext>
            </a:extLst>
          </p:cNvPr>
          <p:cNvSpPr>
            <a:spLocks noGrp="1"/>
          </p:cNvSpPr>
          <p:nvPr>
            <p:ph type="title"/>
          </p:nvPr>
        </p:nvSpPr>
        <p:spPr/>
        <p:txBody>
          <a:bodyPr/>
          <a:lstStyle/>
          <a:p>
            <a:r>
              <a:rPr lang="en-GB" dirty="0"/>
              <a:t>Compilers</a:t>
            </a:r>
          </a:p>
        </p:txBody>
      </p:sp>
      <p:sp>
        <p:nvSpPr>
          <p:cNvPr id="3" name="Content Placeholder 2">
            <a:extLst>
              <a:ext uri="{FF2B5EF4-FFF2-40B4-BE49-F238E27FC236}">
                <a16:creationId xmlns:a16="http://schemas.microsoft.com/office/drawing/2014/main" id="{8C2F2FF2-81F6-4335-92D0-5CFB32A60C97}"/>
              </a:ext>
            </a:extLst>
          </p:cNvPr>
          <p:cNvSpPr>
            <a:spLocks noGrp="1"/>
          </p:cNvSpPr>
          <p:nvPr>
            <p:ph idx="1"/>
          </p:nvPr>
        </p:nvSpPr>
        <p:spPr/>
        <p:txBody>
          <a:bodyPr/>
          <a:lstStyle/>
          <a:p>
            <a:r>
              <a:rPr lang="en-GB" dirty="0"/>
              <a:t>A compiler is a special program that processes statements written in a particular programming language and turns them into machine language or "code" that a computer's processor uses</a:t>
            </a:r>
          </a:p>
          <a:p>
            <a:r>
              <a:rPr lang="en-GB" dirty="0"/>
              <a:t>Typically, a programmer writes language statements in a language such as C# or </a:t>
            </a:r>
            <a:r>
              <a:rPr lang="en-GB" dirty="0" err="1"/>
              <a:t>VB.Net</a:t>
            </a:r>
            <a:r>
              <a:rPr lang="en-GB" dirty="0"/>
              <a:t> </a:t>
            </a:r>
          </a:p>
          <a:p>
            <a:r>
              <a:rPr lang="en-GB" dirty="0"/>
              <a:t>The file that is created contains what are called the </a:t>
            </a:r>
            <a:r>
              <a:rPr lang="en-GB" i="1" dirty="0"/>
              <a:t>source statements</a:t>
            </a:r>
          </a:p>
          <a:p>
            <a:r>
              <a:rPr lang="en-GB" dirty="0"/>
              <a:t>The programmer then runs the appropriate language compiler, specifying the name of the file that contains the source statements or C one line at a time using an editor</a:t>
            </a:r>
          </a:p>
        </p:txBody>
      </p:sp>
    </p:spTree>
    <p:extLst>
      <p:ext uri="{BB962C8B-B14F-4D97-AF65-F5344CB8AC3E}">
        <p14:creationId xmlns:p14="http://schemas.microsoft.com/office/powerpoint/2010/main" val="14325661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FB08-B8BC-484A-957B-0229D9398757}"/>
              </a:ext>
            </a:extLst>
          </p:cNvPr>
          <p:cNvSpPr>
            <a:spLocks noGrp="1"/>
          </p:cNvSpPr>
          <p:nvPr>
            <p:ph type="title"/>
          </p:nvPr>
        </p:nvSpPr>
        <p:spPr/>
        <p:txBody>
          <a:bodyPr/>
          <a:lstStyle/>
          <a:p>
            <a:r>
              <a:rPr lang="en-GB" dirty="0"/>
              <a:t>Interpreters</a:t>
            </a:r>
          </a:p>
        </p:txBody>
      </p:sp>
      <p:sp>
        <p:nvSpPr>
          <p:cNvPr id="3" name="Content Placeholder 2">
            <a:extLst>
              <a:ext uri="{FF2B5EF4-FFF2-40B4-BE49-F238E27FC236}">
                <a16:creationId xmlns:a16="http://schemas.microsoft.com/office/drawing/2014/main" id="{AE92A872-7819-4B65-B658-904C38455025}"/>
              </a:ext>
            </a:extLst>
          </p:cNvPr>
          <p:cNvSpPr>
            <a:spLocks noGrp="1"/>
          </p:cNvSpPr>
          <p:nvPr>
            <p:ph idx="1"/>
          </p:nvPr>
        </p:nvSpPr>
        <p:spPr/>
        <p:txBody>
          <a:bodyPr>
            <a:normAutofit/>
          </a:bodyPr>
          <a:lstStyle/>
          <a:p>
            <a:r>
              <a:rPr lang="en-GB" dirty="0"/>
              <a:t>An interpreter is a computer program that directly executes instructions written in a programming or scripting language, without requiring them previously to have been compiled into a machine language program</a:t>
            </a:r>
          </a:p>
          <a:p>
            <a:r>
              <a:rPr lang="en-GB" dirty="0"/>
              <a:t>An interpreter generally uses one of the following strategies for program execution:</a:t>
            </a:r>
          </a:p>
          <a:p>
            <a:pPr lvl="1"/>
            <a:r>
              <a:rPr lang="en-GB" dirty="0"/>
              <a:t>Parse the source code and perform its behaviour directly</a:t>
            </a:r>
          </a:p>
          <a:p>
            <a:pPr lvl="1"/>
            <a:r>
              <a:rPr lang="en-GB" dirty="0"/>
              <a:t>Translate source code into some efficient intermediate representation and immediately execute this</a:t>
            </a:r>
          </a:p>
          <a:p>
            <a:pPr lvl="1"/>
            <a:r>
              <a:rPr lang="en-GB" dirty="0"/>
              <a:t>Explicitly execute stored precompiled code made by a compiler which is part of the interpreter system</a:t>
            </a:r>
          </a:p>
        </p:txBody>
      </p:sp>
    </p:spTree>
    <p:extLst>
      <p:ext uri="{BB962C8B-B14F-4D97-AF65-F5344CB8AC3E}">
        <p14:creationId xmlns:p14="http://schemas.microsoft.com/office/powerpoint/2010/main" val="30293054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9DF8-B343-4128-9384-5577E3B111B3}"/>
              </a:ext>
            </a:extLst>
          </p:cNvPr>
          <p:cNvSpPr>
            <a:spLocks noGrp="1"/>
          </p:cNvSpPr>
          <p:nvPr>
            <p:ph type="title"/>
          </p:nvPr>
        </p:nvSpPr>
        <p:spPr/>
        <p:txBody>
          <a:bodyPr/>
          <a:lstStyle/>
          <a:p>
            <a:r>
              <a:rPr lang="en-GB" dirty="0"/>
              <a:t>Debuggers</a:t>
            </a:r>
          </a:p>
        </p:txBody>
      </p:sp>
      <p:sp>
        <p:nvSpPr>
          <p:cNvPr id="3" name="Content Placeholder 2">
            <a:extLst>
              <a:ext uri="{FF2B5EF4-FFF2-40B4-BE49-F238E27FC236}">
                <a16:creationId xmlns:a16="http://schemas.microsoft.com/office/drawing/2014/main" id="{13E32F1C-236C-469C-8E7D-E7D61CAA35AA}"/>
              </a:ext>
            </a:extLst>
          </p:cNvPr>
          <p:cNvSpPr>
            <a:spLocks noGrp="1"/>
          </p:cNvSpPr>
          <p:nvPr>
            <p:ph idx="1"/>
          </p:nvPr>
        </p:nvSpPr>
        <p:spPr/>
        <p:txBody>
          <a:bodyPr>
            <a:normAutofit lnSpcReduction="10000"/>
          </a:bodyPr>
          <a:lstStyle/>
          <a:p>
            <a:r>
              <a:rPr lang="en-GB" dirty="0"/>
              <a:t>A computer program that assists in the detection and correction of errors in other computer programs</a:t>
            </a:r>
          </a:p>
          <a:p>
            <a:r>
              <a:rPr lang="en-GB" dirty="0"/>
              <a:t>Typically, debuggers offer a query processor, a symbol resolver, an expression interpreter, and a debug support interface at its top level</a:t>
            </a:r>
          </a:p>
          <a:p>
            <a:r>
              <a:rPr lang="en-GB" dirty="0"/>
              <a:t>Debuggers also offer more sophisticated functions such as running a program step by step (single-stepping or program animation), stopping (breaking) (pausing the program to examine the current state) at some event or specified instruction by means of a breakpoint, and tracking the values of variables</a:t>
            </a:r>
          </a:p>
          <a:p>
            <a:r>
              <a:rPr lang="en-GB" dirty="0"/>
              <a:t>Some debuggers have the ability to modify program state while it is running. It may also be possible to continue execution at a different location in the program to bypass a crash or logical error</a:t>
            </a:r>
          </a:p>
        </p:txBody>
      </p:sp>
    </p:spTree>
    <p:extLst>
      <p:ext uri="{BB962C8B-B14F-4D97-AF65-F5344CB8AC3E}">
        <p14:creationId xmlns:p14="http://schemas.microsoft.com/office/powerpoint/2010/main" val="34924096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1C79-9611-4CFD-B289-7BC95E1451AE}"/>
              </a:ext>
            </a:extLst>
          </p:cNvPr>
          <p:cNvSpPr>
            <a:spLocks noGrp="1"/>
          </p:cNvSpPr>
          <p:nvPr>
            <p:ph type="title"/>
          </p:nvPr>
        </p:nvSpPr>
        <p:spPr/>
        <p:txBody>
          <a:bodyPr/>
          <a:lstStyle/>
          <a:p>
            <a:r>
              <a:rPr lang="en-GB" dirty="0"/>
              <a:t>GUI designers</a:t>
            </a:r>
          </a:p>
        </p:txBody>
      </p:sp>
      <p:sp>
        <p:nvSpPr>
          <p:cNvPr id="3" name="Content Placeholder 2">
            <a:extLst>
              <a:ext uri="{FF2B5EF4-FFF2-40B4-BE49-F238E27FC236}">
                <a16:creationId xmlns:a16="http://schemas.microsoft.com/office/drawing/2014/main" id="{472589CC-AF33-4BBB-B3F1-3C1CA6B66908}"/>
              </a:ext>
            </a:extLst>
          </p:cNvPr>
          <p:cNvSpPr>
            <a:spLocks noGrp="1"/>
          </p:cNvSpPr>
          <p:nvPr>
            <p:ph idx="1"/>
          </p:nvPr>
        </p:nvSpPr>
        <p:spPr/>
        <p:txBody>
          <a:bodyPr/>
          <a:lstStyle/>
          <a:p>
            <a:r>
              <a:rPr lang="en-GB" dirty="0"/>
              <a:t>A graphical user interface builder (or GUI builder), also known as GUI designer</a:t>
            </a:r>
          </a:p>
          <a:p>
            <a:r>
              <a:rPr lang="en-GB" dirty="0"/>
              <a:t>Software development tool that simplifies the creation of GUIs by allowing the designer to arrange graphical control elements (often called widgets) using a drag-and-drop WYSIWYG editor</a:t>
            </a:r>
          </a:p>
        </p:txBody>
      </p:sp>
      <p:pic>
        <p:nvPicPr>
          <p:cNvPr id="4" name="Picture 3"/>
          <p:cNvPicPr>
            <a:picLocks noChangeAspect="1"/>
          </p:cNvPicPr>
          <p:nvPr/>
        </p:nvPicPr>
        <p:blipFill>
          <a:blip r:embed="rId2"/>
          <a:stretch>
            <a:fillRect/>
          </a:stretch>
        </p:blipFill>
        <p:spPr>
          <a:xfrm>
            <a:off x="6630151" y="3637381"/>
            <a:ext cx="4867275" cy="3124200"/>
          </a:xfrm>
          <a:prstGeom prst="rect">
            <a:avLst/>
          </a:prstGeom>
        </p:spPr>
      </p:pic>
    </p:spTree>
    <p:extLst>
      <p:ext uri="{BB962C8B-B14F-4D97-AF65-F5344CB8AC3E}">
        <p14:creationId xmlns:p14="http://schemas.microsoft.com/office/powerpoint/2010/main" val="332433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71BD2-3812-48EC-988A-A5C39C6043A9}"/>
              </a:ext>
            </a:extLst>
          </p:cNvPr>
          <p:cNvSpPr>
            <a:spLocks noGrp="1"/>
          </p:cNvSpPr>
          <p:nvPr>
            <p:ph type="title"/>
          </p:nvPr>
        </p:nvSpPr>
        <p:spPr/>
        <p:txBody>
          <a:bodyPr/>
          <a:lstStyle/>
          <a:p>
            <a:r>
              <a:rPr lang="en-GB" dirty="0"/>
              <a:t>What is it?</a:t>
            </a:r>
          </a:p>
        </p:txBody>
      </p:sp>
      <p:sp>
        <p:nvSpPr>
          <p:cNvPr id="5" name="Content Placeholder 4">
            <a:extLst>
              <a:ext uri="{FF2B5EF4-FFF2-40B4-BE49-F238E27FC236}">
                <a16:creationId xmlns:a16="http://schemas.microsoft.com/office/drawing/2014/main" id="{19F86BCA-4EA4-43DA-B31E-A7CBE0A9E5B1}"/>
              </a:ext>
            </a:extLst>
          </p:cNvPr>
          <p:cNvSpPr>
            <a:spLocks noGrp="1"/>
          </p:cNvSpPr>
          <p:nvPr>
            <p:ph idx="1"/>
          </p:nvPr>
        </p:nvSpPr>
        <p:spPr/>
        <p:txBody>
          <a:bodyPr>
            <a:normAutofit fontScale="92500" lnSpcReduction="10000"/>
          </a:bodyPr>
          <a:lstStyle/>
          <a:p>
            <a:r>
              <a:rPr lang="en-GB" dirty="0"/>
              <a:t>A feasibility study is a short, focused study that should take place early in the requirements gathering process. </a:t>
            </a:r>
          </a:p>
          <a:p>
            <a:r>
              <a:rPr lang="en-GB" dirty="0"/>
              <a:t>It should answer three key questions: </a:t>
            </a:r>
          </a:p>
          <a:p>
            <a:pPr marL="457200" lvl="1" indent="0">
              <a:buNone/>
            </a:pPr>
            <a:r>
              <a:rPr lang="en-GB" dirty="0"/>
              <a:t>(1) Does the system contribute to the overall objectives of the organization?</a:t>
            </a:r>
          </a:p>
          <a:p>
            <a:pPr marL="457200" lvl="1" indent="0">
              <a:buNone/>
            </a:pPr>
            <a:r>
              <a:rPr lang="en-GB" dirty="0"/>
              <a:t>(2) Can the system be implemented within schedule and budget using current technology? </a:t>
            </a:r>
          </a:p>
          <a:p>
            <a:pPr marL="457200" lvl="1" indent="0">
              <a:buNone/>
            </a:pPr>
            <a:r>
              <a:rPr lang="en-GB" dirty="0"/>
              <a:t>(3) Can the system be integrated with other systems that are used?</a:t>
            </a:r>
          </a:p>
          <a:p>
            <a:r>
              <a:rPr lang="en-GB" dirty="0"/>
              <a:t>If the answer to any of these questions is no, you should probably not go ahead with the project</a:t>
            </a:r>
          </a:p>
          <a:p>
            <a:r>
              <a:rPr lang="en-GB" dirty="0"/>
              <a:t>Identifies new opportunities</a:t>
            </a:r>
          </a:p>
          <a:p>
            <a:r>
              <a:rPr lang="en-GB" dirty="0"/>
              <a:t>Narrows the business alternatives </a:t>
            </a:r>
          </a:p>
          <a:p>
            <a:r>
              <a:rPr lang="en-GB" dirty="0"/>
              <a:t>Provides valuable information for a “go/no go ” decision</a:t>
            </a:r>
          </a:p>
          <a:p>
            <a:r>
              <a:rPr lang="en-GB" dirty="0"/>
              <a:t>Provides documentation that the idea was thoroughly investigated</a:t>
            </a:r>
          </a:p>
        </p:txBody>
      </p:sp>
    </p:spTree>
    <p:extLst>
      <p:ext uri="{BB962C8B-B14F-4D97-AF65-F5344CB8AC3E}">
        <p14:creationId xmlns:p14="http://schemas.microsoft.com/office/powerpoint/2010/main" val="15181017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9753-8869-499C-8BC4-84B179D6DC79}"/>
              </a:ext>
            </a:extLst>
          </p:cNvPr>
          <p:cNvSpPr>
            <a:spLocks noGrp="1"/>
          </p:cNvSpPr>
          <p:nvPr>
            <p:ph type="title"/>
          </p:nvPr>
        </p:nvSpPr>
        <p:spPr/>
        <p:txBody>
          <a:bodyPr/>
          <a:lstStyle/>
          <a:p>
            <a:r>
              <a:rPr lang="en-GB" dirty="0"/>
              <a:t>Purpose and benefit of peer reviews and retrospectives</a:t>
            </a:r>
          </a:p>
        </p:txBody>
      </p:sp>
      <p:sp>
        <p:nvSpPr>
          <p:cNvPr id="3" name="Content Placeholder 2">
            <a:extLst>
              <a:ext uri="{FF2B5EF4-FFF2-40B4-BE49-F238E27FC236}">
                <a16:creationId xmlns:a16="http://schemas.microsoft.com/office/drawing/2014/main" id="{EEC8E5CC-4C50-4054-9A59-58F6A8EC282C}"/>
              </a:ext>
            </a:extLst>
          </p:cNvPr>
          <p:cNvSpPr>
            <a:spLocks noGrp="1"/>
          </p:cNvSpPr>
          <p:nvPr>
            <p:ph idx="1"/>
          </p:nvPr>
        </p:nvSpPr>
        <p:spPr/>
        <p:txBody>
          <a:bodyPr>
            <a:normAutofit fontScale="92500" lnSpcReduction="20000"/>
          </a:bodyPr>
          <a:lstStyle/>
          <a:p>
            <a:r>
              <a:rPr lang="en-GB" dirty="0"/>
              <a:t>The purpose of a peer review is to provide "a disciplined engineering practice for detecting and correcting defects in software </a:t>
            </a:r>
            <a:r>
              <a:rPr lang="en-GB" dirty="0" err="1"/>
              <a:t>artifacts</a:t>
            </a:r>
            <a:r>
              <a:rPr lang="en-GB" dirty="0"/>
              <a:t>, and preventing their leakage into field operations“</a:t>
            </a:r>
          </a:p>
          <a:p>
            <a:r>
              <a:rPr lang="en-GB" dirty="0"/>
              <a:t>Benefits:</a:t>
            </a:r>
          </a:p>
          <a:p>
            <a:pPr lvl="1"/>
            <a:r>
              <a:rPr lang="en-GB" dirty="0"/>
              <a:t>Finding bugs early, when they are cheap to fix</a:t>
            </a:r>
          </a:p>
          <a:p>
            <a:pPr lvl="1"/>
            <a:r>
              <a:rPr lang="en-GB" dirty="0"/>
              <a:t>Coding standards compliance</a:t>
            </a:r>
          </a:p>
          <a:p>
            <a:pPr lvl="1"/>
            <a:r>
              <a:rPr lang="en-GB" dirty="0"/>
              <a:t>Teaching and sharing knowledge</a:t>
            </a:r>
          </a:p>
          <a:p>
            <a:pPr lvl="1"/>
            <a:r>
              <a:rPr lang="en-GB" dirty="0"/>
              <a:t>Consistent design and implementation</a:t>
            </a:r>
          </a:p>
          <a:p>
            <a:pPr lvl="1"/>
            <a:r>
              <a:rPr lang="en-GB" dirty="0"/>
              <a:t>Higher software security</a:t>
            </a:r>
          </a:p>
          <a:p>
            <a:pPr lvl="1"/>
            <a:r>
              <a:rPr lang="en-GB" dirty="0"/>
              <a:t>Team cohesion</a:t>
            </a:r>
          </a:p>
          <a:p>
            <a:pPr lvl="1"/>
            <a:r>
              <a:rPr lang="en-GB" dirty="0"/>
              <a:t>Confidence of stakeholders</a:t>
            </a:r>
          </a:p>
          <a:p>
            <a:r>
              <a:rPr lang="en-GB" dirty="0"/>
              <a:t>An Agile retrospective is a meeting that's held at the end of an iteration in Agile software development (ASD )</a:t>
            </a:r>
          </a:p>
          <a:p>
            <a:r>
              <a:rPr lang="en-GB" dirty="0"/>
              <a:t>During the retrospective, the team reflects on what happened in the iteration and identifies actions for improvement going forward</a:t>
            </a:r>
          </a:p>
          <a:p>
            <a:pPr lvl="1"/>
            <a:endParaRPr lang="en-GB" dirty="0"/>
          </a:p>
        </p:txBody>
      </p:sp>
    </p:spTree>
    <p:extLst>
      <p:ext uri="{BB962C8B-B14F-4D97-AF65-F5344CB8AC3E}">
        <p14:creationId xmlns:p14="http://schemas.microsoft.com/office/powerpoint/2010/main" val="6417393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a:t>
            </a:r>
          </a:p>
        </p:txBody>
      </p:sp>
      <p:sp>
        <p:nvSpPr>
          <p:cNvPr id="3" name="Content Placeholder 2"/>
          <p:cNvSpPr>
            <a:spLocks noGrp="1"/>
          </p:cNvSpPr>
          <p:nvPr>
            <p:ph type="body" idx="1"/>
          </p:nvPr>
        </p:nvSpPr>
        <p:spPr>
          <a:xfrm>
            <a:off x="360947" y="4589463"/>
            <a:ext cx="11341769" cy="2125662"/>
          </a:xfrm>
        </p:spPr>
        <p:txBody>
          <a:bodyPr>
            <a:normAutofit fontScale="40000" lnSpcReduction="20000"/>
          </a:bodyPr>
          <a:lstStyle/>
          <a:p>
            <a:r>
              <a:rPr lang="en-GB" dirty="0"/>
              <a:t>Why testing is necessary</a:t>
            </a:r>
          </a:p>
          <a:p>
            <a:r>
              <a:rPr lang="en-GB" dirty="0"/>
              <a:t>How to determine the correct types of test coverage based on a requirement</a:t>
            </a:r>
          </a:p>
          <a:p>
            <a:r>
              <a:rPr lang="en-GB" dirty="0"/>
              <a:t>Summarise the different levels of testing, their purposes and the generic test process that supports them</a:t>
            </a:r>
          </a:p>
          <a:p>
            <a:r>
              <a:rPr lang="en-GB" dirty="0"/>
              <a:t>Different types and techniques for software testing and why they would be used, including</a:t>
            </a:r>
          </a:p>
          <a:p>
            <a:r>
              <a:rPr lang="en-GB" dirty="0"/>
              <a:t>Functional and non-functional categories of tests for a given case</a:t>
            </a:r>
          </a:p>
          <a:p>
            <a:r>
              <a:rPr lang="en-GB" dirty="0"/>
              <a:t>Recognise that different organisations apply different approaches to testing depending on development methodologies used and organisational preferences</a:t>
            </a:r>
          </a:p>
          <a:p>
            <a:r>
              <a:rPr lang="en-GB" dirty="0"/>
              <a:t>Advantages and disadvantages of using independent software testing teams as opposed to using testers who have been involved in other aspects of development</a:t>
            </a:r>
          </a:p>
          <a:p>
            <a:r>
              <a:rPr lang="en-GB" dirty="0"/>
              <a:t>The use of equivalence classes and use cases in testing code</a:t>
            </a:r>
          </a:p>
          <a:p>
            <a:r>
              <a:rPr lang="en-GB" dirty="0"/>
              <a:t>How to efficiently and effectively debug code</a:t>
            </a:r>
          </a:p>
        </p:txBody>
      </p:sp>
    </p:spTree>
    <p:extLst>
      <p:ext uri="{BB962C8B-B14F-4D97-AF65-F5344CB8AC3E}">
        <p14:creationId xmlns:p14="http://schemas.microsoft.com/office/powerpoint/2010/main" val="32873945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testing is necessary</a:t>
            </a:r>
          </a:p>
        </p:txBody>
      </p:sp>
      <p:sp>
        <p:nvSpPr>
          <p:cNvPr id="3" name="Content Placeholder 2"/>
          <p:cNvSpPr>
            <a:spLocks noGrp="1"/>
          </p:cNvSpPr>
          <p:nvPr>
            <p:ph idx="1"/>
          </p:nvPr>
        </p:nvSpPr>
        <p:spPr/>
        <p:txBody>
          <a:bodyPr>
            <a:normAutofit/>
          </a:bodyPr>
          <a:lstStyle/>
          <a:p>
            <a:r>
              <a:rPr lang="en-GB" dirty="0"/>
              <a:t>The principles of early testing</a:t>
            </a:r>
          </a:p>
          <a:p>
            <a:r>
              <a:rPr lang="en-GB" dirty="0"/>
              <a:t>Risk reduction</a:t>
            </a:r>
          </a:p>
          <a:p>
            <a:r>
              <a:rPr lang="en-GB" dirty="0"/>
              <a:t>Conformance to functional and non-functional requirements</a:t>
            </a:r>
          </a:p>
          <a:p>
            <a:r>
              <a:rPr lang="en-GB" dirty="0"/>
              <a:t>Finding defects</a:t>
            </a:r>
          </a:p>
          <a:p>
            <a:r>
              <a:rPr lang="en-GB" dirty="0"/>
              <a:t>Differentiating testing from debugging</a:t>
            </a:r>
          </a:p>
          <a:p>
            <a:endParaRPr lang="en-GB" dirty="0"/>
          </a:p>
        </p:txBody>
      </p:sp>
    </p:spTree>
    <p:extLst>
      <p:ext uri="{BB962C8B-B14F-4D97-AF65-F5344CB8AC3E}">
        <p14:creationId xmlns:p14="http://schemas.microsoft.com/office/powerpoint/2010/main" val="31957768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Why Early Testing?</a:t>
            </a:r>
          </a:p>
        </p:txBody>
      </p:sp>
      <p:sp>
        <p:nvSpPr>
          <p:cNvPr id="5" name="Content Placeholder 4"/>
          <p:cNvSpPr>
            <a:spLocks noGrp="1"/>
          </p:cNvSpPr>
          <p:nvPr>
            <p:ph idx="1"/>
          </p:nvPr>
        </p:nvSpPr>
        <p:spPr/>
        <p:txBody>
          <a:bodyPr/>
          <a:lstStyle/>
          <a:p>
            <a:r>
              <a:rPr lang="en-GB" dirty="0"/>
              <a:t>A defect can be found throughout all the phases of software development Life Cycle</a:t>
            </a:r>
          </a:p>
          <a:p>
            <a:r>
              <a:rPr lang="en-GB" dirty="0"/>
              <a:t>It is better to start early testing in the software development life cycle so as to minimize defects in the later stages</a:t>
            </a:r>
          </a:p>
          <a:p>
            <a:r>
              <a:rPr lang="en-GB" dirty="0"/>
              <a:t>It can be design review, unit testing or regression testing</a:t>
            </a:r>
          </a:p>
          <a:p>
            <a:r>
              <a:rPr lang="en-GB" dirty="0"/>
              <a:t>Design phase comes early in Software Development Life Cycle</a:t>
            </a:r>
          </a:p>
          <a:p>
            <a:r>
              <a:rPr lang="en-GB" dirty="0"/>
              <a:t>Design Testing is done at this phase. </a:t>
            </a:r>
          </a:p>
        </p:txBody>
      </p:sp>
    </p:spTree>
    <p:extLst>
      <p:ext uri="{BB962C8B-B14F-4D97-AF65-F5344CB8AC3E}">
        <p14:creationId xmlns:p14="http://schemas.microsoft.com/office/powerpoint/2010/main" val="39437681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reduction</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Risk: A factor that could result in future negative consequences; usually expressed as impact and likelihood - </a:t>
            </a:r>
            <a:r>
              <a:rPr lang="en-GB" b="1" i="1" dirty="0"/>
              <a:t>ISTQB Glossary</a:t>
            </a:r>
          </a:p>
          <a:p>
            <a:r>
              <a:rPr lang="en-GB" dirty="0"/>
              <a:t>A risk-based approach to testing provides proactive opportunities to reduce the levels of product risk, starting in the initial stages of a project</a:t>
            </a:r>
          </a:p>
          <a:p>
            <a:r>
              <a:rPr lang="en-GB" dirty="0"/>
              <a:t>It involves the identification of product risks and their use in guiding test planning and control, specification, preparation and execution of tests</a:t>
            </a:r>
          </a:p>
          <a:p>
            <a:r>
              <a:rPr lang="en-GB" dirty="0"/>
              <a:t>In a risk-based approach, the risks identified may be used to:</a:t>
            </a:r>
          </a:p>
          <a:p>
            <a:pPr lvl="1"/>
            <a:r>
              <a:rPr lang="en-GB" dirty="0"/>
              <a:t>Determine the test techniques to be employed</a:t>
            </a:r>
          </a:p>
          <a:p>
            <a:pPr lvl="1"/>
            <a:r>
              <a:rPr lang="en-GB" dirty="0"/>
              <a:t>Determine the extent of testing to be carried out</a:t>
            </a:r>
          </a:p>
          <a:p>
            <a:pPr lvl="1"/>
            <a:r>
              <a:rPr lang="en-GB" dirty="0"/>
              <a:t>Prioritise testing in an attempt to find the critical defects as early as possible</a:t>
            </a:r>
          </a:p>
          <a:p>
            <a:pPr lvl="1"/>
            <a:r>
              <a:rPr lang="en-GB" dirty="0"/>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Conformance to functional and non-functional requirements</a:t>
            </a:r>
            <a:endParaRPr lang="en-GB" dirty="0"/>
          </a:p>
        </p:txBody>
      </p:sp>
      <p:sp>
        <p:nvSpPr>
          <p:cNvPr id="3" name="Content Placeholder 2"/>
          <p:cNvSpPr>
            <a:spLocks noGrp="1"/>
          </p:cNvSpPr>
          <p:nvPr>
            <p:ph idx="1"/>
          </p:nvPr>
        </p:nvSpPr>
        <p:spPr/>
        <p:txBody>
          <a:bodyPr>
            <a:normAutofit lnSpcReduction="10000"/>
          </a:bodyPr>
          <a:lstStyle/>
          <a:p>
            <a:r>
              <a:rPr lang="en-GB" dirty="0"/>
              <a:t>Conformation is the degree of adherence to pre-set expectations</a:t>
            </a:r>
          </a:p>
          <a:p>
            <a:r>
              <a:rPr lang="en-GB" dirty="0"/>
              <a:t>The degree to which a product meets its pre-specified criteria is termed as conformance in the context of software engineering</a:t>
            </a:r>
          </a:p>
          <a:p>
            <a:r>
              <a:rPr lang="en-GB" dirty="0"/>
              <a:t>Software Developer establishes functional and non-functional requirements prior to software development</a:t>
            </a:r>
          </a:p>
          <a:p>
            <a:r>
              <a:rPr lang="en-GB" dirty="0"/>
              <a:t>The functional requirements are those requirements that represent the core functionality provided by the system</a:t>
            </a:r>
          </a:p>
          <a:p>
            <a:r>
              <a:rPr lang="en-GB" dirty="0"/>
              <a:t>Non-functional requirements are the additional requirements such as restriction on time, performance, availability, scalability, reliability, etc. </a:t>
            </a:r>
          </a:p>
          <a:p>
            <a:r>
              <a:rPr lang="en-GB" dirty="0"/>
              <a:t>The 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defects</a:t>
            </a:r>
            <a:endParaRPr lang="en-GB" dirty="0"/>
          </a:p>
        </p:txBody>
      </p:sp>
      <p:sp>
        <p:nvSpPr>
          <p:cNvPr id="3" name="Content Placeholder 2"/>
          <p:cNvSpPr>
            <a:spLocks noGrp="1"/>
          </p:cNvSpPr>
          <p:nvPr>
            <p:ph idx="1"/>
          </p:nvPr>
        </p:nvSpPr>
        <p:spPr/>
        <p:txBody>
          <a:bodyPr/>
          <a:lstStyle/>
          <a:p>
            <a:r>
              <a:rPr lang="en-GB" dirty="0"/>
              <a:t>Reviewers (aka Checkers or Inspectors) are responsible for finding defects in the product under review</a:t>
            </a:r>
          </a:p>
          <a:p>
            <a:r>
              <a:rPr lang="en-GB" dirty="0"/>
              <a:t>Developers see finding defects as a negative process which causes delays</a:t>
            </a:r>
          </a:p>
          <a:p>
            <a:r>
              <a:rPr lang="en-GB" dirty="0"/>
              <a:t>Testers know that software contains bugs</a:t>
            </a:r>
          </a:p>
          <a:p>
            <a:r>
              <a:rPr lang="en-GB" dirty="0"/>
              <a:t>All defects start with a human error (for example a typo, misunderstanding, lack of capacity planning etc.) </a:t>
            </a:r>
          </a:p>
          <a:p>
            <a:r>
              <a:rPr lang="en-GB" dirty="0"/>
              <a:t>The 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Differentiating testing from debugging</a:t>
            </a:r>
            <a:endParaRPr lang="en-GB" dirty="0"/>
          </a:p>
        </p:txBody>
      </p:sp>
      <p:sp>
        <p:nvSpPr>
          <p:cNvPr id="3" name="Content Placeholder 2"/>
          <p:cNvSpPr>
            <a:spLocks noGrp="1"/>
          </p:cNvSpPr>
          <p:nvPr>
            <p:ph idx="1"/>
          </p:nvPr>
        </p:nvSpPr>
        <p:spPr/>
        <p:txBody>
          <a:bodyPr/>
          <a:lstStyle/>
          <a:p>
            <a:r>
              <a:rPr lang="en-GB" dirty="0"/>
              <a:t>Debugging and testing are different</a:t>
            </a:r>
          </a:p>
          <a:p>
            <a:r>
              <a:rPr lang="en-GB" dirty="0"/>
              <a:t>Testing can show failures that are caused by defects</a:t>
            </a:r>
          </a:p>
          <a:p>
            <a:r>
              <a:rPr lang="en-GB" dirty="0"/>
              <a:t>Debugging is the development activity that identifies the cause of a defect, repairs the code and checks that the defect has been fixed correctly</a:t>
            </a:r>
          </a:p>
          <a:p>
            <a:r>
              <a:rPr lang="en-GB" dirty="0"/>
              <a:t>Subsequent 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367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determine the correct types of test coverage based</a:t>
            </a:r>
          </a:p>
        </p:txBody>
      </p:sp>
      <p:sp>
        <p:nvSpPr>
          <p:cNvPr id="3" name="Content Placeholder 2"/>
          <p:cNvSpPr>
            <a:spLocks noGrp="1"/>
          </p:cNvSpPr>
          <p:nvPr>
            <p:ph idx="1"/>
          </p:nvPr>
        </p:nvSpPr>
        <p:spPr/>
        <p:txBody>
          <a:bodyPr>
            <a:normAutofit/>
          </a:bodyPr>
          <a:lstStyle/>
          <a:p>
            <a:r>
              <a:rPr lang="en-GB" dirty="0"/>
              <a:t>Explain how to determine the correct types of test coverage based on a requirement</a:t>
            </a:r>
          </a:p>
          <a:p>
            <a:endParaRPr lang="en-GB" dirty="0"/>
          </a:p>
        </p:txBody>
      </p:sp>
    </p:spTree>
    <p:extLst>
      <p:ext uri="{BB962C8B-B14F-4D97-AF65-F5344CB8AC3E}">
        <p14:creationId xmlns:p14="http://schemas.microsoft.com/office/powerpoint/2010/main" val="12967097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683-B091-4D43-B12C-1EEC0D81B257}"/>
              </a:ext>
            </a:extLst>
          </p:cNvPr>
          <p:cNvSpPr>
            <a:spLocks noGrp="1"/>
          </p:cNvSpPr>
          <p:nvPr>
            <p:ph type="title"/>
          </p:nvPr>
        </p:nvSpPr>
        <p:spPr/>
        <p:txBody>
          <a:bodyPr/>
          <a:lstStyle/>
          <a:p>
            <a:r>
              <a:rPr lang="en-GB" dirty="0"/>
              <a:t>The different levels of testing</a:t>
            </a:r>
          </a:p>
        </p:txBody>
      </p:sp>
      <p:sp>
        <p:nvSpPr>
          <p:cNvPr id="3" name="Content Placeholder 2">
            <a:extLst>
              <a:ext uri="{FF2B5EF4-FFF2-40B4-BE49-F238E27FC236}">
                <a16:creationId xmlns:a16="http://schemas.microsoft.com/office/drawing/2014/main" id="{8C15CFF3-68AD-4633-A835-171E869E05E7}"/>
              </a:ext>
            </a:extLst>
          </p:cNvPr>
          <p:cNvSpPr>
            <a:spLocks noGrp="1"/>
          </p:cNvSpPr>
          <p:nvPr>
            <p:ph idx="1"/>
          </p:nvPr>
        </p:nvSpPr>
        <p:spPr/>
        <p:txBody>
          <a:bodyPr>
            <a:normAutofit/>
          </a:bodyPr>
          <a:lstStyle/>
          <a:p>
            <a:r>
              <a:rPr lang="en-GB" dirty="0"/>
              <a:t>Summarise, the different levels of testing their purposes and the generic test process that supports them:</a:t>
            </a:r>
          </a:p>
          <a:p>
            <a:pPr lvl="1"/>
            <a:r>
              <a:rPr lang="en-GB" dirty="0"/>
              <a:t>Unit testing</a:t>
            </a:r>
          </a:p>
          <a:p>
            <a:pPr lvl="1"/>
            <a:r>
              <a:rPr lang="en-GB" dirty="0"/>
              <a:t>Integration testing</a:t>
            </a:r>
          </a:p>
          <a:p>
            <a:pPr lvl="1"/>
            <a:r>
              <a:rPr lang="en-GB" dirty="0"/>
              <a:t>System testing</a:t>
            </a:r>
          </a:p>
          <a:p>
            <a:pPr lvl="1"/>
            <a:r>
              <a:rPr lang="en-GB" dirty="0"/>
              <a:t>Acceptance testing</a:t>
            </a:r>
          </a:p>
          <a:p>
            <a:endParaRPr lang="en-GB" dirty="0"/>
          </a:p>
        </p:txBody>
      </p:sp>
    </p:spTree>
    <p:extLst>
      <p:ext uri="{BB962C8B-B14F-4D97-AF65-F5344CB8AC3E}">
        <p14:creationId xmlns:p14="http://schemas.microsoft.com/office/powerpoint/2010/main" val="107175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062957"/>
            <a:ext cx="11590421" cy="1325563"/>
          </a:xfrm>
        </p:spPr>
        <p:txBody>
          <a:bodyPr>
            <a:normAutofit/>
          </a:bodyPr>
          <a:lstStyle/>
          <a:p>
            <a:r>
              <a:rPr lang="en-GB" sz="4000" dirty="0"/>
              <a:t>How software development is initiated when a need or an opportunity is identified</a:t>
            </a:r>
          </a:p>
        </p:txBody>
      </p:sp>
      <p:sp>
        <p:nvSpPr>
          <p:cNvPr id="3" name="Content Placeholder 2"/>
          <p:cNvSpPr>
            <a:spLocks noGrp="1"/>
          </p:cNvSpPr>
          <p:nvPr>
            <p:ph idx="1"/>
          </p:nvPr>
        </p:nvSpPr>
        <p:spPr>
          <a:xfrm>
            <a:off x="312821" y="2558715"/>
            <a:ext cx="11590421" cy="4202865"/>
          </a:xfrm>
        </p:spPr>
        <p:txBody>
          <a:bodyPr>
            <a:normAutofit fontScale="85000" lnSpcReduction="10000"/>
          </a:bodyPr>
          <a:lstStyle/>
          <a:p>
            <a:r>
              <a:rPr lang="en-GB" dirty="0"/>
              <a:t>An assessment of the practicality of a proposed plan or method</a:t>
            </a:r>
          </a:p>
          <a:p>
            <a:r>
              <a:rPr lang="en-GB" dirty="0"/>
              <a:t>A feasibility study is an analysis that takes all of a project's relevant factors into account</a:t>
            </a:r>
          </a:p>
          <a:p>
            <a:pPr lvl="1"/>
            <a:r>
              <a:rPr lang="en-GB" dirty="0"/>
              <a:t>Economic</a:t>
            </a:r>
          </a:p>
          <a:p>
            <a:pPr lvl="1"/>
            <a:r>
              <a:rPr lang="en-GB" dirty="0"/>
              <a:t>Technical</a:t>
            </a:r>
          </a:p>
          <a:p>
            <a:pPr lvl="1"/>
            <a:r>
              <a:rPr lang="en-GB" dirty="0"/>
              <a:t>Legal</a:t>
            </a:r>
          </a:p>
          <a:p>
            <a:pPr lvl="1"/>
            <a:r>
              <a:rPr lang="en-GB" dirty="0"/>
              <a:t>Considerations</a:t>
            </a:r>
          </a:p>
          <a:p>
            <a:r>
              <a:rPr lang="en-GB" dirty="0"/>
              <a:t>Ascertain the likelihood of completing the project successfully</a:t>
            </a:r>
          </a:p>
          <a:p>
            <a:r>
              <a:rPr lang="en-GB" dirty="0"/>
              <a:t>Project managers use feasibility studies to discern the pros and cons of undertaking a project before they invest a lot of time and money into it</a:t>
            </a:r>
          </a:p>
          <a:p>
            <a:r>
              <a:rPr lang="en-GB" dirty="0"/>
              <a:t>Feasibility studies also can provide a company's management with crucial information that could prevent the company from entering blindly into risky businesses </a:t>
            </a:r>
          </a:p>
          <a:p>
            <a:endParaRPr lang="en-GB" dirty="0"/>
          </a:p>
        </p:txBody>
      </p:sp>
    </p:spTree>
    <p:extLst>
      <p:ext uri="{BB962C8B-B14F-4D97-AF65-F5344CB8AC3E}">
        <p14:creationId xmlns:p14="http://schemas.microsoft.com/office/powerpoint/2010/main" val="7903495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Unit Testing</a:t>
            </a:r>
          </a:p>
        </p:txBody>
      </p:sp>
      <p:sp>
        <p:nvSpPr>
          <p:cNvPr id="5" name="Content Placeholder 4"/>
          <p:cNvSpPr>
            <a:spLocks noGrp="1"/>
          </p:cNvSpPr>
          <p:nvPr>
            <p:ph idx="1"/>
          </p:nvPr>
        </p:nvSpPr>
        <p:spPr/>
        <p:txBody>
          <a:bodyPr/>
          <a:lstStyle/>
          <a:p>
            <a:r>
              <a:rPr lang="en-GB" dirty="0"/>
              <a:t>Unit testing is a level of software testing where individual units/ components of a software are tested</a:t>
            </a:r>
          </a:p>
          <a:p>
            <a:r>
              <a:rPr lang="en-GB" dirty="0"/>
              <a:t>The purpose is to validate that each unit of the software performs as designed. A unit is the smallest testable part of any software</a:t>
            </a:r>
          </a:p>
          <a:p>
            <a:r>
              <a:rPr lang="en-GB" dirty="0"/>
              <a:t>It usually has one or a few inputs and usually a single output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56" y="4077072"/>
            <a:ext cx="2762250" cy="2590800"/>
          </a:xfrm>
          <a:prstGeom prst="rect">
            <a:avLst/>
          </a:prstGeom>
        </p:spPr>
      </p:pic>
    </p:spTree>
    <p:extLst>
      <p:ext uri="{BB962C8B-B14F-4D97-AF65-F5344CB8AC3E}">
        <p14:creationId xmlns:p14="http://schemas.microsoft.com/office/powerpoint/2010/main" val="14996311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Testing</a:t>
            </a:r>
            <a:endParaRPr lang="en-GB" dirty="0"/>
          </a:p>
        </p:txBody>
      </p:sp>
      <p:sp>
        <p:nvSpPr>
          <p:cNvPr id="3" name="Content Placeholder 2"/>
          <p:cNvSpPr>
            <a:spLocks noGrp="1"/>
          </p:cNvSpPr>
          <p:nvPr>
            <p:ph idx="1"/>
          </p:nvPr>
        </p:nvSpPr>
        <p:spPr/>
        <p:txBody>
          <a:bodyPr/>
          <a:lstStyle/>
          <a:p>
            <a:pPr lvl="1"/>
            <a:r>
              <a:rPr lang="en-GB" dirty="0"/>
              <a:t>Integration testing is a level of software testing where individual units are combined and tested as a group</a:t>
            </a:r>
          </a:p>
          <a:p>
            <a:pPr lvl="1"/>
            <a:r>
              <a:rPr lang="en-GB" dirty="0"/>
              <a:t>The purpose of this level of testing is to expose faults in the interaction between integrated units</a:t>
            </a:r>
          </a:p>
          <a:p>
            <a:pPr lvl="1"/>
            <a:r>
              <a:rPr lang="en-GB" dirty="0"/>
              <a:t>Test drivers and test stubs are used to assist in Integration Testing</a:t>
            </a:r>
          </a:p>
        </p:txBody>
      </p:sp>
    </p:spTree>
    <p:extLst>
      <p:ext uri="{BB962C8B-B14F-4D97-AF65-F5344CB8AC3E}">
        <p14:creationId xmlns:p14="http://schemas.microsoft.com/office/powerpoint/2010/main" val="20562156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Testing</a:t>
            </a:r>
            <a:endParaRPr lang="en-GB" dirty="0"/>
          </a:p>
        </p:txBody>
      </p:sp>
      <p:sp>
        <p:nvSpPr>
          <p:cNvPr id="3" name="Content Placeholder 2"/>
          <p:cNvSpPr>
            <a:spLocks noGrp="1"/>
          </p:cNvSpPr>
          <p:nvPr>
            <p:ph idx="1"/>
          </p:nvPr>
        </p:nvSpPr>
        <p:spPr/>
        <p:txBody>
          <a:bodyPr/>
          <a:lstStyle/>
          <a:p>
            <a:pPr lvl="1"/>
            <a:endParaRPr lang="en-GB" dirty="0"/>
          </a:p>
          <a:p>
            <a:r>
              <a:rPr lang="en-GB" dirty="0"/>
              <a:t>System testing is a level of software testing where a complete and integrated software is tested</a:t>
            </a:r>
          </a:p>
          <a:p>
            <a:r>
              <a:rPr lang="en-GB" dirty="0"/>
              <a:t>The purpose of this test is to evaluate the system's compliance with the specified requirements - definition by ISTQB</a:t>
            </a:r>
          </a:p>
        </p:txBody>
      </p:sp>
    </p:spTree>
    <p:extLst>
      <p:ext uri="{BB962C8B-B14F-4D97-AF65-F5344CB8AC3E}">
        <p14:creationId xmlns:p14="http://schemas.microsoft.com/office/powerpoint/2010/main" val="21524632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Acceptance Testing</a:t>
            </a:r>
            <a:endParaRPr lang="en-GB" dirty="0"/>
          </a:p>
        </p:txBody>
      </p:sp>
      <p:sp>
        <p:nvSpPr>
          <p:cNvPr id="3" name="Content Placeholder 2"/>
          <p:cNvSpPr>
            <a:spLocks noGrp="1"/>
          </p:cNvSpPr>
          <p:nvPr>
            <p:ph idx="1"/>
          </p:nvPr>
        </p:nvSpPr>
        <p:spPr/>
        <p:txBody>
          <a:bodyPr/>
          <a:lstStyle/>
          <a:p>
            <a:r>
              <a:rPr lang="en-GB" dirty="0"/>
              <a:t>The purpose of acceptance testing is to establish confidence in the system or specific characteristics of the system</a:t>
            </a:r>
          </a:p>
          <a:p>
            <a:r>
              <a:rPr lang="en-GB" dirty="0"/>
              <a:t>The main focus is ensuring the system is fit for purpose, not finding defects. It may assess the system's readiness for deployment and use</a:t>
            </a:r>
          </a:p>
          <a:p>
            <a:r>
              <a:rPr lang="en-GB" dirty="0"/>
              <a:t>The aim should literally be to 'accept' and therefore should be a test of the system under typical usage</a:t>
            </a:r>
          </a:p>
          <a:p>
            <a:r>
              <a:rPr lang="en-GB" dirty="0"/>
              <a:t>Acceptance testing is a level of software testing</a:t>
            </a:r>
            <a:r>
              <a:rPr lang="en-GB" b="1" dirty="0"/>
              <a:t> </a:t>
            </a:r>
            <a:r>
              <a:rPr lang="en-GB" dirty="0"/>
              <a:t>where a system is tested for acceptability. The purpose of this test is to evaluate the system's compliance with the business requirements and assess whether it is acceptable for delivery - definition by ISTQB.</a:t>
            </a:r>
          </a:p>
          <a:p>
            <a:endParaRPr lang="en-GB" dirty="0"/>
          </a:p>
        </p:txBody>
      </p:sp>
    </p:spTree>
    <p:extLst>
      <p:ext uri="{BB962C8B-B14F-4D97-AF65-F5344CB8AC3E}">
        <p14:creationId xmlns:p14="http://schemas.microsoft.com/office/powerpoint/2010/main" val="13212400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5AB6-15A3-4E3C-814E-FFE1430B964A}"/>
              </a:ext>
            </a:extLst>
          </p:cNvPr>
          <p:cNvSpPr>
            <a:spLocks noGrp="1"/>
          </p:cNvSpPr>
          <p:nvPr>
            <p:ph type="title"/>
          </p:nvPr>
        </p:nvSpPr>
        <p:spPr/>
        <p:txBody>
          <a:bodyPr/>
          <a:lstStyle/>
          <a:p>
            <a:r>
              <a:rPr lang="en-GB" dirty="0"/>
              <a:t>Different types and techniques for software testing</a:t>
            </a:r>
          </a:p>
        </p:txBody>
      </p:sp>
      <p:sp>
        <p:nvSpPr>
          <p:cNvPr id="3" name="Content Placeholder 2">
            <a:extLst>
              <a:ext uri="{FF2B5EF4-FFF2-40B4-BE49-F238E27FC236}">
                <a16:creationId xmlns:a16="http://schemas.microsoft.com/office/drawing/2014/main" id="{003EC2C6-754C-401A-BAFF-1A70CF4EB00F}"/>
              </a:ext>
            </a:extLst>
          </p:cNvPr>
          <p:cNvSpPr>
            <a:spLocks noGrp="1"/>
          </p:cNvSpPr>
          <p:nvPr>
            <p:ph idx="1"/>
          </p:nvPr>
        </p:nvSpPr>
        <p:spPr/>
        <p:txBody>
          <a:bodyPr>
            <a:normAutofit/>
          </a:bodyPr>
          <a:lstStyle/>
          <a:p>
            <a:r>
              <a:rPr lang="en-GB" dirty="0"/>
              <a:t>Describe different types and techniques for software testing and why they would be used, including:</a:t>
            </a:r>
          </a:p>
          <a:p>
            <a:pPr lvl="1"/>
            <a:r>
              <a:rPr lang="en-GB" dirty="0"/>
              <a:t>Functional and non-functional testing</a:t>
            </a:r>
          </a:p>
          <a:p>
            <a:pPr lvl="1"/>
            <a:r>
              <a:rPr lang="en-GB" dirty="0"/>
              <a:t>Regression testing</a:t>
            </a:r>
          </a:p>
          <a:p>
            <a:pPr lvl="1"/>
            <a:r>
              <a:rPr lang="en-GB" dirty="0"/>
              <a:t>White box and black box testing</a:t>
            </a:r>
          </a:p>
          <a:p>
            <a:pPr lvl="1"/>
            <a:r>
              <a:rPr lang="en-GB" dirty="0"/>
              <a:t>Experience-based testing</a:t>
            </a:r>
          </a:p>
          <a:p>
            <a:endParaRPr lang="en-GB" dirty="0"/>
          </a:p>
        </p:txBody>
      </p:sp>
    </p:spTree>
    <p:extLst>
      <p:ext uri="{BB962C8B-B14F-4D97-AF65-F5344CB8AC3E}">
        <p14:creationId xmlns:p14="http://schemas.microsoft.com/office/powerpoint/2010/main" val="29028561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Functional Testing</a:t>
            </a:r>
            <a:endParaRPr lang="en-GB" dirty="0"/>
          </a:p>
        </p:txBody>
      </p:sp>
      <p:sp>
        <p:nvSpPr>
          <p:cNvPr id="5" name="Content Placeholder 4"/>
          <p:cNvSpPr>
            <a:spLocks noGrp="1"/>
          </p:cNvSpPr>
          <p:nvPr>
            <p:ph idx="1"/>
          </p:nvPr>
        </p:nvSpPr>
        <p:spPr/>
        <p:txBody>
          <a:bodyPr/>
          <a:lstStyle/>
          <a:p>
            <a:r>
              <a:rPr lang="en-GB" dirty="0"/>
              <a:t>Functional testing is concerned with WHAT the system must do to achieve its objectives, as defined in business requirements, functional specifications, Use Cases, business process models, etc.</a:t>
            </a:r>
          </a:p>
          <a:p>
            <a:endParaRPr lang="en-GB" dirty="0"/>
          </a:p>
          <a:p>
            <a:r>
              <a:rPr lang="en-GB" dirty="0"/>
              <a:t>It considers the external behaviour of the software, so is black-box testing</a:t>
            </a:r>
          </a:p>
        </p:txBody>
      </p:sp>
    </p:spTree>
    <p:extLst>
      <p:ext uri="{BB962C8B-B14F-4D97-AF65-F5344CB8AC3E}">
        <p14:creationId xmlns:p14="http://schemas.microsoft.com/office/powerpoint/2010/main" val="32096153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Non-Functional Testing</a:t>
            </a:r>
            <a:endParaRPr lang="en-GB" dirty="0"/>
          </a:p>
        </p:txBody>
      </p:sp>
      <p:sp>
        <p:nvSpPr>
          <p:cNvPr id="5" name="Content Placeholder 4"/>
          <p:cNvSpPr>
            <a:spLocks noGrp="1"/>
          </p:cNvSpPr>
          <p:nvPr>
            <p:ph idx="1"/>
          </p:nvPr>
        </p:nvSpPr>
        <p:spPr/>
        <p:txBody>
          <a:bodyPr>
            <a:normAutofit lnSpcReduction="10000"/>
          </a:bodyPr>
          <a:lstStyle/>
          <a:p>
            <a:r>
              <a:rPr lang="en-GB" dirty="0"/>
              <a:t>Non-functional testing tests the attributes of a system that do not relate to functionality. It is concerned with HOW WELL a system works</a:t>
            </a:r>
          </a:p>
          <a:p>
            <a:r>
              <a:rPr lang="en-GB" dirty="0"/>
              <a:t>Non-functional requirements are often constraints on the functionality, e.g. constraint on how, how often, who, when or where a function can take place</a:t>
            </a:r>
          </a:p>
          <a:p>
            <a:r>
              <a:rPr lang="en-GB" dirty="0"/>
              <a:t>Has the following parameters:</a:t>
            </a:r>
          </a:p>
          <a:p>
            <a:pPr lvl="2"/>
            <a:r>
              <a:rPr lang="en-US" dirty="0"/>
              <a:t>Security - </a:t>
            </a:r>
            <a:r>
              <a:rPr lang="en-GB" dirty="0"/>
              <a:t>The parameter defines how system is safeguarded against deliberate and sudden attacks from internal and external sources. This is tested via Security Testing</a:t>
            </a:r>
          </a:p>
          <a:p>
            <a:pPr lvl="2"/>
            <a:r>
              <a:rPr lang="en-US" dirty="0"/>
              <a:t>Performance - </a:t>
            </a:r>
            <a:r>
              <a:rPr lang="en-GB" dirty="0"/>
              <a:t>type of testing perform to determine the performance of system to major the measure, validate or verify quality attributes of the system like responsiveness, speed, scalability, stability under variety of load conditions</a:t>
            </a:r>
          </a:p>
          <a:p>
            <a:pPr lvl="2"/>
            <a:r>
              <a:rPr lang="en-US" dirty="0"/>
              <a:t>Usability - </a:t>
            </a:r>
            <a:r>
              <a:rPr lang="en-GB" dirty="0"/>
              <a:t>The ease with which the user can learn, operate, prepare inputs and outputs through interaction with a system. This is checked by Usability Testing</a:t>
            </a:r>
          </a:p>
          <a:p>
            <a:pPr lvl="2"/>
            <a:r>
              <a:rPr lang="en-US" dirty="0"/>
              <a:t>Reliability - </a:t>
            </a:r>
            <a:r>
              <a:rPr lang="en-GB" dirty="0"/>
              <a:t>The extent to which any software system continuously performs the specified functions without failure. This is tested by Reliability Testing</a:t>
            </a:r>
          </a:p>
          <a:p>
            <a:pPr lvl="1"/>
            <a:endParaRPr lang="en-GB" dirty="0"/>
          </a:p>
        </p:txBody>
      </p:sp>
    </p:spTree>
    <p:extLst>
      <p:ext uri="{BB962C8B-B14F-4D97-AF65-F5344CB8AC3E}">
        <p14:creationId xmlns:p14="http://schemas.microsoft.com/office/powerpoint/2010/main" val="33874231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Regression testing</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Testing of a previously tested program following modification, to ensure that defects have not been introduced or uncovered in unchanged areas of the software as a result of the changes made. </a:t>
            </a:r>
            <a:r>
              <a:rPr lang="en-GB" b="1" i="1" dirty="0"/>
              <a:t>ISQTB Glossary</a:t>
            </a:r>
            <a:endParaRPr lang="en-GB" dirty="0"/>
          </a:p>
        </p:txBody>
      </p:sp>
    </p:spTree>
    <p:extLst>
      <p:ext uri="{BB962C8B-B14F-4D97-AF65-F5344CB8AC3E}">
        <p14:creationId xmlns:p14="http://schemas.microsoft.com/office/powerpoint/2010/main" val="3047845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 Box testing (Specification-based)</a:t>
            </a:r>
            <a:endParaRPr lang="en-GB" dirty="0"/>
          </a:p>
        </p:txBody>
      </p:sp>
      <p:sp>
        <p:nvSpPr>
          <p:cNvPr id="3" name="Content Placeholder 2"/>
          <p:cNvSpPr>
            <a:spLocks noGrp="1"/>
          </p:cNvSpPr>
          <p:nvPr>
            <p:ph idx="1"/>
          </p:nvPr>
        </p:nvSpPr>
        <p:spPr/>
        <p:txBody>
          <a:bodyPr>
            <a:normAutofit/>
          </a:bodyPr>
          <a:lstStyle/>
          <a:p>
            <a:r>
              <a:rPr lang="en-GB" dirty="0"/>
              <a:t>Black-box test design techniques are a way to derive and select test conditions, test cases, or test data based on an analysis of the test basis documentation</a:t>
            </a:r>
          </a:p>
          <a:p>
            <a:r>
              <a:rPr lang="en-GB" dirty="0"/>
              <a:t>This includes both functional and non-functional testing.</a:t>
            </a:r>
          </a:p>
          <a:p>
            <a:r>
              <a:rPr lang="en-GB" dirty="0"/>
              <a:t>Black-box testing takes an external view of the software and does not use any information regarding the internal structure of the component or system to be tested</a:t>
            </a:r>
          </a:p>
          <a:p>
            <a:endParaRPr lang="en-US"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8952" y="4725144"/>
            <a:ext cx="5732145" cy="1262380"/>
          </a:xfrm>
          <a:prstGeom prst="rect">
            <a:avLst/>
          </a:prstGeom>
        </p:spPr>
      </p:pic>
    </p:spTree>
    <p:extLst>
      <p:ext uri="{BB962C8B-B14F-4D97-AF65-F5344CB8AC3E}">
        <p14:creationId xmlns:p14="http://schemas.microsoft.com/office/powerpoint/2010/main" val="33854501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Equivalence Partitioning</a:t>
            </a:r>
          </a:p>
        </p:txBody>
      </p:sp>
      <p:sp>
        <p:nvSpPr>
          <p:cNvPr id="3" name="Content Placeholder 2"/>
          <p:cNvSpPr>
            <a:spLocks noGrp="1"/>
          </p:cNvSpPr>
          <p:nvPr>
            <p:ph idx="1"/>
          </p:nvPr>
        </p:nvSpPr>
        <p:spPr/>
        <p:txBody>
          <a:bodyPr/>
          <a:lstStyle/>
          <a:p>
            <a:r>
              <a:rPr lang="en-US" dirty="0"/>
              <a:t>Equivalence partitioning</a:t>
            </a:r>
          </a:p>
          <a:p>
            <a:pPr lvl="1"/>
            <a:r>
              <a:rPr lang="en-GB" dirty="0"/>
              <a:t>In equivalence partitioning, inputs to the software or system are divided into groups or ranges of values that are expected to exhibit similar behaviour, so they are likely to be processed in the same way, i.e. have the same output.</a:t>
            </a:r>
          </a:p>
          <a:p>
            <a:pPr lvl="1"/>
            <a:r>
              <a:rPr lang="en-GB" dirty="0"/>
              <a:t>Instead of testing every value in the partition, one value can be chosen to represent all, and used to test the whole partition</a:t>
            </a:r>
            <a:endParaRPr lang="en-US"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31704" y="4221088"/>
            <a:ext cx="4680520" cy="2076336"/>
          </a:xfrm>
          <a:prstGeom prst="rect">
            <a:avLst/>
          </a:prstGeom>
        </p:spPr>
      </p:pic>
    </p:spTree>
    <p:extLst>
      <p:ext uri="{BB962C8B-B14F-4D97-AF65-F5344CB8AC3E}">
        <p14:creationId xmlns:p14="http://schemas.microsoft.com/office/powerpoint/2010/main" val="151952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817-5945-4C3F-8227-EE9D63931DA4}"/>
              </a:ext>
            </a:extLst>
          </p:cNvPr>
          <p:cNvSpPr>
            <a:spLocks noGrp="1"/>
          </p:cNvSpPr>
          <p:nvPr>
            <p:ph type="title"/>
          </p:nvPr>
        </p:nvSpPr>
        <p:spPr>
          <a:xfrm>
            <a:off x="1355557" y="341062"/>
            <a:ext cx="9504947" cy="1325563"/>
          </a:xfrm>
        </p:spPr>
        <p:txBody>
          <a:bodyPr/>
          <a:lstStyle/>
          <a:p>
            <a:r>
              <a:rPr lang="en-GB" dirty="0"/>
              <a:t>Purpose and main activities of a feasibility study</a:t>
            </a:r>
          </a:p>
        </p:txBody>
      </p:sp>
      <p:sp>
        <p:nvSpPr>
          <p:cNvPr id="3" name="Content Placeholder 2">
            <a:extLst>
              <a:ext uri="{FF2B5EF4-FFF2-40B4-BE49-F238E27FC236}">
                <a16:creationId xmlns:a16="http://schemas.microsoft.com/office/drawing/2014/main" id="{BB9B91E5-DD8F-4D60-9B41-1B6F7CE44E44}"/>
              </a:ext>
            </a:extLst>
          </p:cNvPr>
          <p:cNvSpPr>
            <a:spLocks noGrp="1"/>
          </p:cNvSpPr>
          <p:nvPr>
            <p:ph idx="1"/>
          </p:nvPr>
        </p:nvSpPr>
        <p:spPr/>
        <p:txBody>
          <a:bodyPr>
            <a:normAutofit/>
          </a:bodyPr>
          <a:lstStyle/>
          <a:p>
            <a:r>
              <a:rPr lang="en-GB" dirty="0"/>
              <a:t>Technical feasibility</a:t>
            </a:r>
          </a:p>
          <a:p>
            <a:r>
              <a:rPr lang="en-GB" dirty="0"/>
              <a:t>Financial feasibility</a:t>
            </a:r>
          </a:p>
          <a:p>
            <a:r>
              <a:rPr lang="en-GB" dirty="0"/>
              <a:t>Collection of information</a:t>
            </a:r>
          </a:p>
          <a:p>
            <a:r>
              <a:rPr lang="en-GB" dirty="0"/>
              <a:t>Assessment of risks and implications</a:t>
            </a:r>
          </a:p>
          <a:p>
            <a:r>
              <a:rPr lang="en-GB" dirty="0"/>
              <a:t>Consideration of alternatives</a:t>
            </a:r>
          </a:p>
          <a:p>
            <a:r>
              <a:rPr lang="en-GB" dirty="0"/>
              <a:t>Feasibility report writing</a:t>
            </a:r>
          </a:p>
        </p:txBody>
      </p:sp>
    </p:spTree>
    <p:extLst>
      <p:ext uri="{BB962C8B-B14F-4D97-AF65-F5344CB8AC3E}">
        <p14:creationId xmlns:p14="http://schemas.microsoft.com/office/powerpoint/2010/main" val="40020601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Boundary Value Analysis</a:t>
            </a:r>
          </a:p>
        </p:txBody>
      </p:sp>
      <p:sp>
        <p:nvSpPr>
          <p:cNvPr id="3" name="Content Placeholder 2"/>
          <p:cNvSpPr>
            <a:spLocks noGrp="1"/>
          </p:cNvSpPr>
          <p:nvPr>
            <p:ph idx="1"/>
          </p:nvPr>
        </p:nvSpPr>
        <p:spPr/>
        <p:txBody>
          <a:bodyPr/>
          <a:lstStyle/>
          <a:p>
            <a:r>
              <a:rPr lang="en-US" dirty="0"/>
              <a:t>Boundary value analysis</a:t>
            </a:r>
          </a:p>
          <a:p>
            <a:pPr lvl="1"/>
            <a:r>
              <a:rPr lang="en-GB" dirty="0"/>
              <a:t>Boundaries are the dividing lines between equivalence partitions</a:t>
            </a:r>
          </a:p>
          <a:p>
            <a:pPr lvl="1"/>
            <a:r>
              <a:rPr lang="en-GB" dirty="0"/>
              <a:t>Behaviour at the edge of a partition is more likely to be incorrect than behaviour within the partition, so boundaries are an area where testing is likely to yield defects</a:t>
            </a:r>
          </a:p>
          <a:p>
            <a:pPr lvl="1"/>
            <a:r>
              <a:rPr lang="en-GB" dirty="0"/>
              <a:t>The minimum and maximum values of a partition are its boundary values</a:t>
            </a:r>
          </a:p>
          <a:p>
            <a:pPr lvl="1"/>
            <a:endParaRPr lang="en-US"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575720" y="3933056"/>
            <a:ext cx="4680520" cy="2232248"/>
          </a:xfrm>
          <a:prstGeom prst="rect">
            <a:avLst/>
          </a:prstGeom>
        </p:spPr>
      </p:pic>
    </p:spTree>
    <p:extLst>
      <p:ext uri="{BB962C8B-B14F-4D97-AF65-F5344CB8AC3E}">
        <p14:creationId xmlns:p14="http://schemas.microsoft.com/office/powerpoint/2010/main" val="33020138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Decision Tables</a:t>
            </a:r>
          </a:p>
        </p:txBody>
      </p:sp>
      <p:sp>
        <p:nvSpPr>
          <p:cNvPr id="3" name="Content Placeholder 2"/>
          <p:cNvSpPr>
            <a:spLocks noGrp="1"/>
          </p:cNvSpPr>
          <p:nvPr>
            <p:ph idx="1"/>
          </p:nvPr>
        </p:nvSpPr>
        <p:spPr/>
        <p:txBody>
          <a:bodyPr/>
          <a:lstStyle/>
          <a:p>
            <a:r>
              <a:rPr lang="en-US" dirty="0"/>
              <a:t>Decision tables</a:t>
            </a:r>
          </a:p>
          <a:p>
            <a:pPr lvl="1"/>
            <a:r>
              <a:rPr lang="en-GB" dirty="0"/>
              <a:t>Decision Tables represent the behaviour of a system that depends on the outcome of multiple decisions</a:t>
            </a:r>
          </a:p>
          <a:p>
            <a:pPr lvl="1"/>
            <a:r>
              <a:rPr lang="en-GB" dirty="0"/>
              <a:t>They may be used to record complex business rules that a system is to implement</a:t>
            </a:r>
          </a:p>
          <a:p>
            <a:pPr lvl="1"/>
            <a:r>
              <a:rPr lang="en-GB" dirty="0"/>
              <a:t>The table specifies the possible combination of conditions and the resulting actions, according the business rules</a:t>
            </a:r>
          </a:p>
          <a:p>
            <a:pPr lvl="1"/>
            <a:r>
              <a:rPr lang="en-GB" dirty="0"/>
              <a:t>Each column of the table corresponds to a business rule that defines a unique combination of conditions and which result in the execution of the actions associated with that rule</a:t>
            </a:r>
          </a:p>
          <a:p>
            <a:pPr lvl="1"/>
            <a:r>
              <a:rPr lang="en-GB" dirty="0"/>
              <a:t>Conditions are usually stated in Boolean form (True/False or Yes/No)</a:t>
            </a:r>
          </a:p>
          <a:p>
            <a:pPr lvl="1"/>
            <a:endParaRPr lang="en-GB" dirty="0"/>
          </a:p>
          <a:p>
            <a:endParaRPr lang="en-GB" dirty="0"/>
          </a:p>
        </p:txBody>
      </p:sp>
    </p:spTree>
    <p:extLst>
      <p:ext uri="{BB962C8B-B14F-4D97-AF65-F5344CB8AC3E}">
        <p14:creationId xmlns:p14="http://schemas.microsoft.com/office/powerpoint/2010/main" val="19009026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Decision Tables</a:t>
            </a:r>
          </a:p>
        </p:txBody>
      </p:sp>
      <p:pic>
        <p:nvPicPr>
          <p:cNvPr id="4" name="Content Placeholder 3"/>
          <p:cNvPicPr>
            <a:picLocks noGrp="1"/>
          </p:cNvPicPr>
          <p:nvPr>
            <p:ph idx="1"/>
          </p:nvPr>
        </p:nvPicPr>
        <p:blipFill>
          <a:blip r:embed="rId2"/>
          <a:stretch>
            <a:fillRect/>
          </a:stretch>
        </p:blipFill>
        <p:spPr>
          <a:xfrm>
            <a:off x="1926431" y="2702719"/>
            <a:ext cx="8362950" cy="3181350"/>
          </a:xfrm>
          <a:prstGeom prst="rect">
            <a:avLst/>
          </a:prstGeom>
        </p:spPr>
      </p:pic>
    </p:spTree>
    <p:extLst>
      <p:ext uri="{BB962C8B-B14F-4D97-AF65-F5344CB8AC3E}">
        <p14:creationId xmlns:p14="http://schemas.microsoft.com/office/powerpoint/2010/main" val="26437782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Black box - </a:t>
            </a:r>
            <a:r>
              <a:rPr lang="en-US" dirty="0"/>
              <a:t>State transition diagrams</a:t>
            </a:r>
            <a:endParaRPr lang="en-GB" dirty="0"/>
          </a:p>
        </p:txBody>
      </p:sp>
      <p:sp>
        <p:nvSpPr>
          <p:cNvPr id="3" name="Content Placeholder 2"/>
          <p:cNvSpPr>
            <a:spLocks noGrp="1"/>
          </p:cNvSpPr>
          <p:nvPr>
            <p:ph idx="1"/>
          </p:nvPr>
        </p:nvSpPr>
        <p:spPr/>
        <p:txBody>
          <a:bodyPr/>
          <a:lstStyle/>
          <a:p>
            <a:r>
              <a:rPr lang="en-US" dirty="0"/>
              <a:t>State transition diagrams</a:t>
            </a:r>
          </a:p>
          <a:p>
            <a:pPr lvl="1"/>
            <a:r>
              <a:rPr lang="en-GB" dirty="0"/>
              <a:t>Some systems can be described in terms of 'states' or modes that the system can assume, the transition from one state to another because of some input condition, which leads to an event and results in an action which will finally give an output</a:t>
            </a:r>
          </a:p>
          <a:p>
            <a:pPr lvl="1"/>
            <a:r>
              <a:rPr lang="en-GB" dirty="0"/>
              <a:t>These systems can be represented by a state diagram showing:</a:t>
            </a:r>
          </a:p>
          <a:p>
            <a:pPr lvl="2"/>
            <a:r>
              <a:rPr lang="en-GB" dirty="0"/>
              <a:t>The states a component or system may be in</a:t>
            </a:r>
          </a:p>
          <a:p>
            <a:pPr lvl="2"/>
            <a:r>
              <a:rPr lang="en-GB" dirty="0"/>
              <a:t>The transitions or changes form one state to another</a:t>
            </a:r>
          </a:p>
          <a:p>
            <a:pPr lvl="2"/>
            <a:r>
              <a:rPr lang="en-GB" dirty="0"/>
              <a:t>The events or circumstances that cause transitions</a:t>
            </a:r>
          </a:p>
          <a:p>
            <a:pPr lvl="2"/>
            <a:r>
              <a:rPr lang="en-GB" dirty="0"/>
              <a:t>The actions as a result from the transition, for example an error message</a:t>
            </a:r>
          </a:p>
          <a:p>
            <a:pPr lvl="1"/>
            <a:endParaRPr lang="en-GB"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59696" y="4941168"/>
            <a:ext cx="4464496" cy="1518424"/>
          </a:xfrm>
          <a:prstGeom prst="rect">
            <a:avLst/>
          </a:prstGeom>
        </p:spPr>
      </p:pic>
    </p:spTree>
    <p:extLst>
      <p:ext uri="{BB962C8B-B14F-4D97-AF65-F5344CB8AC3E}">
        <p14:creationId xmlns:p14="http://schemas.microsoft.com/office/powerpoint/2010/main" val="23716251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Experience-based testing</a:t>
            </a:r>
            <a:endParaRPr lang="en-GB" dirty="0"/>
          </a:p>
        </p:txBody>
      </p:sp>
      <p:sp>
        <p:nvSpPr>
          <p:cNvPr id="3" name="Content Placeholder 2"/>
          <p:cNvSpPr>
            <a:spLocks noGrp="1"/>
          </p:cNvSpPr>
          <p:nvPr>
            <p:ph idx="1"/>
          </p:nvPr>
        </p:nvSpPr>
        <p:spPr/>
        <p:txBody>
          <a:bodyPr>
            <a:normAutofit/>
          </a:bodyPr>
          <a:lstStyle/>
          <a:p>
            <a:r>
              <a:rPr lang="en-GB" dirty="0"/>
              <a:t>Experience-based testing is where tests are derived from the tester's skill or intuition, and their experience of similar applications and technologies</a:t>
            </a:r>
          </a:p>
          <a:p>
            <a:r>
              <a:rPr lang="en-GB" dirty="0"/>
              <a:t>It is not based on analysis of specifications or structure</a:t>
            </a:r>
          </a:p>
          <a:p>
            <a:r>
              <a:rPr lang="en-GB" dirty="0"/>
              <a:t>It is generally less thorough than systematic techniques (black-box and white-box), but it can be more effective if there is a lack of testing time or resources, and it can identify special tests not easily captured by formal techniques</a:t>
            </a:r>
          </a:p>
          <a:p>
            <a:r>
              <a:rPr lang="en-GB" dirty="0"/>
              <a:t> Testers use their expertise to identify key areas to test, such as:</a:t>
            </a:r>
          </a:p>
          <a:p>
            <a:pPr lvl="1"/>
            <a:r>
              <a:rPr lang="en-GB" dirty="0"/>
              <a:t>Critical or most-used functions</a:t>
            </a:r>
          </a:p>
          <a:p>
            <a:pPr lvl="1"/>
            <a:r>
              <a:rPr lang="en-GB" dirty="0"/>
              <a:t>Areas most likely to fail (e.g. defect clusters or complex code)</a:t>
            </a:r>
          </a:p>
        </p:txBody>
      </p:sp>
    </p:spTree>
    <p:extLst>
      <p:ext uri="{BB962C8B-B14F-4D97-AF65-F5344CB8AC3E}">
        <p14:creationId xmlns:p14="http://schemas.microsoft.com/office/powerpoint/2010/main" val="11015636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8398-F7F6-417F-94C0-104A6572C3C4}"/>
              </a:ext>
            </a:extLst>
          </p:cNvPr>
          <p:cNvSpPr>
            <a:spLocks noGrp="1"/>
          </p:cNvSpPr>
          <p:nvPr>
            <p:ph type="title"/>
          </p:nvPr>
        </p:nvSpPr>
        <p:spPr/>
        <p:txBody>
          <a:bodyPr/>
          <a:lstStyle/>
          <a:p>
            <a:r>
              <a:rPr lang="en-GB" dirty="0"/>
              <a:t>Functional and non-functional categories of tests </a:t>
            </a:r>
          </a:p>
        </p:txBody>
      </p:sp>
      <p:sp>
        <p:nvSpPr>
          <p:cNvPr id="3" name="Content Placeholder 2">
            <a:extLst>
              <a:ext uri="{FF2B5EF4-FFF2-40B4-BE49-F238E27FC236}">
                <a16:creationId xmlns:a16="http://schemas.microsoft.com/office/drawing/2014/main" id="{54083EBE-9089-437B-B674-EE80F466482F}"/>
              </a:ext>
            </a:extLst>
          </p:cNvPr>
          <p:cNvSpPr>
            <a:spLocks noGrp="1"/>
          </p:cNvSpPr>
          <p:nvPr>
            <p:ph sz="half" idx="1"/>
          </p:nvPr>
        </p:nvSpPr>
        <p:spPr>
          <a:xfrm>
            <a:off x="838200" y="1825625"/>
            <a:ext cx="3661611" cy="4855076"/>
          </a:xfrm>
        </p:spPr>
        <p:txBody>
          <a:bodyPr>
            <a:normAutofit fontScale="70000" lnSpcReduction="20000"/>
          </a:bodyPr>
          <a:lstStyle/>
          <a:p>
            <a:r>
              <a:rPr lang="en-GB" b="1" dirty="0"/>
              <a:t>Functional</a:t>
            </a:r>
          </a:p>
          <a:p>
            <a:pPr lvl="1"/>
            <a:r>
              <a:rPr lang="en-GB" dirty="0"/>
              <a:t>Unit Testing</a:t>
            </a:r>
          </a:p>
          <a:p>
            <a:pPr lvl="1"/>
            <a:r>
              <a:rPr lang="en-GB" dirty="0"/>
              <a:t>Smoke testing</a:t>
            </a:r>
          </a:p>
          <a:p>
            <a:pPr lvl="1"/>
            <a:r>
              <a:rPr lang="en-GB" dirty="0"/>
              <a:t>Sanity testing</a:t>
            </a:r>
          </a:p>
          <a:p>
            <a:pPr lvl="1"/>
            <a:r>
              <a:rPr lang="en-GB" dirty="0"/>
              <a:t>Integration Testing</a:t>
            </a:r>
          </a:p>
          <a:p>
            <a:pPr lvl="1"/>
            <a:r>
              <a:rPr lang="en-GB" dirty="0"/>
              <a:t>Interface Testing</a:t>
            </a:r>
          </a:p>
          <a:p>
            <a:pPr lvl="1"/>
            <a:r>
              <a:rPr lang="en-GB" dirty="0"/>
              <a:t>System Testing</a:t>
            </a:r>
          </a:p>
          <a:p>
            <a:pPr lvl="1"/>
            <a:r>
              <a:rPr lang="en-GB" dirty="0"/>
              <a:t>Regression Testing</a:t>
            </a:r>
          </a:p>
          <a:p>
            <a:pPr lvl="1"/>
            <a:r>
              <a:rPr lang="en-GB" dirty="0"/>
              <a:t>UAT</a:t>
            </a:r>
          </a:p>
          <a:p>
            <a:pPr lvl="1"/>
            <a:endParaRPr lang="en-GB" dirty="0"/>
          </a:p>
        </p:txBody>
      </p:sp>
      <p:sp>
        <p:nvSpPr>
          <p:cNvPr id="4" name="Content Placeholder 3"/>
          <p:cNvSpPr>
            <a:spLocks noGrp="1"/>
          </p:cNvSpPr>
          <p:nvPr>
            <p:ph sz="half" idx="2"/>
          </p:nvPr>
        </p:nvSpPr>
        <p:spPr>
          <a:xfrm>
            <a:off x="5065296" y="1825625"/>
            <a:ext cx="5133474" cy="4640179"/>
          </a:xfrm>
        </p:spPr>
        <p:txBody>
          <a:bodyPr numCol="2">
            <a:normAutofit fontScale="70000" lnSpcReduction="20000"/>
          </a:bodyPr>
          <a:lstStyle/>
          <a:p>
            <a:r>
              <a:rPr lang="en-GB" b="1" dirty="0"/>
              <a:t>Non-Functional</a:t>
            </a:r>
          </a:p>
          <a:p>
            <a:pPr lvl="1"/>
            <a:r>
              <a:rPr lang="en-GB" dirty="0"/>
              <a:t>Availability Testing</a:t>
            </a:r>
          </a:p>
          <a:p>
            <a:pPr lvl="1"/>
            <a:r>
              <a:rPr lang="en-GB" dirty="0"/>
              <a:t>Baseline testing</a:t>
            </a:r>
          </a:p>
          <a:p>
            <a:pPr lvl="1"/>
            <a:r>
              <a:rPr lang="en-GB" dirty="0"/>
              <a:t>Compatibility testing</a:t>
            </a:r>
          </a:p>
          <a:p>
            <a:pPr lvl="1"/>
            <a:r>
              <a:rPr lang="en-GB" dirty="0"/>
              <a:t>Compliance testing</a:t>
            </a:r>
          </a:p>
          <a:p>
            <a:pPr lvl="1"/>
            <a:r>
              <a:rPr lang="en-GB" dirty="0"/>
              <a:t>Configuration Testing</a:t>
            </a:r>
          </a:p>
          <a:p>
            <a:pPr lvl="1"/>
            <a:r>
              <a:rPr lang="en-GB" dirty="0"/>
              <a:t>Documentation testing</a:t>
            </a:r>
          </a:p>
          <a:p>
            <a:pPr lvl="1"/>
            <a:r>
              <a:rPr lang="en-GB" dirty="0"/>
              <a:t>Endurance testing</a:t>
            </a:r>
          </a:p>
          <a:p>
            <a:pPr lvl="1"/>
            <a:r>
              <a:rPr lang="en-GB" dirty="0"/>
              <a:t>Ergonomics Testing</a:t>
            </a:r>
          </a:p>
          <a:p>
            <a:pPr lvl="1"/>
            <a:r>
              <a:rPr lang="en-GB" dirty="0"/>
              <a:t>Interoperability Testing</a:t>
            </a:r>
          </a:p>
          <a:p>
            <a:pPr lvl="1"/>
            <a:r>
              <a:rPr lang="en-GB" dirty="0"/>
              <a:t>Installation Testing</a:t>
            </a:r>
          </a:p>
          <a:p>
            <a:pPr lvl="1"/>
            <a:r>
              <a:rPr lang="en-GB" dirty="0"/>
              <a:t>Load testing</a:t>
            </a:r>
          </a:p>
          <a:p>
            <a:pPr lvl="1"/>
            <a:r>
              <a:rPr lang="en-GB" dirty="0"/>
              <a:t>Localization testing and Internationalization testing</a:t>
            </a:r>
          </a:p>
          <a:p>
            <a:pPr lvl="1"/>
            <a:r>
              <a:rPr lang="en-GB" dirty="0"/>
              <a:t>Maintainability Testing</a:t>
            </a:r>
          </a:p>
          <a:p>
            <a:pPr lvl="1"/>
            <a:r>
              <a:rPr lang="en-GB" dirty="0"/>
              <a:t>Operational Readiness Testing</a:t>
            </a:r>
          </a:p>
          <a:p>
            <a:pPr lvl="1"/>
            <a:r>
              <a:rPr lang="en-GB" dirty="0"/>
              <a:t>Performance testing</a:t>
            </a:r>
          </a:p>
          <a:p>
            <a:pPr lvl="1"/>
            <a:r>
              <a:rPr lang="en-GB" dirty="0"/>
              <a:t>Recovery testing</a:t>
            </a:r>
          </a:p>
          <a:p>
            <a:pPr lvl="1"/>
            <a:r>
              <a:rPr lang="en-GB" dirty="0"/>
              <a:t>Reliability Testing</a:t>
            </a:r>
          </a:p>
          <a:p>
            <a:pPr lvl="1"/>
            <a:r>
              <a:rPr lang="en-GB" dirty="0"/>
              <a:t>Resilience testing</a:t>
            </a:r>
          </a:p>
          <a:p>
            <a:pPr lvl="1"/>
            <a:r>
              <a:rPr lang="en-GB" dirty="0"/>
              <a:t>Security testing</a:t>
            </a:r>
          </a:p>
          <a:p>
            <a:pPr lvl="1"/>
            <a:r>
              <a:rPr lang="en-GB" dirty="0"/>
              <a:t>Scalability testing</a:t>
            </a:r>
          </a:p>
          <a:p>
            <a:pPr lvl="1"/>
            <a:r>
              <a:rPr lang="en-GB" dirty="0"/>
              <a:t>Stress testing</a:t>
            </a:r>
          </a:p>
          <a:p>
            <a:pPr lvl="1"/>
            <a:r>
              <a:rPr lang="en-GB" dirty="0"/>
              <a:t>Usability testing</a:t>
            </a:r>
          </a:p>
          <a:p>
            <a:pPr lvl="1"/>
            <a:r>
              <a:rPr lang="en-GB" dirty="0"/>
              <a:t>Volume testing</a:t>
            </a:r>
          </a:p>
          <a:p>
            <a:pPr lvl="1"/>
            <a:endParaRPr lang="en-GB" dirty="0"/>
          </a:p>
        </p:txBody>
      </p:sp>
    </p:spTree>
    <p:extLst>
      <p:ext uri="{BB962C8B-B14F-4D97-AF65-F5344CB8AC3E}">
        <p14:creationId xmlns:p14="http://schemas.microsoft.com/office/powerpoint/2010/main" val="287332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xEl>
                                              <p:pRg st="17" end="17"/>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xEl>
                                              <p:pRg st="18" end="1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xEl>
                                              <p:pRg st="19" end="19"/>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xEl>
                                              <p:pRg st="20" end="2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xEl>
                                              <p:pRg st="21" end="2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txEl>
                                              <p:pRg st="22" end="22"/>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7F2B-FB63-4FC6-9354-B4CCDA8232FD}"/>
              </a:ext>
            </a:extLst>
          </p:cNvPr>
          <p:cNvSpPr>
            <a:spLocks noGrp="1"/>
          </p:cNvSpPr>
          <p:nvPr>
            <p:ph type="title"/>
          </p:nvPr>
        </p:nvSpPr>
        <p:spPr/>
        <p:txBody>
          <a:bodyPr/>
          <a:lstStyle/>
          <a:p>
            <a:r>
              <a:rPr lang="en-GB" dirty="0"/>
              <a:t>Different approaches to testing</a:t>
            </a:r>
          </a:p>
        </p:txBody>
      </p:sp>
      <p:sp>
        <p:nvSpPr>
          <p:cNvPr id="3" name="Content Placeholder 2">
            <a:extLst>
              <a:ext uri="{FF2B5EF4-FFF2-40B4-BE49-F238E27FC236}">
                <a16:creationId xmlns:a16="http://schemas.microsoft.com/office/drawing/2014/main" id="{6E63BECA-26C9-408E-BBA0-951237E62B0D}"/>
              </a:ext>
            </a:extLst>
          </p:cNvPr>
          <p:cNvSpPr>
            <a:spLocks noGrp="1"/>
          </p:cNvSpPr>
          <p:nvPr>
            <p:ph idx="1"/>
          </p:nvPr>
        </p:nvSpPr>
        <p:spPr/>
        <p:txBody>
          <a:bodyPr>
            <a:normAutofit/>
          </a:bodyPr>
          <a:lstStyle/>
          <a:p>
            <a:r>
              <a:rPr lang="en-GB" dirty="0"/>
              <a:t>There are many strategies that a project can adopt depending on the context and some of them are:</a:t>
            </a:r>
          </a:p>
          <a:p>
            <a:pPr lvl="1"/>
            <a:r>
              <a:rPr lang="en-GB" dirty="0"/>
              <a:t>Dynamic and heuristic approaches</a:t>
            </a:r>
          </a:p>
          <a:p>
            <a:pPr lvl="1"/>
            <a:r>
              <a:rPr lang="en-GB" dirty="0"/>
              <a:t>Consultative approaches</a:t>
            </a:r>
          </a:p>
          <a:p>
            <a:pPr lvl="1"/>
            <a:r>
              <a:rPr lang="en-GB" dirty="0"/>
              <a:t>Model-based approach that uses statistical information about failure rates.</a:t>
            </a:r>
          </a:p>
          <a:p>
            <a:pPr lvl="1"/>
            <a:r>
              <a:rPr lang="en-GB" dirty="0"/>
              <a:t>Approaches based on risk-based testing where the entire development takes place based on the risk</a:t>
            </a:r>
          </a:p>
          <a:p>
            <a:pPr lvl="1"/>
            <a:r>
              <a:rPr lang="en-GB" dirty="0"/>
              <a:t>Methodical approach, which is based on failures</a:t>
            </a:r>
          </a:p>
          <a:p>
            <a:pPr lvl="1"/>
            <a:r>
              <a:rPr lang="en-GB" dirty="0"/>
              <a:t>Standard-compliant approach specified by industry-specific standards</a:t>
            </a:r>
          </a:p>
          <a:p>
            <a:endParaRPr lang="en-GB" dirty="0"/>
          </a:p>
        </p:txBody>
      </p:sp>
    </p:spTree>
    <p:extLst>
      <p:ext uri="{BB962C8B-B14F-4D97-AF65-F5344CB8AC3E}">
        <p14:creationId xmlns:p14="http://schemas.microsoft.com/office/powerpoint/2010/main" val="2824227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F401-4EF7-4B61-8B5A-EDB3249AAF51}"/>
              </a:ext>
            </a:extLst>
          </p:cNvPr>
          <p:cNvSpPr>
            <a:spLocks noGrp="1"/>
          </p:cNvSpPr>
          <p:nvPr>
            <p:ph type="title"/>
          </p:nvPr>
        </p:nvSpPr>
        <p:spPr/>
        <p:txBody>
          <a:bodyPr/>
          <a:lstStyle/>
          <a:p>
            <a:r>
              <a:rPr lang="en-GB" dirty="0"/>
              <a:t>Advantages and disadvantages of using independent software testing teams</a:t>
            </a:r>
          </a:p>
        </p:txBody>
      </p:sp>
      <p:sp>
        <p:nvSpPr>
          <p:cNvPr id="3" name="Content Placeholder 2">
            <a:extLst>
              <a:ext uri="{FF2B5EF4-FFF2-40B4-BE49-F238E27FC236}">
                <a16:creationId xmlns:a16="http://schemas.microsoft.com/office/drawing/2014/main" id="{096D767E-651C-4A06-B0B9-FC1FCAF09353}"/>
              </a:ext>
            </a:extLst>
          </p:cNvPr>
          <p:cNvSpPr>
            <a:spLocks noGrp="1"/>
          </p:cNvSpPr>
          <p:nvPr>
            <p:ph idx="1"/>
          </p:nvPr>
        </p:nvSpPr>
        <p:spPr>
          <a:xfrm>
            <a:off x="312821" y="1825625"/>
            <a:ext cx="11590421" cy="1310607"/>
          </a:xfrm>
        </p:spPr>
        <p:txBody>
          <a:bodyPr/>
          <a:lstStyle/>
          <a:p>
            <a:r>
              <a:rPr lang="en-GB" dirty="0"/>
              <a:t>Independent testing corresponds to an independent team, who involve in testing activities other than developer to avoid author bias and is often more effective at finding defects and failures</a:t>
            </a:r>
          </a:p>
        </p:txBody>
      </p:sp>
      <p:sp>
        <p:nvSpPr>
          <p:cNvPr id="4" name="TextBox 3"/>
          <p:cNvSpPr txBox="1"/>
          <p:nvPr/>
        </p:nvSpPr>
        <p:spPr>
          <a:xfrm>
            <a:off x="753980" y="3625516"/>
            <a:ext cx="4612104" cy="2585323"/>
          </a:xfrm>
          <a:prstGeom prst="rect">
            <a:avLst/>
          </a:prstGeom>
          <a:noFill/>
        </p:spPr>
        <p:txBody>
          <a:bodyPr wrap="square" rtlCol="0">
            <a:spAutoFit/>
          </a:bodyPr>
          <a:lstStyle/>
          <a:p>
            <a:r>
              <a:rPr lang="en-GB" b="1" dirty="0"/>
              <a:t>Benefits:</a:t>
            </a:r>
          </a:p>
          <a:p>
            <a:pPr marL="285750" indent="-285750">
              <a:buFont typeface="Arial" panose="020B0604020202020204" pitchFamily="34" charset="0"/>
              <a:buChar char="•"/>
            </a:pPr>
            <a:r>
              <a:rPr lang="en-GB" dirty="0"/>
              <a:t>The tester sees each defect in a neutral perspective</a:t>
            </a:r>
          </a:p>
          <a:p>
            <a:pPr marL="285750" indent="-285750">
              <a:buFont typeface="Arial" panose="020B0604020202020204" pitchFamily="34" charset="0"/>
              <a:buChar char="•"/>
            </a:pPr>
            <a:r>
              <a:rPr lang="en-GB" dirty="0"/>
              <a:t>The tester is totally unbiased</a:t>
            </a:r>
          </a:p>
          <a:p>
            <a:pPr marL="285750" indent="-285750">
              <a:buFont typeface="Arial" panose="020B0604020202020204" pitchFamily="34" charset="0"/>
              <a:buChar char="•"/>
            </a:pPr>
            <a:r>
              <a:rPr lang="en-GB" dirty="0"/>
              <a:t>The tester sees what has been built rather than what the developer thought</a:t>
            </a:r>
          </a:p>
          <a:p>
            <a:pPr marL="285750" indent="-285750">
              <a:buFont typeface="Arial" panose="020B0604020202020204" pitchFamily="34" charset="0"/>
              <a:buChar char="•"/>
            </a:pPr>
            <a:r>
              <a:rPr lang="en-GB" dirty="0"/>
              <a:t>The tester makes no assumptions regarding quality</a:t>
            </a:r>
          </a:p>
          <a:p>
            <a:endParaRPr lang="en-GB" dirty="0"/>
          </a:p>
        </p:txBody>
      </p:sp>
      <p:sp>
        <p:nvSpPr>
          <p:cNvPr id="5" name="TextBox 4"/>
          <p:cNvSpPr txBox="1"/>
          <p:nvPr/>
        </p:nvSpPr>
        <p:spPr>
          <a:xfrm>
            <a:off x="6192254" y="3625516"/>
            <a:ext cx="5775158" cy="3139321"/>
          </a:xfrm>
          <a:prstGeom prst="rect">
            <a:avLst/>
          </a:prstGeom>
          <a:noFill/>
        </p:spPr>
        <p:txBody>
          <a:bodyPr wrap="square" rtlCol="0">
            <a:spAutoFit/>
          </a:bodyPr>
          <a:lstStyle/>
          <a:p>
            <a:r>
              <a:rPr lang="en-GB" b="1" dirty="0"/>
              <a:t>Disadvantages:</a:t>
            </a:r>
          </a:p>
          <a:p>
            <a:pPr marL="285750" indent="-285750">
              <a:buFont typeface="Arial" panose="020B0604020202020204" pitchFamily="34" charset="0"/>
              <a:buChar char="•"/>
            </a:pPr>
            <a:r>
              <a:rPr lang="en-GB" dirty="0"/>
              <a:t>Isolation from the development team can sometimes lead to outdated documentation reference</a:t>
            </a:r>
          </a:p>
          <a:p>
            <a:pPr marL="285750" indent="-285750">
              <a:buFont typeface="Arial" panose="020B0604020202020204" pitchFamily="34" charset="0"/>
              <a:buChar char="•"/>
            </a:pPr>
            <a:r>
              <a:rPr lang="en-GB" dirty="0"/>
              <a:t>The independent test execution is normally the last stage and affected by any delays earlier in the process</a:t>
            </a:r>
          </a:p>
          <a:p>
            <a:pPr marL="285750" indent="-285750">
              <a:buFont typeface="Arial" panose="020B0604020202020204" pitchFamily="34" charset="0"/>
              <a:buChar char="•"/>
            </a:pPr>
            <a:r>
              <a:rPr lang="en-GB" dirty="0"/>
              <a:t>Developers might be irresponsible for quality as they might assume that independent testing team is there to find the issues within the system</a:t>
            </a:r>
          </a:p>
          <a:p>
            <a:pPr marL="285750" indent="-285750">
              <a:buFont typeface="Arial" panose="020B0604020202020204" pitchFamily="34" charset="0"/>
              <a:buChar char="•"/>
            </a:pPr>
            <a:r>
              <a:rPr lang="en-GB" dirty="0"/>
              <a:t>Independent testing can sometimes act as a hindrance to communication</a:t>
            </a:r>
          </a:p>
          <a:p>
            <a:endParaRPr lang="en-GB" dirty="0"/>
          </a:p>
        </p:txBody>
      </p:sp>
    </p:spTree>
    <p:extLst>
      <p:ext uri="{BB962C8B-B14F-4D97-AF65-F5344CB8AC3E}">
        <p14:creationId xmlns:p14="http://schemas.microsoft.com/office/powerpoint/2010/main" val="21345240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3BD2-3DD2-43B1-A474-911154A7C7ED}"/>
              </a:ext>
            </a:extLst>
          </p:cNvPr>
          <p:cNvSpPr>
            <a:spLocks noGrp="1"/>
          </p:cNvSpPr>
          <p:nvPr>
            <p:ph type="title"/>
          </p:nvPr>
        </p:nvSpPr>
        <p:spPr/>
        <p:txBody>
          <a:bodyPr/>
          <a:lstStyle/>
          <a:p>
            <a:r>
              <a:rPr lang="en-GB" dirty="0"/>
              <a:t>Use of equivalence classes and use cases in testing code</a:t>
            </a:r>
          </a:p>
        </p:txBody>
      </p:sp>
      <p:sp>
        <p:nvSpPr>
          <p:cNvPr id="3" name="Content Placeholder 2">
            <a:extLst>
              <a:ext uri="{FF2B5EF4-FFF2-40B4-BE49-F238E27FC236}">
                <a16:creationId xmlns:a16="http://schemas.microsoft.com/office/drawing/2014/main" id="{FDF3A7A3-89EE-47D1-9623-C140275A97DF}"/>
              </a:ext>
            </a:extLst>
          </p:cNvPr>
          <p:cNvSpPr>
            <a:spLocks noGrp="1"/>
          </p:cNvSpPr>
          <p:nvPr>
            <p:ph idx="1"/>
          </p:nvPr>
        </p:nvSpPr>
        <p:spPr/>
        <p:txBody>
          <a:bodyPr/>
          <a:lstStyle/>
          <a:p>
            <a:r>
              <a:rPr lang="en-GB" dirty="0"/>
              <a:t>Equivalence partitioning or equivalence class partitioning (ECP) is a software testing technique that divides the input data of a software unit into partitions of equivalent data from which test cases can be derived</a:t>
            </a:r>
          </a:p>
          <a:p>
            <a:r>
              <a:rPr lang="en-GB" dirty="0"/>
              <a:t>In principle, test cases are designed to cover each partition at least once</a:t>
            </a:r>
          </a:p>
        </p:txBody>
      </p:sp>
    </p:spTree>
    <p:extLst>
      <p:ext uri="{BB962C8B-B14F-4D97-AF65-F5344CB8AC3E}">
        <p14:creationId xmlns:p14="http://schemas.microsoft.com/office/powerpoint/2010/main" val="29101377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Equivalence Partitioning</a:t>
            </a:r>
          </a:p>
        </p:txBody>
      </p:sp>
      <p:sp>
        <p:nvSpPr>
          <p:cNvPr id="3" name="Content Placeholder 2"/>
          <p:cNvSpPr>
            <a:spLocks noGrp="1"/>
          </p:cNvSpPr>
          <p:nvPr>
            <p:ph idx="1"/>
          </p:nvPr>
        </p:nvSpPr>
        <p:spPr/>
        <p:txBody>
          <a:bodyPr/>
          <a:lstStyle/>
          <a:p>
            <a:r>
              <a:rPr lang="en-US" dirty="0"/>
              <a:t>Equivalence partitioning</a:t>
            </a:r>
          </a:p>
          <a:p>
            <a:pPr lvl="1"/>
            <a:r>
              <a:rPr lang="en-GB" dirty="0"/>
              <a:t>In equivalence partitioning, inputs to the software or system are divided into groups or ranges of values that are expected to exhibit similar behaviour, so they are likely to be processed in the same way, i.e. have the same output.</a:t>
            </a:r>
          </a:p>
          <a:p>
            <a:pPr lvl="1"/>
            <a:r>
              <a:rPr lang="en-GB" dirty="0"/>
              <a:t>Instead of testing every value in the partition, one value can be chosen to represent all, and used to test the whole partition</a:t>
            </a:r>
            <a:endParaRPr lang="en-US"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31704" y="4221088"/>
            <a:ext cx="4680520" cy="2076336"/>
          </a:xfrm>
          <a:prstGeom prst="rect">
            <a:avLst/>
          </a:prstGeom>
        </p:spPr>
      </p:pic>
    </p:spTree>
    <p:extLst>
      <p:ext uri="{BB962C8B-B14F-4D97-AF65-F5344CB8AC3E}">
        <p14:creationId xmlns:p14="http://schemas.microsoft.com/office/powerpoint/2010/main" val="17491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9AA-84BA-43B7-8394-CDB5AF2DF42A}"/>
              </a:ext>
            </a:extLst>
          </p:cNvPr>
          <p:cNvSpPr>
            <a:spLocks noGrp="1"/>
          </p:cNvSpPr>
          <p:nvPr>
            <p:ph type="title"/>
          </p:nvPr>
        </p:nvSpPr>
        <p:spPr/>
        <p:txBody>
          <a:bodyPr/>
          <a:lstStyle/>
          <a:p>
            <a:r>
              <a:rPr lang="en-GB" dirty="0"/>
              <a:t>Technical feasibility</a:t>
            </a:r>
          </a:p>
        </p:txBody>
      </p:sp>
      <p:sp>
        <p:nvSpPr>
          <p:cNvPr id="3" name="Content Placeholder 2">
            <a:extLst>
              <a:ext uri="{FF2B5EF4-FFF2-40B4-BE49-F238E27FC236}">
                <a16:creationId xmlns:a16="http://schemas.microsoft.com/office/drawing/2014/main" id="{8CEA77EB-0704-40AF-B9AE-FA0A8F21E484}"/>
              </a:ext>
            </a:extLst>
          </p:cNvPr>
          <p:cNvSpPr>
            <a:spLocks noGrp="1"/>
          </p:cNvSpPr>
          <p:nvPr>
            <p:ph idx="1"/>
          </p:nvPr>
        </p:nvSpPr>
        <p:spPr/>
        <p:txBody>
          <a:bodyPr>
            <a:normAutofit lnSpcReduction="10000"/>
          </a:bodyPr>
          <a:lstStyle/>
          <a:p>
            <a:r>
              <a:rPr lang="en-GB" dirty="0"/>
              <a:t>Technical feasibility assesses the current resources (such as hardware and software) and technology, which are required to accomplish user requirements in the software within the allocated time and budget</a:t>
            </a:r>
          </a:p>
          <a:p>
            <a:r>
              <a:rPr lang="en-GB" dirty="0"/>
              <a:t>For this, the software development team ascertains whether the current resources and technology can be upgraded or added in the software to accomplish specified user requirements</a:t>
            </a:r>
          </a:p>
          <a:p>
            <a:r>
              <a:rPr lang="en-GB" dirty="0"/>
              <a:t>Technical feasibility also performs the following tasks. </a:t>
            </a:r>
          </a:p>
          <a:p>
            <a:pPr lvl="1"/>
            <a:r>
              <a:rPr lang="en-GB" dirty="0"/>
              <a:t>Analyses the technical skills and capabilities of the software development team members.</a:t>
            </a:r>
          </a:p>
          <a:p>
            <a:pPr lvl="1"/>
            <a:r>
              <a:rPr lang="en-GB" dirty="0"/>
              <a:t>Determines whether the relevant technology is stable and established.</a:t>
            </a:r>
          </a:p>
          <a:p>
            <a:pPr lvl="1"/>
            <a:r>
              <a:rPr lang="en-GB" dirty="0"/>
              <a:t>Ascertains that the technology chosen for software development has a large number of users so that they can be consulted when problems arise or improvements are required</a:t>
            </a:r>
          </a:p>
        </p:txBody>
      </p:sp>
    </p:spTree>
    <p:extLst>
      <p:ext uri="{BB962C8B-B14F-4D97-AF65-F5344CB8AC3E}">
        <p14:creationId xmlns:p14="http://schemas.microsoft.com/office/powerpoint/2010/main" val="326171663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case testing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8035" y="4124700"/>
            <a:ext cx="6438900" cy="2390775"/>
          </a:xfrm>
        </p:spPr>
      </p:pic>
      <p:sp>
        <p:nvSpPr>
          <p:cNvPr id="5" name="TextBox 4"/>
          <p:cNvSpPr txBox="1"/>
          <p:nvPr/>
        </p:nvSpPr>
        <p:spPr>
          <a:xfrm>
            <a:off x="498797" y="2070402"/>
            <a:ext cx="11218468" cy="923330"/>
          </a:xfrm>
          <a:prstGeom prst="rect">
            <a:avLst/>
          </a:prstGeom>
          <a:noFill/>
        </p:spPr>
        <p:txBody>
          <a:bodyPr wrap="square" rtlCol="0">
            <a:spAutoFit/>
          </a:bodyPr>
          <a:lstStyle/>
          <a:p>
            <a:r>
              <a:rPr lang="en-GB" dirty="0"/>
              <a:t>Use Case Testing is defined as a software testing technique, that helps identify test cases that cover the entire system, on a transaction by transaction basis from start to the finishing point</a:t>
            </a:r>
          </a:p>
          <a:p>
            <a:endParaRPr lang="en-GB" dirty="0"/>
          </a:p>
        </p:txBody>
      </p:sp>
    </p:spTree>
    <p:extLst>
      <p:ext uri="{BB962C8B-B14F-4D97-AF65-F5344CB8AC3E}">
        <p14:creationId xmlns:p14="http://schemas.microsoft.com/office/powerpoint/2010/main" val="40525659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3393-BA38-48C4-A563-2C9FEC222C86}"/>
              </a:ext>
            </a:extLst>
          </p:cNvPr>
          <p:cNvSpPr>
            <a:spLocks noGrp="1"/>
          </p:cNvSpPr>
          <p:nvPr>
            <p:ph type="title"/>
          </p:nvPr>
        </p:nvSpPr>
        <p:spPr/>
        <p:txBody>
          <a:bodyPr/>
          <a:lstStyle/>
          <a:p>
            <a:r>
              <a:rPr lang="en-GB" dirty="0"/>
              <a:t>How to efficiently and effectively debug code</a:t>
            </a:r>
          </a:p>
        </p:txBody>
      </p:sp>
      <p:sp>
        <p:nvSpPr>
          <p:cNvPr id="3" name="Content Placeholder 2">
            <a:extLst>
              <a:ext uri="{FF2B5EF4-FFF2-40B4-BE49-F238E27FC236}">
                <a16:creationId xmlns:a16="http://schemas.microsoft.com/office/drawing/2014/main" id="{962678BC-48D7-4D96-B985-C87F7011BC17}"/>
              </a:ext>
            </a:extLst>
          </p:cNvPr>
          <p:cNvSpPr>
            <a:spLocks noGrp="1"/>
          </p:cNvSpPr>
          <p:nvPr>
            <p:ph idx="1"/>
          </p:nvPr>
        </p:nvSpPr>
        <p:spPr/>
        <p:txBody>
          <a:bodyPr/>
          <a:lstStyle/>
          <a:p>
            <a:r>
              <a:rPr lang="en-GB" dirty="0"/>
              <a:t>Types of error</a:t>
            </a:r>
          </a:p>
          <a:p>
            <a:r>
              <a:rPr lang="en-GB" dirty="0"/>
              <a:t>Exception handling</a:t>
            </a:r>
          </a:p>
          <a:p>
            <a:r>
              <a:rPr lang="en-GB" dirty="0"/>
              <a:t>Reproduction</a:t>
            </a:r>
          </a:p>
          <a:p>
            <a:r>
              <a:rPr lang="en-GB" dirty="0"/>
              <a:t>Elimination</a:t>
            </a:r>
          </a:p>
          <a:p>
            <a:r>
              <a:rPr lang="en-GB" dirty="0"/>
              <a:t>Logging</a:t>
            </a:r>
          </a:p>
          <a:p>
            <a:r>
              <a:rPr lang="en-GB" dirty="0"/>
              <a:t>Test coverage</a:t>
            </a:r>
          </a:p>
          <a:p>
            <a:endParaRPr lang="en-GB" dirty="0"/>
          </a:p>
        </p:txBody>
      </p:sp>
    </p:spTree>
    <p:extLst>
      <p:ext uri="{BB962C8B-B14F-4D97-AF65-F5344CB8AC3E}">
        <p14:creationId xmlns:p14="http://schemas.microsoft.com/office/powerpoint/2010/main" val="132918270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956-EC15-4244-995A-0730DA4B4F81}"/>
              </a:ext>
            </a:extLst>
          </p:cNvPr>
          <p:cNvSpPr>
            <a:spLocks noGrp="1"/>
          </p:cNvSpPr>
          <p:nvPr>
            <p:ph type="title"/>
          </p:nvPr>
        </p:nvSpPr>
        <p:spPr/>
        <p:txBody>
          <a:bodyPr/>
          <a:lstStyle/>
          <a:p>
            <a:r>
              <a:rPr lang="en-GB" dirty="0"/>
              <a:t>Types of error</a:t>
            </a:r>
          </a:p>
        </p:txBody>
      </p:sp>
      <p:sp>
        <p:nvSpPr>
          <p:cNvPr id="3" name="Content Placeholder 2">
            <a:extLst>
              <a:ext uri="{FF2B5EF4-FFF2-40B4-BE49-F238E27FC236}">
                <a16:creationId xmlns:a16="http://schemas.microsoft.com/office/drawing/2014/main" id="{063E74FB-7B34-4157-8D67-BDDA322BCF0D}"/>
              </a:ext>
            </a:extLst>
          </p:cNvPr>
          <p:cNvSpPr>
            <a:spLocks noGrp="1"/>
          </p:cNvSpPr>
          <p:nvPr>
            <p:ph idx="1"/>
          </p:nvPr>
        </p:nvSpPr>
        <p:spPr/>
        <p:txBody>
          <a:bodyPr>
            <a:normAutofit/>
          </a:bodyPr>
          <a:lstStyle/>
          <a:p>
            <a:r>
              <a:rPr lang="en-GB" dirty="0"/>
              <a:t> We distinguish between the following types of errors:</a:t>
            </a:r>
          </a:p>
          <a:p>
            <a:pPr lvl="1"/>
            <a:r>
              <a:rPr lang="en-GB" dirty="0"/>
              <a:t>Syntax errors: errors due to the fact that the syntax of the language is not respected</a:t>
            </a:r>
          </a:p>
          <a:p>
            <a:pPr lvl="1"/>
            <a:r>
              <a:rPr lang="en-GB" dirty="0"/>
              <a:t>Semantic errors: errors due to an improper use of program statements</a:t>
            </a:r>
          </a:p>
          <a:p>
            <a:pPr lvl="1"/>
            <a:r>
              <a:rPr lang="en-GB" dirty="0"/>
              <a:t>Logical errors: errors due to the fact that the specification is not respected</a:t>
            </a:r>
          </a:p>
          <a:p>
            <a:endParaRPr lang="en-GB" dirty="0"/>
          </a:p>
          <a:p>
            <a:r>
              <a:rPr lang="en-GB" dirty="0"/>
              <a:t>From the point of view of when errors are detected, we distinguish:</a:t>
            </a:r>
          </a:p>
          <a:p>
            <a:pPr lvl="1"/>
            <a:r>
              <a:rPr lang="en-GB" dirty="0"/>
              <a:t>Compile time errors: syntax errors and static semantic errors indicated by the compiler</a:t>
            </a:r>
          </a:p>
          <a:p>
            <a:pPr lvl="1"/>
            <a:r>
              <a:rPr lang="en-GB" dirty="0"/>
              <a:t>Runtime errors: dynamic semantic errors, and logical errors, that cannot be detected by the compiler (debugging)</a:t>
            </a:r>
          </a:p>
          <a:p>
            <a:endParaRPr lang="en-GB" dirty="0"/>
          </a:p>
        </p:txBody>
      </p:sp>
    </p:spTree>
    <p:extLst>
      <p:ext uri="{BB962C8B-B14F-4D97-AF65-F5344CB8AC3E}">
        <p14:creationId xmlns:p14="http://schemas.microsoft.com/office/powerpoint/2010/main" val="27592036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7443-42B4-4F88-B1F2-B738BC8D1494}"/>
              </a:ext>
            </a:extLst>
          </p:cNvPr>
          <p:cNvSpPr>
            <a:spLocks noGrp="1"/>
          </p:cNvSpPr>
          <p:nvPr>
            <p:ph type="title"/>
          </p:nvPr>
        </p:nvSpPr>
        <p:spPr/>
        <p:txBody>
          <a:bodyPr/>
          <a:lstStyle/>
          <a:p>
            <a:r>
              <a:rPr lang="en-GB" dirty="0"/>
              <a:t>Exception handling</a:t>
            </a:r>
          </a:p>
        </p:txBody>
      </p:sp>
      <p:sp>
        <p:nvSpPr>
          <p:cNvPr id="3" name="Content Placeholder 2">
            <a:extLst>
              <a:ext uri="{FF2B5EF4-FFF2-40B4-BE49-F238E27FC236}">
                <a16:creationId xmlns:a16="http://schemas.microsoft.com/office/drawing/2014/main" id="{A81C0050-4006-4637-8662-A2FE12EBD249}"/>
              </a:ext>
            </a:extLst>
          </p:cNvPr>
          <p:cNvSpPr>
            <a:spLocks noGrp="1"/>
          </p:cNvSpPr>
          <p:nvPr>
            <p:ph idx="1"/>
          </p:nvPr>
        </p:nvSpPr>
        <p:spPr/>
        <p:txBody>
          <a:bodyPr/>
          <a:lstStyle/>
          <a:p>
            <a:r>
              <a:rPr lang="en-GB" dirty="0"/>
              <a:t>Process of responding to the occurrence, during computation, of exceptions – anomalous or exceptional conditions requiring special processing – often disrupting the normal flow of program execution</a:t>
            </a:r>
          </a:p>
          <a:p>
            <a:r>
              <a:rPr lang="en-GB" dirty="0"/>
              <a:t>It is provided by specialized programming language constructs, computer hardware mechanisms like interrupts or operating system IPC facilities like signals</a:t>
            </a:r>
          </a:p>
        </p:txBody>
      </p:sp>
      <p:pic>
        <p:nvPicPr>
          <p:cNvPr id="5" name="Picture 4"/>
          <p:cNvPicPr>
            <a:picLocks noChangeAspect="1"/>
          </p:cNvPicPr>
          <p:nvPr/>
        </p:nvPicPr>
        <p:blipFill>
          <a:blip r:embed="rId2"/>
          <a:stretch>
            <a:fillRect/>
          </a:stretch>
        </p:blipFill>
        <p:spPr>
          <a:xfrm>
            <a:off x="4534343" y="4026568"/>
            <a:ext cx="3147375" cy="2550695"/>
          </a:xfrm>
          <a:prstGeom prst="rect">
            <a:avLst/>
          </a:prstGeom>
        </p:spPr>
      </p:pic>
    </p:spTree>
    <p:extLst>
      <p:ext uri="{BB962C8B-B14F-4D97-AF65-F5344CB8AC3E}">
        <p14:creationId xmlns:p14="http://schemas.microsoft.com/office/powerpoint/2010/main" val="15223127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9449-148D-411A-B607-7970F14F0BD6}"/>
              </a:ext>
            </a:extLst>
          </p:cNvPr>
          <p:cNvSpPr>
            <a:spLocks noGrp="1"/>
          </p:cNvSpPr>
          <p:nvPr>
            <p:ph type="title"/>
          </p:nvPr>
        </p:nvSpPr>
        <p:spPr/>
        <p:txBody>
          <a:bodyPr/>
          <a:lstStyle/>
          <a:p>
            <a:r>
              <a:rPr lang="en-GB" dirty="0"/>
              <a:t>Reproduction</a:t>
            </a:r>
          </a:p>
        </p:txBody>
      </p:sp>
      <p:sp>
        <p:nvSpPr>
          <p:cNvPr id="3" name="Content Placeholder 2">
            <a:extLst>
              <a:ext uri="{FF2B5EF4-FFF2-40B4-BE49-F238E27FC236}">
                <a16:creationId xmlns:a16="http://schemas.microsoft.com/office/drawing/2014/main" id="{8F80623D-5D96-46FB-BA0F-A08B3C1F5DDF}"/>
              </a:ext>
            </a:extLst>
          </p:cNvPr>
          <p:cNvSpPr>
            <a:spLocks noGrp="1"/>
          </p:cNvSpPr>
          <p:nvPr>
            <p:ph idx="1"/>
          </p:nvPr>
        </p:nvSpPr>
        <p:spPr/>
        <p:txBody>
          <a:bodyPr/>
          <a:lstStyle/>
          <a:p>
            <a:r>
              <a:rPr lang="en-GB" dirty="0"/>
              <a:t>When a bug occurs, users will it into a tracking system with detailed information on how to reproduce it. </a:t>
            </a:r>
          </a:p>
          <a:p>
            <a:r>
              <a:rPr lang="en-GB" dirty="0"/>
              <a:t>A developer walks through the given steps to reproduce the issue, finds the problem, and submits a fix </a:t>
            </a:r>
          </a:p>
          <a:p>
            <a:r>
              <a:rPr lang="en-GB" dirty="0"/>
              <a:t>Reproducibility (often confused with replication) is the question of whether or not your answers can be reached via different means</a:t>
            </a:r>
          </a:p>
          <a:p>
            <a:r>
              <a:rPr lang="en-GB" dirty="0"/>
              <a:t>This is considered a holy grail of the science process: if other people can get the same result without using an identical process, then the result is more likely to be correct</a:t>
            </a:r>
          </a:p>
        </p:txBody>
      </p:sp>
    </p:spTree>
    <p:extLst>
      <p:ext uri="{BB962C8B-B14F-4D97-AF65-F5344CB8AC3E}">
        <p14:creationId xmlns:p14="http://schemas.microsoft.com/office/powerpoint/2010/main" val="2829319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D99-3506-4DB1-9A9C-BB513F88C0A0}"/>
              </a:ext>
            </a:extLst>
          </p:cNvPr>
          <p:cNvSpPr>
            <a:spLocks noGrp="1"/>
          </p:cNvSpPr>
          <p:nvPr>
            <p:ph type="title"/>
          </p:nvPr>
        </p:nvSpPr>
        <p:spPr/>
        <p:txBody>
          <a:bodyPr/>
          <a:lstStyle/>
          <a:p>
            <a:r>
              <a:rPr lang="en-GB" dirty="0"/>
              <a:t>Elimination</a:t>
            </a:r>
          </a:p>
        </p:txBody>
      </p:sp>
      <p:sp>
        <p:nvSpPr>
          <p:cNvPr id="3" name="Content Placeholder 2">
            <a:extLst>
              <a:ext uri="{FF2B5EF4-FFF2-40B4-BE49-F238E27FC236}">
                <a16:creationId xmlns:a16="http://schemas.microsoft.com/office/drawing/2014/main" id="{02696B1E-0702-4E6E-AFFC-FD61E2954EDC}"/>
              </a:ext>
            </a:extLst>
          </p:cNvPr>
          <p:cNvSpPr>
            <a:spLocks noGrp="1"/>
          </p:cNvSpPr>
          <p:nvPr>
            <p:ph idx="1"/>
          </p:nvPr>
        </p:nvSpPr>
        <p:spPr/>
        <p:txBody>
          <a:bodyPr/>
          <a:lstStyle/>
          <a:p>
            <a:r>
              <a:rPr lang="en-GB" dirty="0"/>
              <a:t>Concept of eliminating bugs before they are coded</a:t>
            </a:r>
          </a:p>
          <a:p>
            <a:r>
              <a:rPr lang="en-GB" dirty="0"/>
              <a:t>Bugs are discovered as software is created, then eliminated</a:t>
            </a:r>
          </a:p>
        </p:txBody>
      </p:sp>
    </p:spTree>
    <p:extLst>
      <p:ext uri="{BB962C8B-B14F-4D97-AF65-F5344CB8AC3E}">
        <p14:creationId xmlns:p14="http://schemas.microsoft.com/office/powerpoint/2010/main" val="16303958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4602-79C2-458C-B71B-6123BFDABDBD}"/>
              </a:ext>
            </a:extLst>
          </p:cNvPr>
          <p:cNvSpPr>
            <a:spLocks noGrp="1"/>
          </p:cNvSpPr>
          <p:nvPr>
            <p:ph type="title"/>
          </p:nvPr>
        </p:nvSpPr>
        <p:spPr/>
        <p:txBody>
          <a:bodyPr/>
          <a:lstStyle/>
          <a:p>
            <a:r>
              <a:rPr lang="en-GB" dirty="0"/>
              <a:t>Logging</a:t>
            </a:r>
          </a:p>
        </p:txBody>
      </p:sp>
      <p:sp>
        <p:nvSpPr>
          <p:cNvPr id="3" name="Content Placeholder 2">
            <a:extLst>
              <a:ext uri="{FF2B5EF4-FFF2-40B4-BE49-F238E27FC236}">
                <a16:creationId xmlns:a16="http://schemas.microsoft.com/office/drawing/2014/main" id="{8056321A-5AE0-48EE-A53E-2B096F431313}"/>
              </a:ext>
            </a:extLst>
          </p:cNvPr>
          <p:cNvSpPr>
            <a:spLocks noGrp="1"/>
          </p:cNvSpPr>
          <p:nvPr>
            <p:ph idx="1"/>
          </p:nvPr>
        </p:nvSpPr>
        <p:spPr/>
        <p:txBody>
          <a:bodyPr>
            <a:normAutofit/>
          </a:bodyPr>
          <a:lstStyle/>
          <a:p>
            <a:r>
              <a:rPr lang="en-GB" dirty="0"/>
              <a:t>Defect logging, a process of finding defects in the application under test or product by testing or recording feedback from customers and making new versions of the product that fix the defects or the clients feedback</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93" y="4834498"/>
            <a:ext cx="6790476" cy="942857"/>
          </a:xfrm>
          <a:prstGeom prst="rect">
            <a:avLst/>
          </a:prstGeom>
        </p:spPr>
      </p:pic>
    </p:spTree>
    <p:extLst>
      <p:ext uri="{BB962C8B-B14F-4D97-AF65-F5344CB8AC3E}">
        <p14:creationId xmlns:p14="http://schemas.microsoft.com/office/powerpoint/2010/main" val="5550725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Logging</a:t>
            </a:r>
          </a:p>
        </p:txBody>
      </p:sp>
      <p:sp>
        <p:nvSpPr>
          <p:cNvPr id="3" name="Content Placeholder 2"/>
          <p:cNvSpPr>
            <a:spLocks noGrp="1"/>
          </p:cNvSpPr>
          <p:nvPr>
            <p:ph idx="1"/>
          </p:nvPr>
        </p:nvSpPr>
        <p:spPr/>
        <p:txBody>
          <a:bodyPr/>
          <a:lstStyle/>
          <a:p>
            <a:r>
              <a:rPr lang="en-GB" dirty="0"/>
              <a:t>Defects are tracked based on various parameters such as:</a:t>
            </a:r>
          </a:p>
          <a:p>
            <a:pPr lvl="1"/>
            <a:r>
              <a:rPr lang="en-GB" dirty="0"/>
              <a:t>    Defect Id - Lists each defect uniquely</a:t>
            </a:r>
          </a:p>
          <a:p>
            <a:pPr lvl="1"/>
            <a:r>
              <a:rPr lang="en-GB" dirty="0"/>
              <a:t>    Priority - Assigning priority to a defect on the basis of the degree of risk involved</a:t>
            </a:r>
          </a:p>
          <a:p>
            <a:pPr lvl="1"/>
            <a:r>
              <a:rPr lang="en-GB" dirty="0"/>
              <a:t>    Severity - Determines to what extent the defect can affect the system</a:t>
            </a:r>
          </a:p>
          <a:p>
            <a:pPr lvl="1"/>
            <a:r>
              <a:rPr lang="en-GB" dirty="0"/>
              <a:t>    Created By - The name of the person who has detected the defect</a:t>
            </a:r>
          </a:p>
          <a:p>
            <a:pPr lvl="1"/>
            <a:r>
              <a:rPr lang="en-GB" dirty="0"/>
              <a:t>    Created Date - The date on which the defect was captured</a:t>
            </a:r>
          </a:p>
          <a:p>
            <a:pPr lvl="1"/>
            <a:r>
              <a:rPr lang="en-GB" dirty="0"/>
              <a:t>    Assigned to - The person to whom the defect is reported for resolving it</a:t>
            </a:r>
          </a:p>
          <a:p>
            <a:pPr lvl="1"/>
            <a:r>
              <a:rPr lang="en-GB" dirty="0"/>
              <a:t>    Resolved Date - The date on which the defect is resolved</a:t>
            </a:r>
          </a:p>
          <a:p>
            <a:pPr lvl="1"/>
            <a:r>
              <a:rPr lang="en-GB" dirty="0"/>
              <a:t>    Resolved By - The team/person who resolved the defect</a:t>
            </a:r>
          </a:p>
          <a:p>
            <a:pPr lvl="1"/>
            <a:r>
              <a:rPr lang="en-GB" dirty="0"/>
              <a:t>    Status - Defect fixed or postponed (based on the severity of the defect)</a:t>
            </a:r>
          </a:p>
          <a:p>
            <a:endParaRPr lang="en-GB" dirty="0"/>
          </a:p>
        </p:txBody>
      </p:sp>
    </p:spTree>
    <p:extLst>
      <p:ext uri="{BB962C8B-B14F-4D97-AF65-F5344CB8AC3E}">
        <p14:creationId xmlns:p14="http://schemas.microsoft.com/office/powerpoint/2010/main" val="21415767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B31B-D824-4001-9274-BBA37C83EF57}"/>
              </a:ext>
            </a:extLst>
          </p:cNvPr>
          <p:cNvSpPr>
            <a:spLocks noGrp="1"/>
          </p:cNvSpPr>
          <p:nvPr>
            <p:ph type="title"/>
          </p:nvPr>
        </p:nvSpPr>
        <p:spPr/>
        <p:txBody>
          <a:bodyPr/>
          <a:lstStyle/>
          <a:p>
            <a:r>
              <a:rPr lang="en-GB" dirty="0"/>
              <a:t>Test coverage</a:t>
            </a:r>
          </a:p>
        </p:txBody>
      </p:sp>
      <p:sp>
        <p:nvSpPr>
          <p:cNvPr id="3" name="Content Placeholder 2">
            <a:extLst>
              <a:ext uri="{FF2B5EF4-FFF2-40B4-BE49-F238E27FC236}">
                <a16:creationId xmlns:a16="http://schemas.microsoft.com/office/drawing/2014/main" id="{E9EB5710-7C83-4ED9-B8D3-143353416794}"/>
              </a:ext>
            </a:extLst>
          </p:cNvPr>
          <p:cNvSpPr>
            <a:spLocks noGrp="1"/>
          </p:cNvSpPr>
          <p:nvPr>
            <p:ph idx="1"/>
          </p:nvPr>
        </p:nvSpPr>
        <p:spPr/>
        <p:txBody>
          <a:bodyPr/>
          <a:lstStyle/>
          <a:p>
            <a:r>
              <a:rPr lang="en-GB" dirty="0"/>
              <a:t>Test coverage is defined as a metric in Software Testing that measures the amount of testing performed by a set of test</a:t>
            </a:r>
          </a:p>
          <a:p>
            <a:r>
              <a:rPr lang="en-GB" dirty="0"/>
              <a:t>It will include gathering information about which parts of a program are executed when running the test suite to determine which branches of conditional statements have been taken</a:t>
            </a:r>
          </a:p>
          <a:p>
            <a:r>
              <a:rPr lang="en-GB" dirty="0"/>
              <a:t>Structural or white box</a:t>
            </a:r>
          </a:p>
          <a:p>
            <a:r>
              <a:rPr lang="en-GB" dirty="0"/>
              <a:t>Coverage expressed as </a:t>
            </a:r>
            <a:r>
              <a:rPr lang="en-GB" dirty="0" err="1"/>
              <a:t>apercentage</a:t>
            </a:r>
            <a:endParaRPr lang="en-GB" dirty="0"/>
          </a:p>
        </p:txBody>
      </p:sp>
    </p:spTree>
    <p:extLst>
      <p:ext uri="{BB962C8B-B14F-4D97-AF65-F5344CB8AC3E}">
        <p14:creationId xmlns:p14="http://schemas.microsoft.com/office/powerpoint/2010/main" val="25018192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coverage</a:t>
            </a:r>
          </a:p>
        </p:txBody>
      </p:sp>
      <p:sp>
        <p:nvSpPr>
          <p:cNvPr id="6" name="Rectangle 2"/>
          <p:cNvSpPr>
            <a:spLocks noChangeArrowheads="1"/>
          </p:cNvSpPr>
          <p:nvPr/>
        </p:nvSpPr>
        <p:spPr bwMode="auto">
          <a:xfrm>
            <a:off x="489285" y="1633156"/>
            <a:ext cx="107355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There are different coverage measures of software code structure:</a:t>
            </a:r>
          </a:p>
          <a:p>
            <a:pPr marL="285750" lvl="0" indent="-285750" eaLnBrk="0" fontAlgn="base" hangingPunct="0">
              <a:spcBef>
                <a:spcPct val="0"/>
              </a:spcBef>
              <a:spcAft>
                <a:spcPct val="0"/>
              </a:spcAft>
              <a:buFont typeface="Arial" panose="020B0604020202020204" pitchFamily="34" charset="0"/>
              <a:buChar char="•"/>
            </a:pPr>
            <a:r>
              <a:rPr lang="en-GB" altLang="en-US" dirty="0"/>
              <a:t>Statement coverage</a:t>
            </a:r>
          </a:p>
          <a:p>
            <a:pPr marL="285750" lvl="0" indent="-285750" eaLnBrk="0" fontAlgn="base" hangingPunct="0">
              <a:spcBef>
                <a:spcPct val="0"/>
              </a:spcBef>
              <a:spcAft>
                <a:spcPct val="0"/>
              </a:spcAft>
              <a:buFont typeface="Arial" panose="020B0604020202020204" pitchFamily="34" charset="0"/>
              <a:buChar char="•"/>
            </a:pPr>
            <a:r>
              <a:rPr lang="en-GB" altLang="en-US" dirty="0"/>
              <a:t>Decision coverage</a:t>
            </a:r>
          </a:p>
          <a:p>
            <a:pPr marL="285750" lvl="0" indent="-285750" eaLnBrk="0" fontAlgn="base" hangingPunct="0">
              <a:spcBef>
                <a:spcPct val="0"/>
              </a:spcBef>
              <a:spcAft>
                <a:spcPct val="0"/>
              </a:spcAft>
              <a:buFont typeface="Arial" panose="020B0604020202020204" pitchFamily="34" charset="0"/>
              <a:buChar char="•"/>
            </a:pPr>
            <a:r>
              <a:rPr lang="en-GB" altLang="en-US" dirty="0"/>
              <a:t>Condition coverage</a:t>
            </a:r>
          </a:p>
          <a:p>
            <a:pPr marL="285750" lvl="0" indent="-285750" eaLnBrk="0" fontAlgn="base" hangingPunct="0">
              <a:spcBef>
                <a:spcPct val="0"/>
              </a:spcBef>
              <a:spcAft>
                <a:spcPct val="0"/>
              </a:spcAft>
              <a:buFont typeface="Arial" panose="020B0604020202020204" pitchFamily="34" charset="0"/>
              <a:buChar char="•"/>
            </a:pPr>
            <a:r>
              <a:rPr lang="en-GB" altLang="en-US" dirty="0"/>
              <a:t>Multiple condition coverage</a:t>
            </a:r>
          </a:p>
          <a:p>
            <a:pPr marL="285750" lvl="0" indent="-285750" eaLnBrk="0" fontAlgn="base" hangingPunct="0">
              <a:spcBef>
                <a:spcPct val="0"/>
              </a:spcBef>
              <a:spcAft>
                <a:spcPct val="0"/>
              </a:spcAft>
              <a:buFont typeface="Arial" panose="020B0604020202020204" pitchFamily="34" charset="0"/>
              <a:buChar char="•"/>
            </a:pPr>
            <a:r>
              <a:rPr lang="en-GB" altLang="en-US" dirty="0"/>
              <a:t>All Paths coverage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920" y="2130343"/>
            <a:ext cx="1793135" cy="14550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187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9175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Technical Feasibility</a:t>
            </a:r>
          </a:p>
        </p:txBody>
      </p:sp>
      <p:sp>
        <p:nvSpPr>
          <p:cNvPr id="3" name="Content Placeholder 2"/>
          <p:cNvSpPr>
            <a:spLocks noGrp="1"/>
          </p:cNvSpPr>
          <p:nvPr>
            <p:ph idx="1"/>
          </p:nvPr>
        </p:nvSpPr>
        <p:spPr/>
        <p:txBody>
          <a:bodyPr/>
          <a:lstStyle/>
          <a:p>
            <a:r>
              <a:rPr lang="en-GB" dirty="0"/>
              <a:t>Ability to construct the system</a:t>
            </a:r>
          </a:p>
          <a:p>
            <a:r>
              <a:rPr lang="en-GB" dirty="0"/>
              <a:t>Greater returns from riskier projects – manage risk</a:t>
            </a:r>
          </a:p>
          <a:p>
            <a:pPr lvl="1"/>
            <a:r>
              <a:rPr lang="en-GB" dirty="0"/>
              <a:t>Fail to attain benefits</a:t>
            </a:r>
          </a:p>
          <a:p>
            <a:pPr lvl="1"/>
            <a:r>
              <a:rPr lang="en-GB" dirty="0"/>
              <a:t>cost-/time overruns</a:t>
            </a:r>
          </a:p>
          <a:p>
            <a:pPr lvl="1"/>
            <a:r>
              <a:rPr lang="en-GB" dirty="0"/>
              <a:t>Inadequate system performance levels</a:t>
            </a:r>
          </a:p>
          <a:p>
            <a:pPr lvl="1"/>
            <a:r>
              <a:rPr lang="en-GB" dirty="0"/>
              <a:t>Unable to integrate with existing hardware or software</a:t>
            </a:r>
          </a:p>
        </p:txBody>
      </p:sp>
    </p:spTree>
    <p:extLst>
      <p:ext uri="{BB962C8B-B14F-4D97-AF65-F5344CB8AC3E}">
        <p14:creationId xmlns:p14="http://schemas.microsoft.com/office/powerpoint/2010/main" val="30667995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9"/>
            <a:ext cx="11341769" cy="2043948"/>
          </a:xfrm>
        </p:spPr>
        <p:txBody>
          <a:bodyPr/>
          <a:lstStyle/>
          <a:p>
            <a:r>
              <a:rPr lang="en-GB" dirty="0"/>
              <a:t>Deployment / Implementation </a:t>
            </a:r>
          </a:p>
        </p:txBody>
      </p:sp>
      <p:sp>
        <p:nvSpPr>
          <p:cNvPr id="3" name="Content Placeholder 2"/>
          <p:cNvSpPr>
            <a:spLocks noGrp="1"/>
          </p:cNvSpPr>
          <p:nvPr>
            <p:ph type="body" idx="1"/>
          </p:nvPr>
        </p:nvSpPr>
        <p:spPr>
          <a:xfrm>
            <a:off x="360947" y="3867150"/>
            <a:ext cx="11341769" cy="2766261"/>
          </a:xfrm>
        </p:spPr>
        <p:txBody>
          <a:bodyPr>
            <a:normAutofit fontScale="70000" lnSpcReduction="20000"/>
          </a:bodyPr>
          <a:lstStyle/>
          <a:p>
            <a:r>
              <a:rPr lang="en-GB" dirty="0"/>
              <a:t>Activities undertaken during release and deployment of an IT service</a:t>
            </a:r>
          </a:p>
          <a:p>
            <a:r>
              <a:rPr lang="en-GB" dirty="0"/>
              <a:t>Configuration management techniques are used to control and manage the different software development artefacts through the stages of the SDLC and into live operation</a:t>
            </a:r>
          </a:p>
          <a:p>
            <a:r>
              <a:rPr lang="en-GB" dirty="0"/>
              <a:t>Explain the relative advantages and disadvantages of ‘phased deployment’ versus ‘big bang’ deployment of software</a:t>
            </a:r>
          </a:p>
          <a:p>
            <a:r>
              <a:rPr lang="en-GB" dirty="0"/>
              <a:t>Relate phased deployment and big bang deployment to waterfall and agile methods of development</a:t>
            </a:r>
          </a:p>
          <a:p>
            <a:r>
              <a:rPr lang="en-GB" dirty="0"/>
              <a:t>Explain the role of software developers in ‘early life support’ for operational software</a:t>
            </a:r>
          </a:p>
          <a:p>
            <a:r>
              <a:rPr lang="en-GB" dirty="0"/>
              <a:t>Explain the concepts of ‘release packages’</a:t>
            </a:r>
          </a:p>
          <a:p>
            <a:r>
              <a:rPr lang="en-GB" dirty="0"/>
              <a:t>Produce an appropriate version numbering system for software releases in a given case</a:t>
            </a:r>
          </a:p>
          <a:p>
            <a:r>
              <a:rPr lang="en-GB" dirty="0"/>
              <a:t>Explain the concept of software licensing, and describe the types of licence that can be deployed</a:t>
            </a:r>
          </a:p>
        </p:txBody>
      </p:sp>
    </p:spTree>
    <p:extLst>
      <p:ext uri="{BB962C8B-B14F-4D97-AF65-F5344CB8AC3E}">
        <p14:creationId xmlns:p14="http://schemas.microsoft.com/office/powerpoint/2010/main" val="39155043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B3E9-BD88-45CC-9CA8-5BA1288E4499}"/>
              </a:ext>
            </a:extLst>
          </p:cNvPr>
          <p:cNvSpPr>
            <a:spLocks noGrp="1"/>
          </p:cNvSpPr>
          <p:nvPr>
            <p:ph type="title"/>
          </p:nvPr>
        </p:nvSpPr>
        <p:spPr/>
        <p:txBody>
          <a:bodyPr/>
          <a:lstStyle/>
          <a:p>
            <a:r>
              <a:rPr lang="en-GB" dirty="0"/>
              <a:t>Activities undertaken during release and deployment of an IT service</a:t>
            </a:r>
          </a:p>
        </p:txBody>
      </p:sp>
      <p:sp>
        <p:nvSpPr>
          <p:cNvPr id="3" name="Content Placeholder 2">
            <a:extLst>
              <a:ext uri="{FF2B5EF4-FFF2-40B4-BE49-F238E27FC236}">
                <a16:creationId xmlns:a16="http://schemas.microsoft.com/office/drawing/2014/main" id="{F0123784-5F92-478C-B47F-E7EBABF3E651}"/>
              </a:ext>
            </a:extLst>
          </p:cNvPr>
          <p:cNvSpPr>
            <a:spLocks noGrp="1"/>
          </p:cNvSpPr>
          <p:nvPr>
            <p:ph idx="1"/>
          </p:nvPr>
        </p:nvSpPr>
        <p:spPr/>
        <p:txBody>
          <a:bodyPr>
            <a:normAutofit/>
          </a:bodyPr>
          <a:lstStyle/>
          <a:p>
            <a:r>
              <a:rPr lang="en-GB" dirty="0"/>
              <a:t>Implementation planning</a:t>
            </a:r>
          </a:p>
          <a:p>
            <a:r>
              <a:rPr lang="en-GB" dirty="0"/>
              <a:t>Training users and operations</a:t>
            </a:r>
          </a:p>
          <a:p>
            <a:r>
              <a:rPr lang="en-GB" dirty="0"/>
              <a:t>User documentation</a:t>
            </a:r>
          </a:p>
          <a:p>
            <a:r>
              <a:rPr lang="en-GB" dirty="0"/>
              <a:t>Build software release</a:t>
            </a:r>
          </a:p>
          <a:p>
            <a:r>
              <a:rPr lang="en-GB" dirty="0"/>
              <a:t>Deploy software</a:t>
            </a:r>
          </a:p>
          <a:p>
            <a:endParaRPr lang="en-GB" dirty="0"/>
          </a:p>
        </p:txBody>
      </p:sp>
    </p:spTree>
    <p:extLst>
      <p:ext uri="{BB962C8B-B14F-4D97-AF65-F5344CB8AC3E}">
        <p14:creationId xmlns:p14="http://schemas.microsoft.com/office/powerpoint/2010/main" val="26788699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planning</a:t>
            </a:r>
          </a:p>
        </p:txBody>
      </p:sp>
      <p:sp>
        <p:nvSpPr>
          <p:cNvPr id="3" name="Content Placeholder 2"/>
          <p:cNvSpPr>
            <a:spLocks noGrp="1"/>
          </p:cNvSpPr>
          <p:nvPr>
            <p:ph idx="1"/>
          </p:nvPr>
        </p:nvSpPr>
        <p:spPr/>
        <p:txBody>
          <a:bodyPr/>
          <a:lstStyle/>
          <a:p>
            <a:r>
              <a:rPr lang="en-GB" dirty="0"/>
              <a:t>A thorough implementation plan usually covers at least five elements: </a:t>
            </a:r>
          </a:p>
          <a:p>
            <a:pPr lvl="1"/>
            <a:r>
              <a:rPr lang="en-GB" dirty="0"/>
              <a:t>the work plan</a:t>
            </a:r>
          </a:p>
          <a:p>
            <a:pPr lvl="1"/>
            <a:r>
              <a:rPr lang="en-GB" dirty="0"/>
              <a:t>resources and budget</a:t>
            </a:r>
          </a:p>
          <a:p>
            <a:pPr lvl="1"/>
            <a:r>
              <a:rPr lang="en-GB" dirty="0"/>
              <a:t>Stakeholders</a:t>
            </a:r>
          </a:p>
          <a:p>
            <a:pPr lvl="1"/>
            <a:r>
              <a:rPr lang="en-GB" dirty="0"/>
              <a:t>risk assessment</a:t>
            </a:r>
          </a:p>
          <a:p>
            <a:pPr lvl="1"/>
            <a:r>
              <a:rPr lang="en-GB" dirty="0"/>
              <a:t>quality control</a:t>
            </a:r>
          </a:p>
        </p:txBody>
      </p:sp>
    </p:spTree>
    <p:extLst>
      <p:ext uri="{BB962C8B-B14F-4D97-AF65-F5344CB8AC3E}">
        <p14:creationId xmlns:p14="http://schemas.microsoft.com/office/powerpoint/2010/main" val="32918563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13CA-0CEB-48A7-81AC-F37CF5B2A8AD}"/>
              </a:ext>
            </a:extLst>
          </p:cNvPr>
          <p:cNvSpPr>
            <a:spLocks noGrp="1"/>
          </p:cNvSpPr>
          <p:nvPr>
            <p:ph type="title"/>
          </p:nvPr>
        </p:nvSpPr>
        <p:spPr/>
        <p:txBody>
          <a:bodyPr/>
          <a:lstStyle/>
          <a:p>
            <a:r>
              <a:rPr lang="en-GB" dirty="0"/>
              <a:t>Training users and operations</a:t>
            </a:r>
          </a:p>
        </p:txBody>
      </p:sp>
      <p:sp>
        <p:nvSpPr>
          <p:cNvPr id="3" name="Content Placeholder 2">
            <a:extLst>
              <a:ext uri="{FF2B5EF4-FFF2-40B4-BE49-F238E27FC236}">
                <a16:creationId xmlns:a16="http://schemas.microsoft.com/office/drawing/2014/main" id="{D0EA20AC-6FEF-42D5-A42A-39392009EF8D}"/>
              </a:ext>
            </a:extLst>
          </p:cNvPr>
          <p:cNvSpPr>
            <a:spLocks noGrp="1"/>
          </p:cNvSpPr>
          <p:nvPr>
            <p:ph type="body" idx="1"/>
          </p:nvPr>
        </p:nvSpPr>
        <p:spPr/>
        <p:txBody>
          <a:bodyPr/>
          <a:lstStyle/>
          <a:p>
            <a:r>
              <a:rPr lang="en-GB" dirty="0"/>
              <a:t>User documentation</a:t>
            </a:r>
          </a:p>
          <a:p>
            <a:r>
              <a:rPr lang="en-GB" dirty="0"/>
              <a:t>Build software release</a:t>
            </a:r>
          </a:p>
          <a:p>
            <a:r>
              <a:rPr lang="en-GB" dirty="0"/>
              <a:t>Deploy software</a:t>
            </a:r>
          </a:p>
          <a:p>
            <a:endParaRPr lang="en-GB" dirty="0"/>
          </a:p>
        </p:txBody>
      </p:sp>
    </p:spTree>
    <p:extLst>
      <p:ext uri="{BB962C8B-B14F-4D97-AF65-F5344CB8AC3E}">
        <p14:creationId xmlns:p14="http://schemas.microsoft.com/office/powerpoint/2010/main" val="24021328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DFD1-9583-4DA8-847D-449703B3213A}"/>
              </a:ext>
            </a:extLst>
          </p:cNvPr>
          <p:cNvSpPr>
            <a:spLocks noGrp="1"/>
          </p:cNvSpPr>
          <p:nvPr>
            <p:ph type="title"/>
          </p:nvPr>
        </p:nvSpPr>
        <p:spPr/>
        <p:txBody>
          <a:bodyPr/>
          <a:lstStyle/>
          <a:p>
            <a:r>
              <a:rPr lang="en-GB" dirty="0"/>
              <a:t>User documentation</a:t>
            </a:r>
          </a:p>
        </p:txBody>
      </p:sp>
      <p:sp>
        <p:nvSpPr>
          <p:cNvPr id="3" name="Content Placeholder 2">
            <a:extLst>
              <a:ext uri="{FF2B5EF4-FFF2-40B4-BE49-F238E27FC236}">
                <a16:creationId xmlns:a16="http://schemas.microsoft.com/office/drawing/2014/main" id="{01CA1D35-17F7-4537-8A83-DC8A9C67A0F4}"/>
              </a:ext>
            </a:extLst>
          </p:cNvPr>
          <p:cNvSpPr>
            <a:spLocks noGrp="1"/>
          </p:cNvSpPr>
          <p:nvPr>
            <p:ph idx="1"/>
          </p:nvPr>
        </p:nvSpPr>
        <p:spPr/>
        <p:txBody>
          <a:bodyPr/>
          <a:lstStyle/>
          <a:p>
            <a:r>
              <a:rPr lang="en-GB" dirty="0"/>
              <a:t>User documentation refers to the documentation for a product or service provided to the end users</a:t>
            </a:r>
          </a:p>
          <a:p>
            <a:r>
              <a:rPr lang="en-GB" dirty="0"/>
              <a:t>The user documentation is designed to assist end users to use the product or service</a:t>
            </a:r>
          </a:p>
          <a:p>
            <a:r>
              <a:rPr lang="en-GB" dirty="0"/>
              <a:t>This is often referred to as user assistance</a:t>
            </a:r>
          </a:p>
          <a:p>
            <a:r>
              <a:rPr lang="en-GB" dirty="0"/>
              <a:t>Types of user documentation</a:t>
            </a:r>
          </a:p>
          <a:p>
            <a:pPr lvl="1"/>
            <a:r>
              <a:rPr lang="en-GB" dirty="0"/>
              <a:t>Instructional material</a:t>
            </a:r>
          </a:p>
          <a:p>
            <a:pPr lvl="1"/>
            <a:r>
              <a:rPr lang="en-GB" dirty="0"/>
              <a:t>Training material</a:t>
            </a:r>
          </a:p>
        </p:txBody>
      </p:sp>
    </p:spTree>
    <p:extLst>
      <p:ext uri="{BB962C8B-B14F-4D97-AF65-F5344CB8AC3E}">
        <p14:creationId xmlns:p14="http://schemas.microsoft.com/office/powerpoint/2010/main" val="40049462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9EF7-3D87-4D6E-A967-75D24BDB02DC}"/>
              </a:ext>
            </a:extLst>
          </p:cNvPr>
          <p:cNvSpPr>
            <a:spLocks noGrp="1"/>
          </p:cNvSpPr>
          <p:nvPr>
            <p:ph type="title"/>
          </p:nvPr>
        </p:nvSpPr>
        <p:spPr/>
        <p:txBody>
          <a:bodyPr/>
          <a:lstStyle/>
          <a:p>
            <a:r>
              <a:rPr lang="en-GB" dirty="0"/>
              <a:t>Build software release</a:t>
            </a:r>
          </a:p>
        </p:txBody>
      </p:sp>
      <p:sp>
        <p:nvSpPr>
          <p:cNvPr id="3" name="Content Placeholder 2">
            <a:extLst>
              <a:ext uri="{FF2B5EF4-FFF2-40B4-BE49-F238E27FC236}">
                <a16:creationId xmlns:a16="http://schemas.microsoft.com/office/drawing/2014/main" id="{2EF6EA13-1F30-4386-B720-76566F818D2F}"/>
              </a:ext>
            </a:extLst>
          </p:cNvPr>
          <p:cNvSpPr>
            <a:spLocks noGrp="1"/>
          </p:cNvSpPr>
          <p:nvPr>
            <p:ph idx="1"/>
          </p:nvPr>
        </p:nvSpPr>
        <p:spPr/>
        <p:txBody>
          <a:bodyPr/>
          <a:lstStyle/>
          <a:p>
            <a:r>
              <a:rPr lang="en-GB" dirty="0"/>
              <a:t>A “build” is a developed application for the customers that is given by development team to the software testing team</a:t>
            </a:r>
          </a:p>
          <a:p>
            <a:r>
              <a:rPr lang="en-GB" dirty="0"/>
              <a:t>A “release” is an official launch of the application for the customers</a:t>
            </a:r>
          </a:p>
          <a:p>
            <a:r>
              <a:rPr lang="en-GB" dirty="0"/>
              <a:t>A build when tested and certified by the software testing team is provided to the customers as “release”</a:t>
            </a:r>
          </a:p>
        </p:txBody>
      </p:sp>
    </p:spTree>
    <p:extLst>
      <p:ext uri="{BB962C8B-B14F-4D97-AF65-F5344CB8AC3E}">
        <p14:creationId xmlns:p14="http://schemas.microsoft.com/office/powerpoint/2010/main" val="14081941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2202-292A-4A50-81A4-F22D8F5DED97}"/>
              </a:ext>
            </a:extLst>
          </p:cNvPr>
          <p:cNvSpPr>
            <a:spLocks noGrp="1"/>
          </p:cNvSpPr>
          <p:nvPr>
            <p:ph type="title"/>
          </p:nvPr>
        </p:nvSpPr>
        <p:spPr/>
        <p:txBody>
          <a:bodyPr/>
          <a:lstStyle/>
          <a:p>
            <a:r>
              <a:rPr lang="en-GB" dirty="0"/>
              <a:t>Deploy software</a:t>
            </a:r>
          </a:p>
        </p:txBody>
      </p:sp>
      <p:sp>
        <p:nvSpPr>
          <p:cNvPr id="3" name="Content Placeholder 2">
            <a:extLst>
              <a:ext uri="{FF2B5EF4-FFF2-40B4-BE49-F238E27FC236}">
                <a16:creationId xmlns:a16="http://schemas.microsoft.com/office/drawing/2014/main" id="{86BA3694-38F7-45E8-B464-0CAA4D934A2E}"/>
              </a:ext>
            </a:extLst>
          </p:cNvPr>
          <p:cNvSpPr>
            <a:spLocks noGrp="1"/>
          </p:cNvSpPr>
          <p:nvPr>
            <p:ph idx="1"/>
          </p:nvPr>
        </p:nvSpPr>
        <p:spPr/>
        <p:txBody>
          <a:bodyPr/>
          <a:lstStyle/>
          <a:p>
            <a:r>
              <a:rPr lang="en-GB" dirty="0"/>
              <a:t>Software deployment includes all the process required for preparing a software application to run and operate in a specific environment</a:t>
            </a:r>
          </a:p>
          <a:p>
            <a:r>
              <a:rPr lang="en-GB" dirty="0"/>
              <a:t>It involves installation, configuration, testing and making changes to optimize the performance of the software</a:t>
            </a:r>
          </a:p>
        </p:txBody>
      </p:sp>
    </p:spTree>
    <p:extLst>
      <p:ext uri="{BB962C8B-B14F-4D97-AF65-F5344CB8AC3E}">
        <p14:creationId xmlns:p14="http://schemas.microsoft.com/office/powerpoint/2010/main" val="145756078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95D-2B7E-4E56-BE0D-5C2AEA186524}"/>
              </a:ext>
            </a:extLst>
          </p:cNvPr>
          <p:cNvSpPr>
            <a:spLocks noGrp="1"/>
          </p:cNvSpPr>
          <p:nvPr>
            <p:ph type="title"/>
          </p:nvPr>
        </p:nvSpPr>
        <p:spPr>
          <a:xfrm>
            <a:off x="938463" y="365125"/>
            <a:ext cx="9881937" cy="1325563"/>
          </a:xfrm>
        </p:spPr>
        <p:txBody>
          <a:bodyPr/>
          <a:lstStyle/>
          <a:p>
            <a:pPr algn="ctr"/>
            <a:r>
              <a:rPr lang="en-GB" dirty="0"/>
              <a:t>How Configuration Management Techniques Are Used</a:t>
            </a:r>
          </a:p>
        </p:txBody>
      </p:sp>
      <p:sp>
        <p:nvSpPr>
          <p:cNvPr id="3" name="Content Placeholder 2">
            <a:extLst>
              <a:ext uri="{FF2B5EF4-FFF2-40B4-BE49-F238E27FC236}">
                <a16:creationId xmlns:a16="http://schemas.microsoft.com/office/drawing/2014/main" id="{D637E345-5D67-4915-9F16-600F5E7E7FF1}"/>
              </a:ext>
            </a:extLst>
          </p:cNvPr>
          <p:cNvSpPr>
            <a:spLocks noGrp="1"/>
          </p:cNvSpPr>
          <p:nvPr>
            <p:ph idx="1"/>
          </p:nvPr>
        </p:nvSpPr>
        <p:spPr/>
        <p:txBody>
          <a:bodyPr>
            <a:normAutofit fontScale="85000" lnSpcReduction="20000"/>
          </a:bodyPr>
          <a:lstStyle/>
          <a:p>
            <a:r>
              <a:rPr lang="en-GB" dirty="0"/>
              <a:t>Configuration management (CM) is a systems engineering process for establishing and maintaining consistency of a product's performance, functional, and physical attributes with its requirements, design, and operational information throughout its life</a:t>
            </a:r>
          </a:p>
          <a:p>
            <a:r>
              <a:rPr lang="en-GB" dirty="0"/>
              <a:t>Applied over the life cycle of a system provides visibility and control of its performance, functional, and physical attributes</a:t>
            </a:r>
          </a:p>
          <a:p>
            <a:r>
              <a:rPr lang="en-GB" dirty="0"/>
              <a:t>CM verifies that a system performs as intended, and is identified and documented in sufficient detail to support its projected life cycle</a:t>
            </a:r>
          </a:p>
          <a:p>
            <a:r>
              <a:rPr lang="en-GB" dirty="0"/>
              <a:t>The CM process facilitates orderly management of system information and system changes for such beneficial purposes as:</a:t>
            </a:r>
          </a:p>
          <a:p>
            <a:pPr lvl="1"/>
            <a:r>
              <a:rPr lang="en-GB" dirty="0"/>
              <a:t>to revise capability</a:t>
            </a:r>
          </a:p>
          <a:p>
            <a:pPr lvl="1"/>
            <a:r>
              <a:rPr lang="en-GB" dirty="0"/>
              <a:t>improve performance, reliability, or maintainability</a:t>
            </a:r>
          </a:p>
          <a:p>
            <a:pPr lvl="1"/>
            <a:r>
              <a:rPr lang="en-GB" dirty="0"/>
              <a:t>extend life</a:t>
            </a:r>
          </a:p>
          <a:p>
            <a:pPr lvl="1"/>
            <a:r>
              <a:rPr lang="en-GB" dirty="0"/>
              <a:t>reduce cost</a:t>
            </a:r>
          </a:p>
          <a:p>
            <a:pPr lvl="1"/>
            <a:r>
              <a:rPr lang="en-GB" dirty="0"/>
              <a:t>reduce risk and liability</a:t>
            </a:r>
          </a:p>
          <a:p>
            <a:pPr lvl="1"/>
            <a:r>
              <a:rPr lang="en-GB" dirty="0"/>
              <a:t>correct defects</a:t>
            </a:r>
          </a:p>
        </p:txBody>
      </p:sp>
    </p:spTree>
    <p:extLst>
      <p:ext uri="{BB962C8B-B14F-4D97-AF65-F5344CB8AC3E}">
        <p14:creationId xmlns:p14="http://schemas.microsoft.com/office/powerpoint/2010/main" val="14519861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Configuration Management</a:t>
            </a:r>
            <a:endParaRPr lang="en-GB" dirty="0"/>
          </a:p>
        </p:txBody>
      </p:sp>
      <p:pic>
        <p:nvPicPr>
          <p:cNvPr id="4" name="Content Placeholder 3"/>
          <p:cNvPicPr>
            <a:picLocks noGrp="1" noChangeAspect="1"/>
          </p:cNvPicPr>
          <p:nvPr>
            <p:ph idx="1"/>
          </p:nvPr>
        </p:nvPicPr>
        <p:blipFill>
          <a:blip r:embed="rId2"/>
          <a:stretch>
            <a:fillRect/>
          </a:stretch>
        </p:blipFill>
        <p:spPr>
          <a:xfrm>
            <a:off x="3644210" y="1825625"/>
            <a:ext cx="4927393" cy="4935538"/>
          </a:xfrm>
          <a:prstGeom prst="rect">
            <a:avLst/>
          </a:prstGeom>
        </p:spPr>
      </p:pic>
    </p:spTree>
    <p:extLst>
      <p:ext uri="{BB962C8B-B14F-4D97-AF65-F5344CB8AC3E}">
        <p14:creationId xmlns:p14="http://schemas.microsoft.com/office/powerpoint/2010/main" val="24609834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783C-072A-4FAC-A051-899749E90DFD}"/>
              </a:ext>
            </a:extLst>
          </p:cNvPr>
          <p:cNvSpPr>
            <a:spLocks noGrp="1"/>
          </p:cNvSpPr>
          <p:nvPr>
            <p:ph type="title"/>
          </p:nvPr>
        </p:nvSpPr>
        <p:spPr/>
        <p:txBody>
          <a:bodyPr>
            <a:normAutofit fontScale="90000"/>
          </a:bodyPr>
          <a:lstStyle/>
          <a:p>
            <a:r>
              <a:rPr lang="en-GB" dirty="0"/>
              <a:t>Relative advantages and disadvantages of ‘phased deployment’ versus ‘big bang’ deployment </a:t>
            </a:r>
          </a:p>
        </p:txBody>
      </p:sp>
      <p:sp>
        <p:nvSpPr>
          <p:cNvPr id="3" name="Content Placeholder 2">
            <a:extLst>
              <a:ext uri="{FF2B5EF4-FFF2-40B4-BE49-F238E27FC236}">
                <a16:creationId xmlns:a16="http://schemas.microsoft.com/office/drawing/2014/main" id="{DBDDD87D-7A81-4232-97EF-61AE0E0535F5}"/>
              </a:ext>
            </a:extLst>
          </p:cNvPr>
          <p:cNvSpPr>
            <a:spLocks noGrp="1"/>
          </p:cNvSpPr>
          <p:nvPr>
            <p:ph idx="1"/>
          </p:nvPr>
        </p:nvSpPr>
        <p:spPr/>
        <p:txBody>
          <a:bodyPr>
            <a:normAutofit lnSpcReduction="10000"/>
          </a:bodyPr>
          <a:lstStyle/>
          <a:p>
            <a:r>
              <a:rPr lang="en-GB" dirty="0"/>
              <a:t>The 3 main implementation strategies:</a:t>
            </a:r>
          </a:p>
          <a:p>
            <a:pPr lvl="1"/>
            <a:r>
              <a:rPr lang="en-GB" dirty="0"/>
              <a:t>Parallel Run</a:t>
            </a:r>
          </a:p>
          <a:p>
            <a:pPr lvl="1"/>
            <a:r>
              <a:rPr lang="en-GB" dirty="0"/>
              <a:t>Big Bang</a:t>
            </a:r>
          </a:p>
          <a:p>
            <a:pPr lvl="1"/>
            <a:r>
              <a:rPr lang="en-GB" dirty="0"/>
              <a:t>Phased Approach</a:t>
            </a:r>
          </a:p>
          <a:p>
            <a:r>
              <a:rPr lang="en-GB" dirty="0"/>
              <a:t>Parallel Run: Using this strategy you as the client will use your new system alongside your legacy application</a:t>
            </a:r>
          </a:p>
          <a:p>
            <a:r>
              <a:rPr lang="en-GB" dirty="0"/>
              <a:t>Big Bang: Using this strategy the complete implementation happens in one single instance and all legacy application </a:t>
            </a:r>
            <a:r>
              <a:rPr lang="en-GB" i="1" dirty="0"/>
              <a:t>(if any)</a:t>
            </a:r>
            <a:r>
              <a:rPr lang="en-GB" dirty="0"/>
              <a:t> are cut out and all users move to the new system on an agreed upon day</a:t>
            </a:r>
          </a:p>
          <a:p>
            <a:r>
              <a:rPr lang="en-GB" dirty="0"/>
              <a:t>Phased Approach: The cutover and adoption of the </a:t>
            </a:r>
            <a:r>
              <a:rPr lang="en-GB"/>
              <a:t>new application </a:t>
            </a:r>
            <a:r>
              <a:rPr lang="en-GB" dirty="0"/>
              <a:t>happens in phases over an extended period of time and all users are migrated to the new system in an orchestrated series of steps</a:t>
            </a:r>
          </a:p>
          <a:p>
            <a:endParaRPr lang="en-GB" dirty="0"/>
          </a:p>
          <a:p>
            <a:endParaRPr lang="en-GB" dirty="0"/>
          </a:p>
        </p:txBody>
      </p:sp>
    </p:spTree>
    <p:extLst>
      <p:ext uri="{BB962C8B-B14F-4D97-AF65-F5344CB8AC3E}">
        <p14:creationId xmlns:p14="http://schemas.microsoft.com/office/powerpoint/2010/main" val="414854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1430-F541-4805-951E-AABACE558511}"/>
              </a:ext>
            </a:extLst>
          </p:cNvPr>
          <p:cNvSpPr>
            <a:spLocks noGrp="1"/>
          </p:cNvSpPr>
          <p:nvPr>
            <p:ph type="title"/>
          </p:nvPr>
        </p:nvSpPr>
        <p:spPr/>
        <p:txBody>
          <a:bodyPr/>
          <a:lstStyle/>
          <a:p>
            <a:r>
              <a:rPr lang="en-GB" dirty="0"/>
              <a:t>Financial feasibility</a:t>
            </a:r>
          </a:p>
        </p:txBody>
      </p:sp>
      <p:sp>
        <p:nvSpPr>
          <p:cNvPr id="3" name="Content Placeholder 2">
            <a:extLst>
              <a:ext uri="{FF2B5EF4-FFF2-40B4-BE49-F238E27FC236}">
                <a16:creationId xmlns:a16="http://schemas.microsoft.com/office/drawing/2014/main" id="{0486A481-C9A8-48FE-B895-334E68B6F108}"/>
              </a:ext>
            </a:extLst>
          </p:cNvPr>
          <p:cNvSpPr>
            <a:spLocks noGrp="1"/>
          </p:cNvSpPr>
          <p:nvPr>
            <p:ph idx="1"/>
          </p:nvPr>
        </p:nvSpPr>
        <p:spPr/>
        <p:txBody>
          <a:bodyPr>
            <a:normAutofit fontScale="92500" lnSpcReduction="10000"/>
          </a:bodyPr>
          <a:lstStyle/>
          <a:p>
            <a:r>
              <a:rPr lang="en-GB" dirty="0"/>
              <a:t>Economic evaluation is a vital part of investment appraisal, dealing with factors that can be quantified, measured, and compared in monetary terms</a:t>
            </a:r>
          </a:p>
          <a:p>
            <a:r>
              <a:rPr lang="en-GB" dirty="0"/>
              <a:t>For any system if the expected benefits equal or exceed the expected costs, the system can be judged to be economically feasible</a:t>
            </a:r>
          </a:p>
          <a:p>
            <a:r>
              <a:rPr lang="en-GB" dirty="0"/>
              <a:t>In economic feasibility, cost benefit analysis is done in which expected costs and benefits are evaluated</a:t>
            </a:r>
          </a:p>
          <a:p>
            <a:r>
              <a:rPr lang="en-GB" dirty="0"/>
              <a:t>Economic analysis is used for evaluating the effectiveness of the proposed system.</a:t>
            </a:r>
          </a:p>
          <a:p>
            <a:r>
              <a:rPr lang="en-GB" dirty="0"/>
              <a:t>As the name suggests, it is an analysis of the costs to be incurred in the system and benefits derivable out of the system</a:t>
            </a:r>
          </a:p>
          <a:p>
            <a:r>
              <a:rPr lang="en-GB" dirty="0"/>
              <a:t>Cost-benefit analysis</a:t>
            </a:r>
          </a:p>
          <a:p>
            <a:pPr lvl="1"/>
            <a:r>
              <a:rPr lang="en-GB" dirty="0"/>
              <a:t>estimating the strengths and weaknesses of alternatives used to determine options which provide the best approach to achieving benefits while preserving savings</a:t>
            </a:r>
          </a:p>
          <a:p>
            <a:endParaRPr lang="en-GB" dirty="0"/>
          </a:p>
          <a:p>
            <a:endParaRPr lang="en-GB" dirty="0"/>
          </a:p>
        </p:txBody>
      </p:sp>
    </p:spTree>
    <p:extLst>
      <p:ext uri="{BB962C8B-B14F-4D97-AF65-F5344CB8AC3E}">
        <p14:creationId xmlns:p14="http://schemas.microsoft.com/office/powerpoint/2010/main" val="38085594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CC6D-EB8E-42E0-8E6A-650E4605702D}"/>
              </a:ext>
            </a:extLst>
          </p:cNvPr>
          <p:cNvSpPr>
            <a:spLocks noGrp="1"/>
          </p:cNvSpPr>
          <p:nvPr>
            <p:ph type="title"/>
          </p:nvPr>
        </p:nvSpPr>
        <p:spPr/>
        <p:txBody>
          <a:bodyPr/>
          <a:lstStyle/>
          <a:p>
            <a:r>
              <a:rPr lang="en-GB" dirty="0"/>
              <a:t>Phased deployment and big bang deployment</a:t>
            </a:r>
          </a:p>
        </p:txBody>
      </p:sp>
      <p:sp>
        <p:nvSpPr>
          <p:cNvPr id="3" name="Content Placeholder 2">
            <a:extLst>
              <a:ext uri="{FF2B5EF4-FFF2-40B4-BE49-F238E27FC236}">
                <a16:creationId xmlns:a16="http://schemas.microsoft.com/office/drawing/2014/main" id="{0D6112DB-C979-4F3C-AA59-AC7595CDAE4A}"/>
              </a:ext>
            </a:extLst>
          </p:cNvPr>
          <p:cNvSpPr>
            <a:spLocks noGrp="1"/>
          </p:cNvSpPr>
          <p:nvPr>
            <p:ph idx="1"/>
          </p:nvPr>
        </p:nvSpPr>
        <p:spPr/>
        <p:txBody>
          <a:bodyPr>
            <a:normAutofit/>
          </a:bodyPr>
          <a:lstStyle/>
          <a:p>
            <a:r>
              <a:rPr lang="en-GB" dirty="0"/>
              <a:t>A ‘big bang’ implementation is typically used to describe a go-live or cutover scenario where a business switches from their old system to their new system at a single point in time</a:t>
            </a:r>
          </a:p>
          <a:p>
            <a:r>
              <a:rPr lang="en-GB" dirty="0"/>
              <a:t>In contrast, a ‘phased’ approach describes a scenario where elements or modules of the system are introduced in a planned sequence, replacing the old systems gradually </a:t>
            </a:r>
          </a:p>
          <a:p>
            <a:r>
              <a:rPr lang="en-GB" dirty="0"/>
              <a:t>Difficult to implement a phased approach using the waterfall method</a:t>
            </a:r>
          </a:p>
          <a:p>
            <a:endParaRPr lang="en-GB" dirty="0"/>
          </a:p>
          <a:p>
            <a:endParaRPr lang="en-GB" dirty="0"/>
          </a:p>
        </p:txBody>
      </p:sp>
    </p:spTree>
    <p:extLst>
      <p:ext uri="{BB962C8B-B14F-4D97-AF65-F5344CB8AC3E}">
        <p14:creationId xmlns:p14="http://schemas.microsoft.com/office/powerpoint/2010/main" val="36096329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7FFB-3C94-488D-8348-73F8EEF159EF}"/>
              </a:ext>
            </a:extLst>
          </p:cNvPr>
          <p:cNvSpPr>
            <a:spLocks noGrp="1"/>
          </p:cNvSpPr>
          <p:nvPr>
            <p:ph type="title"/>
          </p:nvPr>
        </p:nvSpPr>
        <p:spPr/>
        <p:txBody>
          <a:bodyPr/>
          <a:lstStyle/>
          <a:p>
            <a:r>
              <a:rPr lang="en-GB" dirty="0"/>
              <a:t>Role of software developers in ‘early life support’ </a:t>
            </a:r>
          </a:p>
        </p:txBody>
      </p:sp>
      <p:sp>
        <p:nvSpPr>
          <p:cNvPr id="3" name="Content Placeholder 2">
            <a:extLst>
              <a:ext uri="{FF2B5EF4-FFF2-40B4-BE49-F238E27FC236}">
                <a16:creationId xmlns:a16="http://schemas.microsoft.com/office/drawing/2014/main" id="{AD9E0BE1-E33F-475F-B7AB-89BD987CEDBE}"/>
              </a:ext>
            </a:extLst>
          </p:cNvPr>
          <p:cNvSpPr>
            <a:spLocks noGrp="1"/>
          </p:cNvSpPr>
          <p:nvPr>
            <p:ph idx="1"/>
          </p:nvPr>
        </p:nvSpPr>
        <p:spPr/>
        <p:txBody>
          <a:bodyPr>
            <a:normAutofit/>
          </a:bodyPr>
          <a:lstStyle/>
          <a:p>
            <a:r>
              <a:rPr lang="en-GB" dirty="0"/>
              <a:t>Based on ITIL, early life support provided for a new or changed IT service for a period of time after it is released</a:t>
            </a:r>
          </a:p>
          <a:p>
            <a:r>
              <a:rPr lang="en-GB" dirty="0"/>
              <a:t>During early life support the IT service provider may review the KPIs, service levels and monitoring thresholds, and provide additional resources for incident and problem management</a:t>
            </a:r>
          </a:p>
          <a:p>
            <a:r>
              <a:rPr lang="en-GB" dirty="0"/>
              <a:t>SD is instrumental in identifying specific incidents and determine the necessary course of action</a:t>
            </a:r>
          </a:p>
        </p:txBody>
      </p:sp>
    </p:spTree>
    <p:extLst>
      <p:ext uri="{BB962C8B-B14F-4D97-AF65-F5344CB8AC3E}">
        <p14:creationId xmlns:p14="http://schemas.microsoft.com/office/powerpoint/2010/main" val="39052968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1DE4-7F88-42E7-9CB7-1CD05A74E0A9}"/>
              </a:ext>
            </a:extLst>
          </p:cNvPr>
          <p:cNvSpPr>
            <a:spLocks noGrp="1"/>
          </p:cNvSpPr>
          <p:nvPr>
            <p:ph type="title"/>
          </p:nvPr>
        </p:nvSpPr>
        <p:spPr/>
        <p:txBody>
          <a:bodyPr/>
          <a:lstStyle/>
          <a:p>
            <a:r>
              <a:rPr lang="en-GB" dirty="0"/>
              <a:t>Release packages</a:t>
            </a:r>
          </a:p>
        </p:txBody>
      </p:sp>
      <p:sp>
        <p:nvSpPr>
          <p:cNvPr id="3" name="Content Placeholder 2">
            <a:extLst>
              <a:ext uri="{FF2B5EF4-FFF2-40B4-BE49-F238E27FC236}">
                <a16:creationId xmlns:a16="http://schemas.microsoft.com/office/drawing/2014/main" id="{65085D74-F499-4207-BA50-9FECF0B1D8EB}"/>
              </a:ext>
            </a:extLst>
          </p:cNvPr>
          <p:cNvSpPr>
            <a:spLocks noGrp="1"/>
          </p:cNvSpPr>
          <p:nvPr>
            <p:ph idx="1"/>
          </p:nvPr>
        </p:nvSpPr>
        <p:spPr/>
        <p:txBody>
          <a:bodyPr>
            <a:normAutofit/>
          </a:bodyPr>
          <a:lstStyle/>
          <a:p>
            <a:r>
              <a:rPr lang="en-GB" dirty="0"/>
              <a:t>Alpha and beta releases</a:t>
            </a:r>
          </a:p>
          <a:p>
            <a:r>
              <a:rPr lang="en-GB" dirty="0"/>
              <a:t>Major and minor releases</a:t>
            </a:r>
          </a:p>
          <a:p>
            <a:r>
              <a:rPr lang="en-GB" dirty="0"/>
              <a:t>Software upgrades </a:t>
            </a:r>
          </a:p>
          <a:p>
            <a:endParaRPr lang="en-GB" dirty="0"/>
          </a:p>
        </p:txBody>
      </p:sp>
    </p:spTree>
    <p:extLst>
      <p:ext uri="{BB962C8B-B14F-4D97-AF65-F5344CB8AC3E}">
        <p14:creationId xmlns:p14="http://schemas.microsoft.com/office/powerpoint/2010/main" val="12475605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7C15-05C1-487B-8908-5CB1191414CA}"/>
              </a:ext>
            </a:extLst>
          </p:cNvPr>
          <p:cNvSpPr>
            <a:spLocks noGrp="1"/>
          </p:cNvSpPr>
          <p:nvPr>
            <p:ph type="title"/>
          </p:nvPr>
        </p:nvSpPr>
        <p:spPr/>
        <p:txBody>
          <a:bodyPr/>
          <a:lstStyle/>
          <a:p>
            <a:r>
              <a:rPr lang="en-GB" dirty="0"/>
              <a:t>Alpha and beta releases</a:t>
            </a:r>
          </a:p>
        </p:txBody>
      </p:sp>
      <p:sp>
        <p:nvSpPr>
          <p:cNvPr id="3" name="Content Placeholder 2">
            <a:extLst>
              <a:ext uri="{FF2B5EF4-FFF2-40B4-BE49-F238E27FC236}">
                <a16:creationId xmlns:a16="http://schemas.microsoft.com/office/drawing/2014/main" id="{2A8E921D-DFC9-4BB3-9D53-B45E07ECE84F}"/>
              </a:ext>
            </a:extLst>
          </p:cNvPr>
          <p:cNvSpPr>
            <a:spLocks noGrp="1"/>
          </p:cNvSpPr>
          <p:nvPr>
            <p:ph idx="1"/>
          </p:nvPr>
        </p:nvSpPr>
        <p:spPr/>
        <p:txBody>
          <a:bodyPr>
            <a:normAutofit fontScale="85000" lnSpcReduction="10000"/>
          </a:bodyPr>
          <a:lstStyle/>
          <a:p>
            <a:r>
              <a:rPr lang="en-GB" dirty="0"/>
              <a:t>The alpha phase of the release life cycle is the first phase to begin software testing (alpha is the first letter of the Greek alphabet, used as the number</a:t>
            </a:r>
          </a:p>
          <a:p>
            <a:r>
              <a:rPr lang="en-GB" dirty="0"/>
              <a:t>In this phase, developers generally test the software using white-box techniques</a:t>
            </a:r>
          </a:p>
          <a:p>
            <a:r>
              <a:rPr lang="en-GB" dirty="0"/>
              <a:t>Additional validation is then performed using black-box or grey-box techniques, by another testing team</a:t>
            </a:r>
          </a:p>
          <a:p>
            <a:r>
              <a:rPr lang="en-GB" dirty="0"/>
              <a:t>Moving to black-box testing inside the organization is known as alpha release</a:t>
            </a:r>
          </a:p>
          <a:p>
            <a:r>
              <a:rPr lang="en-GB" dirty="0"/>
              <a:t>Beta is the software development phase following alpha</a:t>
            </a:r>
          </a:p>
          <a:p>
            <a:r>
              <a:rPr lang="en-GB" dirty="0"/>
              <a:t>Software in the beta stage is also known as </a:t>
            </a:r>
            <a:r>
              <a:rPr lang="en-GB" i="1" dirty="0" err="1"/>
              <a:t>betaware</a:t>
            </a:r>
            <a:endParaRPr lang="en-GB" i="1" dirty="0"/>
          </a:p>
          <a:p>
            <a:r>
              <a:rPr lang="en-GB" dirty="0"/>
              <a:t>Beta phase generally begins when the software is feature complete but likely to contain a number of known or unknown bugs</a:t>
            </a:r>
          </a:p>
          <a:p>
            <a:r>
              <a:rPr lang="en-GB" dirty="0"/>
              <a:t>Software in the beta phase will generally have many more bugs in it than completed software, speed or performance issues, and may still cause crashes or data loss</a:t>
            </a:r>
          </a:p>
          <a:p>
            <a:r>
              <a:rPr lang="en-GB" dirty="0"/>
              <a:t>The focus of beta testing is reducing impacts to users, often incorporating usability testing</a:t>
            </a:r>
          </a:p>
        </p:txBody>
      </p:sp>
    </p:spTree>
    <p:extLst>
      <p:ext uri="{BB962C8B-B14F-4D97-AF65-F5344CB8AC3E}">
        <p14:creationId xmlns:p14="http://schemas.microsoft.com/office/powerpoint/2010/main" val="15633106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6159-DD21-4D37-A928-AF540C3DDFEA}"/>
              </a:ext>
            </a:extLst>
          </p:cNvPr>
          <p:cNvSpPr>
            <a:spLocks noGrp="1"/>
          </p:cNvSpPr>
          <p:nvPr>
            <p:ph type="title"/>
          </p:nvPr>
        </p:nvSpPr>
        <p:spPr/>
        <p:txBody>
          <a:bodyPr/>
          <a:lstStyle/>
          <a:p>
            <a:r>
              <a:rPr lang="en-GB" dirty="0"/>
              <a:t>Major and minor releases</a:t>
            </a:r>
          </a:p>
        </p:txBody>
      </p:sp>
      <p:sp>
        <p:nvSpPr>
          <p:cNvPr id="3" name="Content Placeholder 2">
            <a:extLst>
              <a:ext uri="{FF2B5EF4-FFF2-40B4-BE49-F238E27FC236}">
                <a16:creationId xmlns:a16="http://schemas.microsoft.com/office/drawing/2014/main" id="{6DD4E2C4-4C28-47A9-BF0C-E1C7CE2DEDBE}"/>
              </a:ext>
            </a:extLst>
          </p:cNvPr>
          <p:cNvSpPr>
            <a:spLocks noGrp="1"/>
          </p:cNvSpPr>
          <p:nvPr>
            <p:ph idx="1"/>
          </p:nvPr>
        </p:nvSpPr>
        <p:spPr/>
        <p:txBody>
          <a:bodyPr/>
          <a:lstStyle/>
          <a:p>
            <a:r>
              <a:rPr lang="en-GB" dirty="0"/>
              <a:t>Software upgrade versioning is the process of assigning either unique version names or unique version numbers to unique states of computer software</a:t>
            </a:r>
          </a:p>
          <a:p>
            <a:r>
              <a:rPr lang="en-GB" dirty="0"/>
              <a:t>Within a given version number category (major, minor), these numbers are generally assigned in increasing order and correspond to new developments in the software</a:t>
            </a:r>
          </a:p>
        </p:txBody>
      </p:sp>
    </p:spTree>
    <p:extLst>
      <p:ext uri="{BB962C8B-B14F-4D97-AF65-F5344CB8AC3E}">
        <p14:creationId xmlns:p14="http://schemas.microsoft.com/office/powerpoint/2010/main" val="15039812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C096-354C-41F1-9D36-BF0FED774C0B}"/>
              </a:ext>
            </a:extLst>
          </p:cNvPr>
          <p:cNvSpPr>
            <a:spLocks noGrp="1"/>
          </p:cNvSpPr>
          <p:nvPr>
            <p:ph type="title"/>
          </p:nvPr>
        </p:nvSpPr>
        <p:spPr/>
        <p:txBody>
          <a:bodyPr/>
          <a:lstStyle/>
          <a:p>
            <a:r>
              <a:rPr lang="en-GB" dirty="0"/>
              <a:t>Software upgrades </a:t>
            </a:r>
          </a:p>
        </p:txBody>
      </p:sp>
      <p:sp>
        <p:nvSpPr>
          <p:cNvPr id="3" name="Content Placeholder 2">
            <a:extLst>
              <a:ext uri="{FF2B5EF4-FFF2-40B4-BE49-F238E27FC236}">
                <a16:creationId xmlns:a16="http://schemas.microsoft.com/office/drawing/2014/main" id="{8D964E8D-EF09-4D0F-8341-8C27EB9DADEC}"/>
              </a:ext>
            </a:extLst>
          </p:cNvPr>
          <p:cNvSpPr>
            <a:spLocks noGrp="1"/>
          </p:cNvSpPr>
          <p:nvPr>
            <p:ph idx="1"/>
          </p:nvPr>
        </p:nvSpPr>
        <p:spPr/>
        <p:txBody>
          <a:bodyPr>
            <a:normAutofit lnSpcReduction="10000"/>
          </a:bodyPr>
          <a:lstStyle/>
          <a:p>
            <a:r>
              <a:rPr lang="en-GB" dirty="0"/>
              <a:t>When referring to software, a software upgrade refers to any major upgrade to the software that adds significant or completely new changes to the program</a:t>
            </a:r>
          </a:p>
          <a:p>
            <a:r>
              <a:rPr lang="en-GB" dirty="0"/>
              <a:t>An example of a software upgrade is upgrading your version of Windows</a:t>
            </a:r>
          </a:p>
          <a:p>
            <a:r>
              <a:rPr lang="en-GB" dirty="0"/>
              <a:t>Instead of building on your existing program, a software upgrade is a new version of the software product entirely</a:t>
            </a:r>
          </a:p>
          <a:p>
            <a:r>
              <a:rPr lang="en-GB" dirty="0"/>
              <a:t>A software upgrade, then, supersedes the old product</a:t>
            </a:r>
          </a:p>
          <a:p>
            <a:r>
              <a:rPr lang="en-GB" dirty="0"/>
              <a:t>Upgrades are used for significant changes and major improvements to your current version of the program</a:t>
            </a:r>
          </a:p>
          <a:p>
            <a:r>
              <a:rPr lang="en-GB" dirty="0"/>
              <a:t>It might have an overhauled user interface, or an exciting set of new features, or key structural changes</a:t>
            </a:r>
          </a:p>
        </p:txBody>
      </p:sp>
    </p:spTree>
    <p:extLst>
      <p:ext uri="{BB962C8B-B14F-4D97-AF65-F5344CB8AC3E}">
        <p14:creationId xmlns:p14="http://schemas.microsoft.com/office/powerpoint/2010/main" val="31627637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666C-B5C7-4C00-B7A7-AE282CCFDDA9}"/>
              </a:ext>
            </a:extLst>
          </p:cNvPr>
          <p:cNvSpPr>
            <a:spLocks noGrp="1"/>
          </p:cNvSpPr>
          <p:nvPr>
            <p:ph type="title"/>
          </p:nvPr>
        </p:nvSpPr>
        <p:spPr/>
        <p:txBody>
          <a:bodyPr/>
          <a:lstStyle/>
          <a:p>
            <a:r>
              <a:rPr lang="en-GB" dirty="0"/>
              <a:t>Version numbering system</a:t>
            </a:r>
          </a:p>
        </p:txBody>
      </p:sp>
      <p:sp>
        <p:nvSpPr>
          <p:cNvPr id="3" name="Content Placeholder 2">
            <a:extLst>
              <a:ext uri="{FF2B5EF4-FFF2-40B4-BE49-F238E27FC236}">
                <a16:creationId xmlns:a16="http://schemas.microsoft.com/office/drawing/2014/main" id="{2528E0E6-01BF-4067-92E3-7469A0F3803A}"/>
              </a:ext>
            </a:extLst>
          </p:cNvPr>
          <p:cNvSpPr>
            <a:spLocks noGrp="1"/>
          </p:cNvSpPr>
          <p:nvPr>
            <p:ph idx="1"/>
          </p:nvPr>
        </p:nvSpPr>
        <p:spPr/>
        <p:txBody>
          <a:bodyPr/>
          <a:lstStyle/>
          <a:p>
            <a:r>
              <a:rPr lang="en-GB" dirty="0"/>
              <a:t>Usual method of versioning is in the form of X.Y.Z</a:t>
            </a:r>
          </a:p>
          <a:p>
            <a:pPr lvl="1"/>
            <a:r>
              <a:rPr lang="en-GB" dirty="0"/>
              <a:t>Corresponds to </a:t>
            </a:r>
            <a:r>
              <a:rPr lang="en-GB" dirty="0" err="1"/>
              <a:t>major.minor.patch</a:t>
            </a:r>
            <a:endParaRPr lang="en-GB" dirty="0"/>
          </a:p>
          <a:p>
            <a:r>
              <a:rPr lang="en-GB" dirty="0"/>
              <a:t>Major version numbers change whenever there is some significant change being introduced</a:t>
            </a:r>
          </a:p>
          <a:p>
            <a:pPr lvl="1"/>
            <a:r>
              <a:rPr lang="en-GB" dirty="0"/>
              <a:t>For example, a large or potentially backward-incompatible change to a software package.</a:t>
            </a:r>
          </a:p>
          <a:p>
            <a:r>
              <a:rPr lang="en-GB" dirty="0"/>
              <a:t>Minor version numbers change when a new, minor feature is introduced or when a set of smaller features is rolled out</a:t>
            </a:r>
          </a:p>
          <a:p>
            <a:r>
              <a:rPr lang="en-GB" dirty="0"/>
              <a:t>Patch numbers change when a new build of the software is released to customers. This is normally for small bug-fixes or the like</a:t>
            </a:r>
          </a:p>
          <a:p>
            <a:endParaRPr lang="en-GB" dirty="0"/>
          </a:p>
        </p:txBody>
      </p:sp>
    </p:spTree>
    <p:extLst>
      <p:ext uri="{BB962C8B-B14F-4D97-AF65-F5344CB8AC3E}">
        <p14:creationId xmlns:p14="http://schemas.microsoft.com/office/powerpoint/2010/main" val="294976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DEDB-B966-4419-9FCB-88D1D4167A3B}"/>
              </a:ext>
            </a:extLst>
          </p:cNvPr>
          <p:cNvSpPr>
            <a:spLocks noGrp="1"/>
          </p:cNvSpPr>
          <p:nvPr>
            <p:ph type="title"/>
          </p:nvPr>
        </p:nvSpPr>
        <p:spPr/>
        <p:txBody>
          <a:bodyPr/>
          <a:lstStyle/>
          <a:p>
            <a:r>
              <a:rPr lang="en-GB" dirty="0"/>
              <a:t>Concept of software licensing</a:t>
            </a:r>
          </a:p>
        </p:txBody>
      </p:sp>
      <p:sp>
        <p:nvSpPr>
          <p:cNvPr id="3" name="Content Placeholder 2">
            <a:extLst>
              <a:ext uri="{FF2B5EF4-FFF2-40B4-BE49-F238E27FC236}">
                <a16:creationId xmlns:a16="http://schemas.microsoft.com/office/drawing/2014/main" id="{1D3E22FE-B502-4E09-9789-21B57F28F27A}"/>
              </a:ext>
            </a:extLst>
          </p:cNvPr>
          <p:cNvSpPr>
            <a:spLocks noGrp="1"/>
          </p:cNvSpPr>
          <p:nvPr>
            <p:ph idx="1"/>
          </p:nvPr>
        </p:nvSpPr>
        <p:spPr/>
        <p:txBody>
          <a:bodyPr/>
          <a:lstStyle/>
          <a:p>
            <a:r>
              <a:rPr lang="en-GB" dirty="0"/>
              <a:t>Explain the concept of software licensing and describe the types of licence that can be deployed, including</a:t>
            </a:r>
          </a:p>
          <a:p>
            <a:pPr lvl="1"/>
            <a:r>
              <a:rPr lang="en-GB" dirty="0"/>
              <a:t>proprietary licence</a:t>
            </a:r>
          </a:p>
          <a:p>
            <a:pPr lvl="1"/>
            <a:r>
              <a:rPr lang="en-GB" dirty="0"/>
              <a:t>end-user licence</a:t>
            </a:r>
          </a:p>
          <a:p>
            <a:pPr lvl="1"/>
            <a:r>
              <a:rPr lang="en-GB" dirty="0"/>
              <a:t>enterprise licence</a:t>
            </a:r>
          </a:p>
          <a:p>
            <a:pPr lvl="1"/>
            <a:r>
              <a:rPr lang="en-GB" dirty="0"/>
              <a:t>site licence</a:t>
            </a:r>
          </a:p>
          <a:p>
            <a:pPr lvl="1"/>
            <a:r>
              <a:rPr lang="en-GB" dirty="0"/>
              <a:t>workstation licence</a:t>
            </a:r>
          </a:p>
          <a:p>
            <a:pPr lvl="1"/>
            <a:r>
              <a:rPr lang="en-GB" dirty="0"/>
              <a:t>perpetual licence</a:t>
            </a:r>
          </a:p>
          <a:p>
            <a:pPr lvl="1"/>
            <a:r>
              <a:rPr lang="en-GB" dirty="0"/>
              <a:t>open-source licence</a:t>
            </a:r>
          </a:p>
          <a:p>
            <a:endParaRPr lang="en-GB" dirty="0"/>
          </a:p>
        </p:txBody>
      </p:sp>
    </p:spTree>
    <p:extLst>
      <p:ext uri="{BB962C8B-B14F-4D97-AF65-F5344CB8AC3E}">
        <p14:creationId xmlns:p14="http://schemas.microsoft.com/office/powerpoint/2010/main" val="9425938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FDB2-ADB7-40B1-91EF-438D3B3130FE}"/>
              </a:ext>
            </a:extLst>
          </p:cNvPr>
          <p:cNvSpPr>
            <a:spLocks noGrp="1"/>
          </p:cNvSpPr>
          <p:nvPr>
            <p:ph type="title"/>
          </p:nvPr>
        </p:nvSpPr>
        <p:spPr/>
        <p:txBody>
          <a:bodyPr/>
          <a:lstStyle/>
          <a:p>
            <a:r>
              <a:rPr lang="en-GB" dirty="0"/>
              <a:t>Proprietary licence</a:t>
            </a:r>
          </a:p>
        </p:txBody>
      </p:sp>
      <p:sp>
        <p:nvSpPr>
          <p:cNvPr id="3" name="Content Placeholder 2">
            <a:extLst>
              <a:ext uri="{FF2B5EF4-FFF2-40B4-BE49-F238E27FC236}">
                <a16:creationId xmlns:a16="http://schemas.microsoft.com/office/drawing/2014/main" id="{0FACA68E-B903-4BBA-AB67-CE789F8DE44F}"/>
              </a:ext>
            </a:extLst>
          </p:cNvPr>
          <p:cNvSpPr>
            <a:spLocks noGrp="1"/>
          </p:cNvSpPr>
          <p:nvPr>
            <p:ph idx="1"/>
          </p:nvPr>
        </p:nvSpPr>
        <p:spPr/>
        <p:txBody>
          <a:bodyPr/>
          <a:lstStyle/>
          <a:p>
            <a:r>
              <a:rPr lang="en-GB" dirty="0"/>
              <a:t>Proprietary software consists of software that is licensed by the copyright holder under very specific conditions</a:t>
            </a:r>
          </a:p>
          <a:p>
            <a:r>
              <a:rPr lang="en-GB" dirty="0"/>
              <a:t>Typically, you are not allowed to modify or distribute the software</a:t>
            </a:r>
          </a:p>
          <a:p>
            <a:r>
              <a:rPr lang="en-GB" dirty="0"/>
              <a:t>Some propriety software is commercial, and you have to pay for a license, but other proprietary software is free</a:t>
            </a:r>
          </a:p>
        </p:txBody>
      </p:sp>
    </p:spTree>
    <p:extLst>
      <p:ext uri="{BB962C8B-B14F-4D97-AF65-F5344CB8AC3E}">
        <p14:creationId xmlns:p14="http://schemas.microsoft.com/office/powerpoint/2010/main" val="16637440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4A6A-53BA-4F7B-A6FE-0399A483D072}"/>
              </a:ext>
            </a:extLst>
          </p:cNvPr>
          <p:cNvSpPr>
            <a:spLocks noGrp="1"/>
          </p:cNvSpPr>
          <p:nvPr>
            <p:ph type="title"/>
          </p:nvPr>
        </p:nvSpPr>
        <p:spPr/>
        <p:txBody>
          <a:bodyPr/>
          <a:lstStyle/>
          <a:p>
            <a:r>
              <a:rPr lang="en-GB" dirty="0"/>
              <a:t>End-user licence</a:t>
            </a:r>
          </a:p>
        </p:txBody>
      </p:sp>
      <p:sp>
        <p:nvSpPr>
          <p:cNvPr id="3" name="Content Placeholder 2">
            <a:extLst>
              <a:ext uri="{FF2B5EF4-FFF2-40B4-BE49-F238E27FC236}">
                <a16:creationId xmlns:a16="http://schemas.microsoft.com/office/drawing/2014/main" id="{CD325BE8-E159-43F0-AF4D-2F67CFED1F00}"/>
              </a:ext>
            </a:extLst>
          </p:cNvPr>
          <p:cNvSpPr>
            <a:spLocks noGrp="1"/>
          </p:cNvSpPr>
          <p:nvPr>
            <p:ph idx="1"/>
          </p:nvPr>
        </p:nvSpPr>
        <p:spPr/>
        <p:txBody>
          <a:bodyPr/>
          <a:lstStyle/>
          <a:p>
            <a:r>
              <a:rPr lang="en-GB" dirty="0"/>
              <a:t>Usually an agreement to use the software</a:t>
            </a:r>
          </a:p>
          <a:p>
            <a:r>
              <a:rPr lang="en-GB" dirty="0"/>
              <a:t>An End User License Agreement (EULA) is a legal contract between a software application author or publisher and the user of that application</a:t>
            </a:r>
          </a:p>
          <a:p>
            <a:r>
              <a:rPr lang="en-GB" dirty="0"/>
              <a:t>The user can refuse to enter into the agreement by returning the software product for a refund or clicking "I do not accept" when prompted to accept the EULA during an install</a:t>
            </a:r>
          </a:p>
        </p:txBody>
      </p:sp>
    </p:spTree>
    <p:extLst>
      <p:ext uri="{BB962C8B-B14F-4D97-AF65-F5344CB8AC3E}">
        <p14:creationId xmlns:p14="http://schemas.microsoft.com/office/powerpoint/2010/main" val="368221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09A3-ED03-4E77-87B9-9A3548DDE5C0}"/>
              </a:ext>
            </a:extLst>
          </p:cNvPr>
          <p:cNvSpPr>
            <a:spLocks noGrp="1"/>
          </p:cNvSpPr>
          <p:nvPr>
            <p:ph type="title"/>
          </p:nvPr>
        </p:nvSpPr>
        <p:spPr/>
        <p:txBody>
          <a:bodyPr/>
          <a:lstStyle/>
          <a:p>
            <a:r>
              <a:rPr lang="en-GB" dirty="0"/>
              <a:t>Collection of Information</a:t>
            </a:r>
          </a:p>
        </p:txBody>
      </p:sp>
      <p:sp>
        <p:nvSpPr>
          <p:cNvPr id="3" name="Content Placeholder 2">
            <a:extLst>
              <a:ext uri="{FF2B5EF4-FFF2-40B4-BE49-F238E27FC236}">
                <a16:creationId xmlns:a16="http://schemas.microsoft.com/office/drawing/2014/main" id="{A13B09ED-5B8C-45DC-BE48-189073AF5851}"/>
              </a:ext>
            </a:extLst>
          </p:cNvPr>
          <p:cNvSpPr>
            <a:spLocks noGrp="1"/>
          </p:cNvSpPr>
          <p:nvPr>
            <p:ph idx="1"/>
          </p:nvPr>
        </p:nvSpPr>
        <p:spPr/>
        <p:txBody>
          <a:bodyPr/>
          <a:lstStyle/>
          <a:p>
            <a:r>
              <a:rPr lang="en-GB" dirty="0"/>
              <a:t>The challenge of collecting software engineering data is to make sure that the collected data can provide useful information for project, process, and quality management and, at the same time, that the data collection process will not be a burden on development teams</a:t>
            </a:r>
          </a:p>
          <a:p>
            <a:r>
              <a:rPr lang="en-GB" dirty="0"/>
              <a:t>Must be based on well-defined metrics and models, which are used to drive improvements</a:t>
            </a:r>
          </a:p>
          <a:p>
            <a:r>
              <a:rPr lang="en-GB" dirty="0"/>
              <a:t>Set collection goals early</a:t>
            </a:r>
          </a:p>
          <a:p>
            <a:r>
              <a:rPr lang="en-GB" dirty="0"/>
              <a:t>Can be expensive</a:t>
            </a:r>
          </a:p>
          <a:p>
            <a:endParaRPr lang="en-GB" dirty="0"/>
          </a:p>
        </p:txBody>
      </p:sp>
    </p:spTree>
    <p:extLst>
      <p:ext uri="{BB962C8B-B14F-4D97-AF65-F5344CB8AC3E}">
        <p14:creationId xmlns:p14="http://schemas.microsoft.com/office/powerpoint/2010/main" val="3639358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5550-6262-44A1-9F3C-9A5D1D623AF4}"/>
              </a:ext>
            </a:extLst>
          </p:cNvPr>
          <p:cNvSpPr>
            <a:spLocks noGrp="1"/>
          </p:cNvSpPr>
          <p:nvPr>
            <p:ph type="title"/>
          </p:nvPr>
        </p:nvSpPr>
        <p:spPr/>
        <p:txBody>
          <a:bodyPr/>
          <a:lstStyle/>
          <a:p>
            <a:r>
              <a:rPr lang="en-GB" dirty="0"/>
              <a:t>Enterprise licence</a:t>
            </a:r>
          </a:p>
        </p:txBody>
      </p:sp>
      <p:sp>
        <p:nvSpPr>
          <p:cNvPr id="3" name="Content Placeholder 2">
            <a:extLst>
              <a:ext uri="{FF2B5EF4-FFF2-40B4-BE49-F238E27FC236}">
                <a16:creationId xmlns:a16="http://schemas.microsoft.com/office/drawing/2014/main" id="{99A15FBA-7EBF-4859-8E69-EE6A830884D7}"/>
              </a:ext>
            </a:extLst>
          </p:cNvPr>
          <p:cNvSpPr>
            <a:spLocks noGrp="1"/>
          </p:cNvSpPr>
          <p:nvPr>
            <p:ph idx="1"/>
          </p:nvPr>
        </p:nvSpPr>
        <p:spPr/>
        <p:txBody>
          <a:bodyPr/>
          <a:lstStyle/>
          <a:p>
            <a:r>
              <a:rPr lang="en-GB" dirty="0"/>
              <a:t>A software site license that is issued to a large company</a:t>
            </a:r>
          </a:p>
          <a:p>
            <a:r>
              <a:rPr lang="en-GB" dirty="0"/>
              <a:t>It typically allows unlimited use of the program throughout the organization, although there may be restrictions and limitations</a:t>
            </a:r>
          </a:p>
          <a:p>
            <a:r>
              <a:rPr lang="en-GB" dirty="0"/>
              <a:t>Similar to a volume license</a:t>
            </a:r>
          </a:p>
        </p:txBody>
      </p:sp>
    </p:spTree>
    <p:extLst>
      <p:ext uri="{BB962C8B-B14F-4D97-AF65-F5344CB8AC3E}">
        <p14:creationId xmlns:p14="http://schemas.microsoft.com/office/powerpoint/2010/main" val="29882123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D0E9-CBC4-4090-9A84-0EAEBBF37C1B}"/>
              </a:ext>
            </a:extLst>
          </p:cNvPr>
          <p:cNvSpPr>
            <a:spLocks noGrp="1"/>
          </p:cNvSpPr>
          <p:nvPr>
            <p:ph type="title"/>
          </p:nvPr>
        </p:nvSpPr>
        <p:spPr/>
        <p:txBody>
          <a:bodyPr/>
          <a:lstStyle/>
          <a:p>
            <a:r>
              <a:rPr lang="en-GB" dirty="0"/>
              <a:t>Site licence</a:t>
            </a:r>
          </a:p>
        </p:txBody>
      </p:sp>
      <p:sp>
        <p:nvSpPr>
          <p:cNvPr id="3" name="Content Placeholder 2">
            <a:extLst>
              <a:ext uri="{FF2B5EF4-FFF2-40B4-BE49-F238E27FC236}">
                <a16:creationId xmlns:a16="http://schemas.microsoft.com/office/drawing/2014/main" id="{31450E99-542C-47C0-B0D2-EEB1D7013CCF}"/>
              </a:ext>
            </a:extLst>
          </p:cNvPr>
          <p:cNvSpPr>
            <a:spLocks noGrp="1"/>
          </p:cNvSpPr>
          <p:nvPr>
            <p:ph idx="1"/>
          </p:nvPr>
        </p:nvSpPr>
        <p:spPr/>
        <p:txBody>
          <a:bodyPr/>
          <a:lstStyle/>
          <a:p>
            <a:r>
              <a:rPr lang="en-GB" dirty="0"/>
              <a:t>A site license is a type of software license that allows the user to install a software package in several computers simultaneously, such as at a particular site (facility) or across a corporation</a:t>
            </a:r>
          </a:p>
        </p:txBody>
      </p:sp>
    </p:spTree>
    <p:extLst>
      <p:ext uri="{BB962C8B-B14F-4D97-AF65-F5344CB8AC3E}">
        <p14:creationId xmlns:p14="http://schemas.microsoft.com/office/powerpoint/2010/main" val="12141769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88E9-0FD0-42B4-BFAD-D2CD6E931D46}"/>
              </a:ext>
            </a:extLst>
          </p:cNvPr>
          <p:cNvSpPr>
            <a:spLocks noGrp="1"/>
          </p:cNvSpPr>
          <p:nvPr>
            <p:ph type="title"/>
          </p:nvPr>
        </p:nvSpPr>
        <p:spPr/>
        <p:txBody>
          <a:bodyPr/>
          <a:lstStyle/>
          <a:p>
            <a:r>
              <a:rPr lang="en-GB" dirty="0"/>
              <a:t>Workstation licence</a:t>
            </a:r>
          </a:p>
        </p:txBody>
      </p:sp>
      <p:sp>
        <p:nvSpPr>
          <p:cNvPr id="3" name="Content Placeholder 2">
            <a:extLst>
              <a:ext uri="{FF2B5EF4-FFF2-40B4-BE49-F238E27FC236}">
                <a16:creationId xmlns:a16="http://schemas.microsoft.com/office/drawing/2014/main" id="{0D4A1732-17D8-45D1-8758-47E56BF44B85}"/>
              </a:ext>
            </a:extLst>
          </p:cNvPr>
          <p:cNvSpPr>
            <a:spLocks noGrp="1"/>
          </p:cNvSpPr>
          <p:nvPr>
            <p:ph idx="1"/>
          </p:nvPr>
        </p:nvSpPr>
        <p:spPr/>
        <p:txBody>
          <a:bodyPr/>
          <a:lstStyle/>
          <a:p>
            <a:r>
              <a:rPr lang="en-GB" dirty="0"/>
              <a:t>Workstation license is a license that may be used on a single computer, where the host application (3ds Max, Cinema 4D, ...) is running in "full" mode - with graphical user interface, material editor, and all other features enabled, as opposed to node license</a:t>
            </a:r>
          </a:p>
        </p:txBody>
      </p:sp>
    </p:spTree>
    <p:extLst>
      <p:ext uri="{BB962C8B-B14F-4D97-AF65-F5344CB8AC3E}">
        <p14:creationId xmlns:p14="http://schemas.microsoft.com/office/powerpoint/2010/main" val="168402388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5A58-B297-4F32-A22C-9AFC30865D35}"/>
              </a:ext>
            </a:extLst>
          </p:cNvPr>
          <p:cNvSpPr>
            <a:spLocks noGrp="1"/>
          </p:cNvSpPr>
          <p:nvPr>
            <p:ph type="title"/>
          </p:nvPr>
        </p:nvSpPr>
        <p:spPr/>
        <p:txBody>
          <a:bodyPr/>
          <a:lstStyle/>
          <a:p>
            <a:r>
              <a:rPr lang="en-GB" dirty="0"/>
              <a:t>Perpetual licence</a:t>
            </a:r>
          </a:p>
        </p:txBody>
      </p:sp>
      <p:sp>
        <p:nvSpPr>
          <p:cNvPr id="3" name="Content Placeholder 2">
            <a:extLst>
              <a:ext uri="{FF2B5EF4-FFF2-40B4-BE49-F238E27FC236}">
                <a16:creationId xmlns:a16="http://schemas.microsoft.com/office/drawing/2014/main" id="{4D654F67-68D3-4F06-A1DF-7883FDCCE747}"/>
              </a:ext>
            </a:extLst>
          </p:cNvPr>
          <p:cNvSpPr>
            <a:spLocks noGrp="1"/>
          </p:cNvSpPr>
          <p:nvPr>
            <p:ph idx="1"/>
          </p:nvPr>
        </p:nvSpPr>
        <p:spPr/>
        <p:txBody>
          <a:bodyPr/>
          <a:lstStyle/>
          <a:p>
            <a:r>
              <a:rPr lang="en-GB" dirty="0"/>
              <a:t>A perpetual software license is a type of software license that authorizes an individual to use a program indefinitely</a:t>
            </a:r>
          </a:p>
          <a:p>
            <a:r>
              <a:rPr lang="en-GB" dirty="0"/>
              <a:t>Generally, outside of termination, a perpetual software license allows the holder to use a specific version of a given software program continually with payment of a single fee</a:t>
            </a:r>
          </a:p>
        </p:txBody>
      </p:sp>
    </p:spTree>
    <p:extLst>
      <p:ext uri="{BB962C8B-B14F-4D97-AF65-F5344CB8AC3E}">
        <p14:creationId xmlns:p14="http://schemas.microsoft.com/office/powerpoint/2010/main" val="700771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BE89-4336-480F-81DD-E1781C2B8F61}"/>
              </a:ext>
            </a:extLst>
          </p:cNvPr>
          <p:cNvSpPr>
            <a:spLocks noGrp="1"/>
          </p:cNvSpPr>
          <p:nvPr>
            <p:ph type="title"/>
          </p:nvPr>
        </p:nvSpPr>
        <p:spPr/>
        <p:txBody>
          <a:bodyPr/>
          <a:lstStyle/>
          <a:p>
            <a:r>
              <a:rPr lang="en-GB" dirty="0"/>
              <a:t>Open-source licence</a:t>
            </a:r>
          </a:p>
        </p:txBody>
      </p:sp>
      <p:sp>
        <p:nvSpPr>
          <p:cNvPr id="3" name="Content Placeholder 2">
            <a:extLst>
              <a:ext uri="{FF2B5EF4-FFF2-40B4-BE49-F238E27FC236}">
                <a16:creationId xmlns:a16="http://schemas.microsoft.com/office/drawing/2014/main" id="{E2AF855F-F92A-4F2B-8F12-5B940A4CF681}"/>
              </a:ext>
            </a:extLst>
          </p:cNvPr>
          <p:cNvSpPr>
            <a:spLocks noGrp="1"/>
          </p:cNvSpPr>
          <p:nvPr>
            <p:ph idx="1"/>
          </p:nvPr>
        </p:nvSpPr>
        <p:spPr/>
        <p:txBody>
          <a:bodyPr/>
          <a:lstStyle/>
          <a:p>
            <a:r>
              <a:rPr lang="en-GB" dirty="0"/>
              <a:t>An open-source license is a type of license for computer software and other products that allows the source code, blueprint or design to be used, modified and/or shared under defined terms and conditions</a:t>
            </a:r>
          </a:p>
          <a:p>
            <a:r>
              <a:rPr lang="en-GB" dirty="0"/>
              <a:t>This allows end users and commercial companies to review and modify the source code, blueprint or design for their own customization, curiosity or troubleshooting needs</a:t>
            </a:r>
          </a:p>
          <a:p>
            <a:r>
              <a:rPr lang="en-GB" dirty="0"/>
              <a:t>Open-source licensed software is mostly available free of charge, though this does not necessarily have to be the case</a:t>
            </a:r>
          </a:p>
        </p:txBody>
      </p:sp>
    </p:spTree>
    <p:extLst>
      <p:ext uri="{BB962C8B-B14F-4D97-AF65-F5344CB8AC3E}">
        <p14:creationId xmlns:p14="http://schemas.microsoft.com/office/powerpoint/2010/main" val="20804830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Maintenance</a:t>
            </a:r>
          </a:p>
        </p:txBody>
      </p:sp>
      <p:sp>
        <p:nvSpPr>
          <p:cNvPr id="3" name="Content Placeholder 2"/>
          <p:cNvSpPr>
            <a:spLocks noGrp="1"/>
          </p:cNvSpPr>
          <p:nvPr>
            <p:ph type="body" idx="1"/>
          </p:nvPr>
        </p:nvSpPr>
        <p:spPr>
          <a:xfrm>
            <a:off x="360947" y="4589463"/>
            <a:ext cx="11341769" cy="2163762"/>
          </a:xfrm>
        </p:spPr>
        <p:txBody>
          <a:bodyPr>
            <a:normAutofit fontScale="62500" lnSpcReduction="20000"/>
          </a:bodyPr>
          <a:lstStyle/>
          <a:p>
            <a:r>
              <a:rPr lang="en-GB" dirty="0"/>
              <a:t>The activities that take place in the maintenance stage</a:t>
            </a:r>
          </a:p>
          <a:p>
            <a:r>
              <a:rPr lang="en-GB" dirty="0"/>
              <a:t>Reasons and drivers for changes to software </a:t>
            </a:r>
          </a:p>
          <a:p>
            <a:r>
              <a:rPr lang="en-GB" dirty="0"/>
              <a:t>The purpose of a service level agreement for operational software</a:t>
            </a:r>
          </a:p>
          <a:p>
            <a:r>
              <a:rPr lang="en-GB" dirty="0"/>
              <a:t>A typical process for reporting, logging, and dealing with incidents and problems in operational software, and explain the terms ‘first-line support’ and ‘second-line support’ in this context</a:t>
            </a:r>
          </a:p>
          <a:p>
            <a:r>
              <a:rPr lang="en-GB" dirty="0"/>
              <a:t>Problem-solving techniques</a:t>
            </a:r>
          </a:p>
          <a:p>
            <a:r>
              <a:rPr lang="en-GB" dirty="0"/>
              <a:t>The importance of managing and controlling changes to operational software</a:t>
            </a:r>
          </a:p>
          <a:p>
            <a:r>
              <a:rPr lang="en-GB" dirty="0"/>
              <a:t>Typical process for the control of changes to live software </a:t>
            </a:r>
          </a:p>
        </p:txBody>
      </p:sp>
    </p:spTree>
    <p:extLst>
      <p:ext uri="{BB962C8B-B14F-4D97-AF65-F5344CB8AC3E}">
        <p14:creationId xmlns:p14="http://schemas.microsoft.com/office/powerpoint/2010/main" val="171700016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Maintenance</a:t>
            </a:r>
          </a:p>
        </p:txBody>
      </p:sp>
      <p:sp>
        <p:nvSpPr>
          <p:cNvPr id="5" name="Content Placeholder 4"/>
          <p:cNvSpPr>
            <a:spLocks noGrp="1"/>
          </p:cNvSpPr>
          <p:nvPr>
            <p:ph idx="1"/>
          </p:nvPr>
        </p:nvSpPr>
        <p:spPr/>
        <p:txBody>
          <a:bodyPr/>
          <a:lstStyle/>
          <a:p>
            <a:r>
              <a:rPr lang="en-GB" dirty="0"/>
              <a:t>Maintenance activities can be categorised into four classes: </a:t>
            </a:r>
          </a:p>
          <a:p>
            <a:pPr lvl="1"/>
            <a:r>
              <a:rPr lang="en-GB" dirty="0"/>
              <a:t>Adaptive – modifying the system to cope with changes in the software environment (DBMS, OS)</a:t>
            </a:r>
          </a:p>
          <a:p>
            <a:pPr lvl="1"/>
            <a:r>
              <a:rPr lang="en-GB" dirty="0"/>
              <a:t>Perfective – implementing new or changed user requirements which concern functional enhancements to the software</a:t>
            </a:r>
          </a:p>
          <a:p>
            <a:pPr lvl="1"/>
            <a:r>
              <a:rPr lang="en-GB" dirty="0"/>
              <a:t>Corrective – diagnosing and fixing errors, possibly ones found by users</a:t>
            </a:r>
          </a:p>
          <a:p>
            <a:pPr lvl="1"/>
            <a:r>
              <a:rPr lang="en-GB" dirty="0"/>
              <a:t>Preventive – increasing software maintainability or reliability to prevent problems in the future</a:t>
            </a:r>
          </a:p>
          <a:p>
            <a:endParaRPr lang="en-GB" dirty="0"/>
          </a:p>
        </p:txBody>
      </p:sp>
    </p:spTree>
    <p:extLst>
      <p:ext uri="{BB962C8B-B14F-4D97-AF65-F5344CB8AC3E}">
        <p14:creationId xmlns:p14="http://schemas.microsoft.com/office/powerpoint/2010/main" val="164701011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Activities that take place in the maintenance stage</a:t>
            </a:r>
          </a:p>
        </p:txBody>
      </p:sp>
      <p:sp>
        <p:nvSpPr>
          <p:cNvPr id="3" name="Content Placeholder 2"/>
          <p:cNvSpPr>
            <a:spLocks noGrp="1"/>
          </p:cNvSpPr>
          <p:nvPr>
            <p:ph idx="1"/>
          </p:nvPr>
        </p:nvSpPr>
        <p:spPr/>
        <p:txBody>
          <a:bodyPr>
            <a:normAutofit/>
          </a:bodyPr>
          <a:lstStyle/>
          <a:p>
            <a:r>
              <a:rPr lang="en-GB" dirty="0"/>
              <a:t>Describe the activities that take place in the maintenance stage, including:</a:t>
            </a:r>
          </a:p>
          <a:p>
            <a:pPr lvl="1"/>
            <a:r>
              <a:rPr lang="en-GB" dirty="0"/>
              <a:t>Minor enhancement</a:t>
            </a:r>
          </a:p>
          <a:p>
            <a:pPr lvl="1"/>
            <a:r>
              <a:rPr lang="en-GB" dirty="0"/>
              <a:t>Major enhancement</a:t>
            </a:r>
          </a:p>
          <a:p>
            <a:pPr lvl="1"/>
            <a:r>
              <a:rPr lang="en-GB" dirty="0"/>
              <a:t>Error correction</a:t>
            </a:r>
          </a:p>
          <a:p>
            <a:pPr lvl="1"/>
            <a:r>
              <a:rPr lang="en-GB" dirty="0"/>
              <a:t>Temporary workaround / bug fix</a:t>
            </a:r>
          </a:p>
          <a:p>
            <a:pPr lvl="1"/>
            <a:r>
              <a:rPr lang="en-GB" dirty="0"/>
              <a:t>Performance improvement</a:t>
            </a:r>
          </a:p>
          <a:p>
            <a:pPr lvl="1"/>
            <a:r>
              <a:rPr lang="en-GB" dirty="0"/>
              <a:t>Routine updates and upgrades</a:t>
            </a:r>
          </a:p>
          <a:p>
            <a:endParaRPr lang="en-GB" dirty="0"/>
          </a:p>
        </p:txBody>
      </p:sp>
    </p:spTree>
    <p:extLst>
      <p:ext uri="{BB962C8B-B14F-4D97-AF65-F5344CB8AC3E}">
        <p14:creationId xmlns:p14="http://schemas.microsoft.com/office/powerpoint/2010/main" val="90168488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Minor enhancement</a:t>
            </a:r>
          </a:p>
        </p:txBody>
      </p:sp>
      <p:sp>
        <p:nvSpPr>
          <p:cNvPr id="3" name="Content Placeholder 2"/>
          <p:cNvSpPr>
            <a:spLocks noGrp="1"/>
          </p:cNvSpPr>
          <p:nvPr>
            <p:ph idx="1"/>
          </p:nvPr>
        </p:nvSpPr>
        <p:spPr/>
        <p:txBody>
          <a:bodyPr/>
          <a:lstStyle/>
          <a:p>
            <a:r>
              <a:rPr lang="en-GB" dirty="0"/>
              <a:t>Minor enhancement means a revision to the System that provides moderate new functionality features and improvements without changing the direction/scope of the System</a:t>
            </a:r>
          </a:p>
          <a:p>
            <a:r>
              <a:rPr lang="en-GB" dirty="0"/>
              <a:t>A minor enhancement is designated by a change in the number to the right of the decimal point (e.g., a move from Version 3.1 to Version 3.2)</a:t>
            </a:r>
          </a:p>
        </p:txBody>
      </p:sp>
    </p:spTree>
    <p:extLst>
      <p:ext uri="{BB962C8B-B14F-4D97-AF65-F5344CB8AC3E}">
        <p14:creationId xmlns:p14="http://schemas.microsoft.com/office/powerpoint/2010/main" val="30715266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enhancement</a:t>
            </a:r>
          </a:p>
        </p:txBody>
      </p:sp>
      <p:sp>
        <p:nvSpPr>
          <p:cNvPr id="3" name="Content Placeholder 2"/>
          <p:cNvSpPr>
            <a:spLocks noGrp="1"/>
          </p:cNvSpPr>
          <p:nvPr>
            <p:ph idx="1"/>
          </p:nvPr>
        </p:nvSpPr>
        <p:spPr/>
        <p:txBody>
          <a:bodyPr/>
          <a:lstStyle/>
          <a:p>
            <a:r>
              <a:rPr lang="en-GB" dirty="0"/>
              <a:t>Major enhancement means a revision to the System that provides radically new functionality features and improvements while </a:t>
            </a:r>
            <a:r>
              <a:rPr lang="en-GB" dirty="0" err="1"/>
              <a:t>possiblyt</a:t>
            </a:r>
            <a:r>
              <a:rPr lang="en-GB" dirty="0"/>
              <a:t> changing the direction/scope of the system</a:t>
            </a:r>
          </a:p>
          <a:p>
            <a:endParaRPr lang="en-GB" dirty="0"/>
          </a:p>
        </p:txBody>
      </p:sp>
    </p:spTree>
    <p:extLst>
      <p:ext uri="{BB962C8B-B14F-4D97-AF65-F5344CB8AC3E}">
        <p14:creationId xmlns:p14="http://schemas.microsoft.com/office/powerpoint/2010/main" val="207003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C194-BBDF-456B-98DE-E8B8BD1BCEA9}"/>
              </a:ext>
            </a:extLst>
          </p:cNvPr>
          <p:cNvSpPr>
            <a:spLocks noGrp="1"/>
          </p:cNvSpPr>
          <p:nvPr>
            <p:ph type="title"/>
          </p:nvPr>
        </p:nvSpPr>
        <p:spPr/>
        <p:txBody>
          <a:bodyPr/>
          <a:lstStyle/>
          <a:p>
            <a:r>
              <a:rPr lang="en-GB" dirty="0"/>
              <a:t>Assessment of risks and implications</a:t>
            </a:r>
          </a:p>
        </p:txBody>
      </p:sp>
      <p:sp>
        <p:nvSpPr>
          <p:cNvPr id="3" name="Content Placeholder 2">
            <a:extLst>
              <a:ext uri="{FF2B5EF4-FFF2-40B4-BE49-F238E27FC236}">
                <a16:creationId xmlns:a16="http://schemas.microsoft.com/office/drawing/2014/main" id="{E9B918DD-3C11-4F51-9F5A-15F259CC0CD3}"/>
              </a:ext>
            </a:extLst>
          </p:cNvPr>
          <p:cNvSpPr>
            <a:spLocks noGrp="1"/>
          </p:cNvSpPr>
          <p:nvPr>
            <p:ph idx="1"/>
          </p:nvPr>
        </p:nvSpPr>
        <p:spPr/>
        <p:txBody>
          <a:bodyPr/>
          <a:lstStyle/>
          <a:p>
            <a:r>
              <a:rPr lang="en-GB" dirty="0"/>
              <a:t>Identify sources of project risk and to estimate the consequences of those risks</a:t>
            </a:r>
          </a:p>
          <a:p>
            <a:r>
              <a:rPr lang="en-GB" dirty="0"/>
              <a:t>Risks might arise from the use of new technology, prospective users’ resistance to change, availability of critical resources, competitive reactions or changes in regulatory actions due to the construction of a system, or team member inexperience with technology or the business area</a:t>
            </a:r>
          </a:p>
          <a:p>
            <a:r>
              <a:rPr lang="en-GB" dirty="0"/>
              <a:t>You should continually try to identify and assess project risk</a:t>
            </a:r>
          </a:p>
        </p:txBody>
      </p:sp>
    </p:spTree>
    <p:extLst>
      <p:ext uri="{BB962C8B-B14F-4D97-AF65-F5344CB8AC3E}">
        <p14:creationId xmlns:p14="http://schemas.microsoft.com/office/powerpoint/2010/main" val="284237241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Error correction</a:t>
            </a:r>
          </a:p>
        </p:txBody>
      </p:sp>
      <p:sp>
        <p:nvSpPr>
          <p:cNvPr id="3" name="Content Placeholder 2"/>
          <p:cNvSpPr>
            <a:spLocks noGrp="1"/>
          </p:cNvSpPr>
          <p:nvPr>
            <p:ph idx="1"/>
          </p:nvPr>
        </p:nvSpPr>
        <p:spPr/>
        <p:txBody>
          <a:bodyPr/>
          <a:lstStyle/>
          <a:p>
            <a:r>
              <a:rPr lang="en-GB" dirty="0"/>
              <a:t>Maintenance phase could be used for error correction</a:t>
            </a:r>
          </a:p>
          <a:p>
            <a:r>
              <a:rPr lang="en-GB" dirty="0"/>
              <a:t>This will be where a module or component is proving to be challenging from a security point of view</a:t>
            </a:r>
          </a:p>
          <a:p>
            <a:r>
              <a:rPr lang="en-GB" dirty="0"/>
              <a:t>Errors and omissions in the original software requirements are discovered and need to be rectified to make the software remain useful</a:t>
            </a:r>
          </a:p>
        </p:txBody>
      </p:sp>
    </p:spTree>
    <p:extLst>
      <p:ext uri="{BB962C8B-B14F-4D97-AF65-F5344CB8AC3E}">
        <p14:creationId xmlns:p14="http://schemas.microsoft.com/office/powerpoint/2010/main" val="348460831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Temporary workaround / bug fix</a:t>
            </a:r>
          </a:p>
        </p:txBody>
      </p:sp>
      <p:sp>
        <p:nvSpPr>
          <p:cNvPr id="3" name="Content Placeholder 2"/>
          <p:cNvSpPr>
            <a:spLocks noGrp="1"/>
          </p:cNvSpPr>
          <p:nvPr>
            <p:ph idx="1"/>
          </p:nvPr>
        </p:nvSpPr>
        <p:spPr/>
        <p:txBody>
          <a:bodyPr/>
          <a:lstStyle/>
          <a:p>
            <a:r>
              <a:rPr lang="en-GB" dirty="0"/>
              <a:t>A workaround is a bypass of a recognized problem or limitation in a system</a:t>
            </a:r>
          </a:p>
          <a:p>
            <a:r>
              <a:rPr lang="en-GB" dirty="0"/>
              <a:t>A workaround is typically a temporary fix</a:t>
            </a:r>
          </a:p>
          <a:p>
            <a:r>
              <a:rPr lang="en-GB" dirty="0"/>
              <a:t>Implies that a genuine solution to the problem is needed</a:t>
            </a:r>
          </a:p>
          <a:p>
            <a:r>
              <a:rPr lang="en-GB" dirty="0"/>
              <a:t>A patch or change that fixes the unwanted behaviour exhibited by a bug</a:t>
            </a:r>
          </a:p>
        </p:txBody>
      </p:sp>
    </p:spTree>
    <p:extLst>
      <p:ext uri="{BB962C8B-B14F-4D97-AF65-F5344CB8AC3E}">
        <p14:creationId xmlns:p14="http://schemas.microsoft.com/office/powerpoint/2010/main" val="16645442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CA64-D18F-4D44-A3C8-42C1A7C66A88}"/>
              </a:ext>
            </a:extLst>
          </p:cNvPr>
          <p:cNvSpPr>
            <a:spLocks noGrp="1"/>
          </p:cNvSpPr>
          <p:nvPr>
            <p:ph type="title"/>
          </p:nvPr>
        </p:nvSpPr>
        <p:spPr/>
        <p:txBody>
          <a:bodyPr/>
          <a:lstStyle/>
          <a:p>
            <a:r>
              <a:rPr lang="en-GB" dirty="0"/>
              <a:t>Performance improvement</a:t>
            </a:r>
          </a:p>
        </p:txBody>
      </p:sp>
      <p:sp>
        <p:nvSpPr>
          <p:cNvPr id="3" name="Content Placeholder 2">
            <a:extLst>
              <a:ext uri="{FF2B5EF4-FFF2-40B4-BE49-F238E27FC236}">
                <a16:creationId xmlns:a16="http://schemas.microsoft.com/office/drawing/2014/main" id="{6D15169E-F5E7-446F-8247-857A0BBD3836}"/>
              </a:ext>
            </a:extLst>
          </p:cNvPr>
          <p:cNvSpPr>
            <a:spLocks noGrp="1"/>
          </p:cNvSpPr>
          <p:nvPr>
            <p:ph idx="1"/>
          </p:nvPr>
        </p:nvSpPr>
        <p:spPr/>
        <p:txBody>
          <a:bodyPr/>
          <a:lstStyle/>
          <a:p>
            <a:r>
              <a:rPr lang="en-GB" dirty="0"/>
              <a:t>Performance improvements could include parameters such as:</a:t>
            </a:r>
          </a:p>
          <a:p>
            <a:pPr lvl="1"/>
            <a:r>
              <a:rPr lang="en-GB" dirty="0"/>
              <a:t>buffer space</a:t>
            </a:r>
          </a:p>
          <a:p>
            <a:pPr lvl="1"/>
            <a:r>
              <a:rPr lang="en-GB" dirty="0"/>
              <a:t>disk file allocation</a:t>
            </a:r>
          </a:p>
          <a:p>
            <a:pPr lvl="1"/>
            <a:r>
              <a:rPr lang="en-GB" dirty="0"/>
              <a:t>main memory partition</a:t>
            </a:r>
          </a:p>
          <a:p>
            <a:pPr lvl="1"/>
            <a:r>
              <a:rPr lang="en-GB" dirty="0"/>
              <a:t>I/O priority</a:t>
            </a:r>
          </a:p>
          <a:p>
            <a:r>
              <a:rPr lang="en-GB" dirty="0"/>
              <a:t>Performance testing is concerned both with demonstrating that the system meets its requirements and discovering problems and defects in the system</a:t>
            </a:r>
          </a:p>
          <a:p>
            <a:r>
              <a:rPr lang="en-GB" dirty="0"/>
              <a:t>To test whether performance requirements are being achieved, you may have to construct an operational profile</a:t>
            </a:r>
          </a:p>
        </p:txBody>
      </p:sp>
    </p:spTree>
    <p:extLst>
      <p:ext uri="{BB962C8B-B14F-4D97-AF65-F5344CB8AC3E}">
        <p14:creationId xmlns:p14="http://schemas.microsoft.com/office/powerpoint/2010/main" val="141985477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dirty="0"/>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lstStyle/>
          <a:p>
            <a:r>
              <a:rPr lang="en-GB" dirty="0"/>
              <a:t> Software Update</a:t>
            </a:r>
          </a:p>
          <a:p>
            <a:r>
              <a:rPr lang="en-GB" dirty="0"/>
              <a:t>A software update, which is sometimes called a software patch, is a free download for an application, operating system, or software suite that provides fixes for features that aren't working as intended or adds minor software enhancements and compatibility</a:t>
            </a:r>
          </a:p>
          <a:p>
            <a:r>
              <a:rPr lang="en-GB" dirty="0"/>
              <a:t>Software updates are released to address security issues when they occur, to address minor bugs discovered in the software, to improve the operation of hardware or peripherals, and to add support for new models of equipment</a:t>
            </a:r>
          </a:p>
          <a:p>
            <a:r>
              <a:rPr lang="en-GB" dirty="0"/>
              <a:t>These small, incremental updates improve the operation of your software</a:t>
            </a:r>
          </a:p>
          <a:p>
            <a:endParaRPr lang="en-GB" dirty="0"/>
          </a:p>
        </p:txBody>
      </p:sp>
    </p:spTree>
    <p:extLst>
      <p:ext uri="{BB962C8B-B14F-4D97-AF65-F5344CB8AC3E}">
        <p14:creationId xmlns:p14="http://schemas.microsoft.com/office/powerpoint/2010/main" val="226979025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dirty="0"/>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a:bodyPr>
          <a:lstStyle/>
          <a:p>
            <a:r>
              <a:rPr lang="en-GB" dirty="0"/>
              <a:t> The Importance of Software Updates</a:t>
            </a:r>
          </a:p>
          <a:p>
            <a:r>
              <a:rPr lang="en-GB" dirty="0"/>
              <a:t>Although they are typically small and free, software updates play important roles often related to solving or preventing a problem:</a:t>
            </a:r>
          </a:p>
          <a:p>
            <a:pPr lvl="1"/>
            <a:r>
              <a:rPr lang="en-GB" dirty="0"/>
              <a:t>    Protect against new-found security risks</a:t>
            </a:r>
          </a:p>
          <a:p>
            <a:pPr lvl="1"/>
            <a:r>
              <a:rPr lang="en-GB" dirty="0"/>
              <a:t>    Introduce new features in your software</a:t>
            </a:r>
          </a:p>
          <a:p>
            <a:pPr lvl="1"/>
            <a:r>
              <a:rPr lang="en-GB" dirty="0"/>
              <a:t>    Improve battery depletion rate or performance speed</a:t>
            </a:r>
          </a:p>
          <a:p>
            <a:pPr lvl="1"/>
            <a:r>
              <a:rPr lang="en-GB" dirty="0"/>
              <a:t>    Extend your equipment's usable life by allowing its maximum productivity</a:t>
            </a:r>
          </a:p>
          <a:p>
            <a:pPr lvl="1"/>
            <a:r>
              <a:rPr lang="en-GB" dirty="0"/>
              <a:t>    Fix bugs in the software and improve functionality</a:t>
            </a:r>
          </a:p>
          <a:p>
            <a:endParaRPr lang="en-GB" dirty="0"/>
          </a:p>
          <a:p>
            <a:endParaRPr lang="en-GB" dirty="0"/>
          </a:p>
        </p:txBody>
      </p:sp>
    </p:spTree>
    <p:extLst>
      <p:ext uri="{BB962C8B-B14F-4D97-AF65-F5344CB8AC3E}">
        <p14:creationId xmlns:p14="http://schemas.microsoft.com/office/powerpoint/2010/main" val="272582484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dirty="0"/>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lstStyle/>
          <a:p>
            <a:r>
              <a:rPr lang="en-GB" dirty="0"/>
              <a:t> Software Upgrade</a:t>
            </a:r>
          </a:p>
          <a:p>
            <a:r>
              <a:rPr lang="en-GB" dirty="0"/>
              <a:t>A software upgrade is a new version of the software that offers a significant change or major improvement over your current version</a:t>
            </a:r>
          </a:p>
          <a:p>
            <a:r>
              <a:rPr lang="en-GB" dirty="0"/>
              <a:t>In many cases, a software upgrade requires the purchase of the new version of the software, sometimes at a discounted price if you own an older version of the software</a:t>
            </a:r>
          </a:p>
        </p:txBody>
      </p:sp>
    </p:spTree>
    <p:extLst>
      <p:ext uri="{BB962C8B-B14F-4D97-AF65-F5344CB8AC3E}">
        <p14:creationId xmlns:p14="http://schemas.microsoft.com/office/powerpoint/2010/main" val="106122239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266E-89D4-42F4-BD04-27F9E61F1F1F}"/>
              </a:ext>
            </a:extLst>
          </p:cNvPr>
          <p:cNvSpPr>
            <a:spLocks noGrp="1"/>
          </p:cNvSpPr>
          <p:nvPr>
            <p:ph type="title"/>
          </p:nvPr>
        </p:nvSpPr>
        <p:spPr/>
        <p:txBody>
          <a:bodyPr/>
          <a:lstStyle/>
          <a:p>
            <a:r>
              <a:rPr lang="en-GB" dirty="0"/>
              <a:t>Reasons and drivers for changes to software</a:t>
            </a:r>
          </a:p>
        </p:txBody>
      </p:sp>
      <p:sp>
        <p:nvSpPr>
          <p:cNvPr id="3" name="Content Placeholder 2">
            <a:extLst>
              <a:ext uri="{FF2B5EF4-FFF2-40B4-BE49-F238E27FC236}">
                <a16:creationId xmlns:a16="http://schemas.microsoft.com/office/drawing/2014/main" id="{A14911BC-C4A6-49D7-81BE-5BDEDBBE9B4A}"/>
              </a:ext>
            </a:extLst>
          </p:cNvPr>
          <p:cNvSpPr>
            <a:spLocks noGrp="1"/>
          </p:cNvSpPr>
          <p:nvPr>
            <p:ph idx="1"/>
          </p:nvPr>
        </p:nvSpPr>
        <p:spPr/>
        <p:txBody>
          <a:bodyPr>
            <a:normAutofit/>
          </a:bodyPr>
          <a:lstStyle/>
          <a:p>
            <a:r>
              <a:rPr lang="en-GB" dirty="0"/>
              <a:t>Explain the reasons and drivers for changes to software including </a:t>
            </a:r>
          </a:p>
          <a:p>
            <a:pPr lvl="1"/>
            <a:r>
              <a:rPr lang="en-GB" dirty="0"/>
              <a:t>Changed user requirement</a:t>
            </a:r>
          </a:p>
          <a:p>
            <a:pPr lvl="1"/>
            <a:r>
              <a:rPr lang="en-GB" dirty="0"/>
              <a:t>Problem or incident identified</a:t>
            </a:r>
          </a:p>
          <a:p>
            <a:pPr lvl="1"/>
            <a:r>
              <a:rPr lang="en-GB" dirty="0"/>
              <a:t>Regulatory or other mandatory change</a:t>
            </a:r>
          </a:p>
          <a:p>
            <a:pPr lvl="1"/>
            <a:r>
              <a:rPr lang="en-GB" dirty="0"/>
              <a:t>Infrastructure / platform change</a:t>
            </a:r>
          </a:p>
          <a:p>
            <a:endParaRPr lang="en-GB" dirty="0"/>
          </a:p>
        </p:txBody>
      </p:sp>
    </p:spTree>
    <p:extLst>
      <p:ext uri="{BB962C8B-B14F-4D97-AF65-F5344CB8AC3E}">
        <p14:creationId xmlns:p14="http://schemas.microsoft.com/office/powerpoint/2010/main" val="243777555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FF82-0589-43CF-9B0F-172B6A8C731B}"/>
              </a:ext>
            </a:extLst>
          </p:cNvPr>
          <p:cNvSpPr>
            <a:spLocks noGrp="1"/>
          </p:cNvSpPr>
          <p:nvPr>
            <p:ph type="title"/>
          </p:nvPr>
        </p:nvSpPr>
        <p:spPr/>
        <p:txBody>
          <a:bodyPr/>
          <a:lstStyle/>
          <a:p>
            <a:r>
              <a:rPr lang="en-GB" dirty="0"/>
              <a:t>Changed user requirement</a:t>
            </a:r>
          </a:p>
        </p:txBody>
      </p:sp>
      <p:sp>
        <p:nvSpPr>
          <p:cNvPr id="3" name="Content Placeholder 2">
            <a:extLst>
              <a:ext uri="{FF2B5EF4-FFF2-40B4-BE49-F238E27FC236}">
                <a16:creationId xmlns:a16="http://schemas.microsoft.com/office/drawing/2014/main" id="{B03E21E2-9D52-4726-ADAD-E24890DA4FF9}"/>
              </a:ext>
            </a:extLst>
          </p:cNvPr>
          <p:cNvSpPr>
            <a:spLocks noGrp="1"/>
          </p:cNvSpPr>
          <p:nvPr>
            <p:ph idx="1"/>
          </p:nvPr>
        </p:nvSpPr>
        <p:spPr/>
        <p:txBody>
          <a:bodyPr/>
          <a:lstStyle/>
          <a:p>
            <a:r>
              <a:rPr lang="en-GB" dirty="0"/>
              <a:t>Things WILL change</a:t>
            </a:r>
          </a:p>
          <a:p>
            <a:r>
              <a:rPr lang="en-GB" dirty="0"/>
              <a:t>Welcome change (it says so in the Agile Manifesto)</a:t>
            </a:r>
          </a:p>
          <a:p>
            <a:r>
              <a:rPr lang="en-GB" dirty="0"/>
              <a:t>Why does it happen?</a:t>
            </a:r>
          </a:p>
          <a:p>
            <a:pPr lvl="1"/>
            <a:r>
              <a:rPr lang="en-GB" dirty="0"/>
              <a:t>Patterns over time</a:t>
            </a:r>
          </a:p>
          <a:p>
            <a:pPr lvl="1"/>
            <a:r>
              <a:rPr lang="en-GB" dirty="0"/>
              <a:t>Processes change (you are a developer, not a process consultant)</a:t>
            </a:r>
          </a:p>
          <a:p>
            <a:pPr lvl="1"/>
            <a:endParaRPr lang="en-GB" dirty="0"/>
          </a:p>
          <a:p>
            <a:pPr lvl="1"/>
            <a:endParaRPr lang="en-GB" dirty="0"/>
          </a:p>
        </p:txBody>
      </p:sp>
    </p:spTree>
    <p:extLst>
      <p:ext uri="{BB962C8B-B14F-4D97-AF65-F5344CB8AC3E}">
        <p14:creationId xmlns:p14="http://schemas.microsoft.com/office/powerpoint/2010/main" val="300900985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7792-5D4E-4EE2-B268-F23491C0AC3D}"/>
              </a:ext>
            </a:extLst>
          </p:cNvPr>
          <p:cNvSpPr>
            <a:spLocks noGrp="1"/>
          </p:cNvSpPr>
          <p:nvPr>
            <p:ph type="title"/>
          </p:nvPr>
        </p:nvSpPr>
        <p:spPr/>
        <p:txBody>
          <a:bodyPr/>
          <a:lstStyle/>
          <a:p>
            <a:r>
              <a:rPr lang="en-GB" dirty="0"/>
              <a:t>Problem or incident identified</a:t>
            </a:r>
          </a:p>
        </p:txBody>
      </p:sp>
      <p:sp>
        <p:nvSpPr>
          <p:cNvPr id="3" name="Content Placeholder 2">
            <a:extLst>
              <a:ext uri="{FF2B5EF4-FFF2-40B4-BE49-F238E27FC236}">
                <a16:creationId xmlns:a16="http://schemas.microsoft.com/office/drawing/2014/main" id="{1423CE54-41A3-459C-9BA6-0FD780C30401}"/>
              </a:ext>
            </a:extLst>
          </p:cNvPr>
          <p:cNvSpPr>
            <a:spLocks noGrp="1"/>
          </p:cNvSpPr>
          <p:nvPr>
            <p:ph idx="1"/>
          </p:nvPr>
        </p:nvSpPr>
        <p:spPr/>
        <p:txBody>
          <a:bodyPr/>
          <a:lstStyle/>
          <a:p>
            <a:r>
              <a:rPr lang="en-GB" dirty="0"/>
              <a:t>Incidents differ from both problems and requests</a:t>
            </a:r>
          </a:p>
          <a:p>
            <a:r>
              <a:rPr lang="en-GB" dirty="0"/>
              <a:t>An incident interrupts normal service</a:t>
            </a:r>
          </a:p>
          <a:p>
            <a:r>
              <a:rPr lang="en-GB" dirty="0"/>
              <a:t>A problem is a condition identified through a series of multiple incidents with the same symptoms</a:t>
            </a:r>
          </a:p>
          <a:p>
            <a:endParaRPr lang="en-GB" dirty="0"/>
          </a:p>
        </p:txBody>
      </p:sp>
    </p:spTree>
    <p:extLst>
      <p:ext uri="{BB962C8B-B14F-4D97-AF65-F5344CB8AC3E}">
        <p14:creationId xmlns:p14="http://schemas.microsoft.com/office/powerpoint/2010/main" val="29807716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F08-9B74-460A-9F4A-59E8C1798525}"/>
              </a:ext>
            </a:extLst>
          </p:cNvPr>
          <p:cNvSpPr>
            <a:spLocks noGrp="1"/>
          </p:cNvSpPr>
          <p:nvPr>
            <p:ph type="title"/>
          </p:nvPr>
        </p:nvSpPr>
        <p:spPr/>
        <p:txBody>
          <a:bodyPr/>
          <a:lstStyle/>
          <a:p>
            <a:r>
              <a:rPr lang="en-GB" dirty="0"/>
              <a:t>Regulatory or other mandatory change</a:t>
            </a:r>
          </a:p>
        </p:txBody>
      </p:sp>
      <p:sp>
        <p:nvSpPr>
          <p:cNvPr id="3" name="Content Placeholder 2">
            <a:extLst>
              <a:ext uri="{FF2B5EF4-FFF2-40B4-BE49-F238E27FC236}">
                <a16:creationId xmlns:a16="http://schemas.microsoft.com/office/drawing/2014/main" id="{A5D896AA-9640-4526-AE66-D3449B1BCA31}"/>
              </a:ext>
            </a:extLst>
          </p:cNvPr>
          <p:cNvSpPr>
            <a:spLocks noGrp="1"/>
          </p:cNvSpPr>
          <p:nvPr>
            <p:ph idx="1"/>
          </p:nvPr>
        </p:nvSpPr>
        <p:spPr/>
        <p:txBody>
          <a:bodyPr>
            <a:normAutofit/>
          </a:bodyPr>
          <a:lstStyle/>
          <a:p>
            <a:r>
              <a:rPr lang="en-GB" dirty="0"/>
              <a:t>Regulation and compliance (following the rules) applies to the sociotechnical system as a whole and not simply the software element of that system</a:t>
            </a:r>
          </a:p>
          <a:p>
            <a:r>
              <a:rPr lang="en-GB" dirty="0"/>
              <a:t>National and international regulators require detailed evidence that the system is safe</a:t>
            </a:r>
          </a:p>
          <a:p>
            <a:r>
              <a:rPr lang="en-GB" dirty="0"/>
              <a:t>This evidence might include:</a:t>
            </a:r>
          </a:p>
          <a:p>
            <a:pPr lvl="1"/>
            <a:r>
              <a:rPr lang="en-GB" dirty="0"/>
              <a:t>The specification of the system that has been developed and records of the checks made on that specification</a:t>
            </a:r>
          </a:p>
          <a:p>
            <a:pPr lvl="1"/>
            <a:r>
              <a:rPr lang="en-GB" dirty="0"/>
              <a:t>Evidence of the verification and validation processes that have been carried out and the results of the system verification and validation</a:t>
            </a:r>
          </a:p>
          <a:p>
            <a:pPr lvl="1"/>
            <a:r>
              <a:rPr lang="en-GB" dirty="0"/>
              <a:t>Evidence that the organizations developing the system have defined and dependable software processes that include safety assurance reviews. There must also be records showing that these processes have been properly enacted</a:t>
            </a:r>
          </a:p>
        </p:txBody>
      </p:sp>
    </p:spTree>
    <p:extLst>
      <p:ext uri="{BB962C8B-B14F-4D97-AF65-F5344CB8AC3E}">
        <p14:creationId xmlns:p14="http://schemas.microsoft.com/office/powerpoint/2010/main" val="1796569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93D1-146F-4785-9438-A39C96AA6EC5}"/>
              </a:ext>
            </a:extLst>
          </p:cNvPr>
          <p:cNvSpPr>
            <a:spLocks noGrp="1"/>
          </p:cNvSpPr>
          <p:nvPr>
            <p:ph type="title"/>
          </p:nvPr>
        </p:nvSpPr>
        <p:spPr/>
        <p:txBody>
          <a:bodyPr/>
          <a:lstStyle/>
          <a:p>
            <a:r>
              <a:rPr lang="en-GB" dirty="0"/>
              <a:t>Consideration of alternatives</a:t>
            </a:r>
          </a:p>
        </p:txBody>
      </p:sp>
      <p:sp>
        <p:nvSpPr>
          <p:cNvPr id="3" name="Content Placeholder 2">
            <a:extLst>
              <a:ext uri="{FF2B5EF4-FFF2-40B4-BE49-F238E27FC236}">
                <a16:creationId xmlns:a16="http://schemas.microsoft.com/office/drawing/2014/main" id="{FAD9F611-E608-40EA-9FB5-58B23BC7D882}"/>
              </a:ext>
            </a:extLst>
          </p:cNvPr>
          <p:cNvSpPr>
            <a:spLocks noGrp="1"/>
          </p:cNvSpPr>
          <p:nvPr>
            <p:ph idx="1"/>
          </p:nvPr>
        </p:nvSpPr>
        <p:spPr/>
        <p:txBody>
          <a:bodyPr/>
          <a:lstStyle/>
          <a:p>
            <a:r>
              <a:rPr lang="en-GB" dirty="0"/>
              <a:t>Investigate a variety of ways of organising the business and positioning your product in the marketplace</a:t>
            </a:r>
          </a:p>
          <a:p>
            <a:r>
              <a:rPr lang="en-GB" dirty="0"/>
              <a:t>It is like an exploratory journey and you may take several paths before you reach your destination</a:t>
            </a:r>
          </a:p>
          <a:p>
            <a:r>
              <a:rPr lang="en-GB" dirty="0"/>
              <a:t>Just because the initial analysis is negative does not mean that the proposal does not have merit</a:t>
            </a:r>
          </a:p>
          <a:p>
            <a:r>
              <a:rPr lang="en-GB" dirty="0"/>
              <a:t>Sometimes limitations or flaws in the proposal can be corrected.</a:t>
            </a:r>
          </a:p>
        </p:txBody>
      </p:sp>
    </p:spTree>
    <p:extLst>
      <p:ext uri="{BB962C8B-B14F-4D97-AF65-F5344CB8AC3E}">
        <p14:creationId xmlns:p14="http://schemas.microsoft.com/office/powerpoint/2010/main" val="41178392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4B48-3A11-4A2B-9D73-1DF89B37899A}"/>
              </a:ext>
            </a:extLst>
          </p:cNvPr>
          <p:cNvSpPr>
            <a:spLocks noGrp="1"/>
          </p:cNvSpPr>
          <p:nvPr>
            <p:ph type="title"/>
          </p:nvPr>
        </p:nvSpPr>
        <p:spPr/>
        <p:txBody>
          <a:bodyPr/>
          <a:lstStyle/>
          <a:p>
            <a:r>
              <a:rPr lang="en-GB" dirty="0"/>
              <a:t>Infrastructure / platform change</a:t>
            </a:r>
          </a:p>
        </p:txBody>
      </p:sp>
      <p:sp>
        <p:nvSpPr>
          <p:cNvPr id="3" name="Content Placeholder 2">
            <a:extLst>
              <a:ext uri="{FF2B5EF4-FFF2-40B4-BE49-F238E27FC236}">
                <a16:creationId xmlns:a16="http://schemas.microsoft.com/office/drawing/2014/main" id="{A2CE8C91-79FF-4895-9CC7-F92738CD67C5}"/>
              </a:ext>
            </a:extLst>
          </p:cNvPr>
          <p:cNvSpPr>
            <a:spLocks noGrp="1"/>
          </p:cNvSpPr>
          <p:nvPr>
            <p:ph idx="1"/>
          </p:nvPr>
        </p:nvSpPr>
        <p:spPr/>
        <p:txBody>
          <a:bodyPr/>
          <a:lstStyle/>
          <a:p>
            <a:r>
              <a:rPr lang="en-GB" dirty="0"/>
              <a:t>This could be a hardware or a software change</a:t>
            </a:r>
          </a:p>
          <a:p>
            <a:pPr lvl="1"/>
            <a:r>
              <a:rPr lang="en-GB" dirty="0"/>
              <a:t>Windows to Linux</a:t>
            </a:r>
          </a:p>
          <a:p>
            <a:pPr lvl="1"/>
            <a:r>
              <a:rPr lang="en-GB" dirty="0"/>
              <a:t>Hardware to cloud</a:t>
            </a:r>
          </a:p>
          <a:p>
            <a:pPr lvl="1"/>
            <a:r>
              <a:rPr lang="en-GB" dirty="0"/>
              <a:t>Addition of API’s</a:t>
            </a:r>
          </a:p>
          <a:p>
            <a:pPr lvl="1"/>
            <a:r>
              <a:rPr lang="en-GB" dirty="0"/>
              <a:t>Addition or change of database system</a:t>
            </a:r>
          </a:p>
          <a:p>
            <a:pPr lvl="1"/>
            <a:endParaRPr lang="en-GB" dirty="0"/>
          </a:p>
        </p:txBody>
      </p:sp>
    </p:spTree>
    <p:extLst>
      <p:ext uri="{BB962C8B-B14F-4D97-AF65-F5344CB8AC3E}">
        <p14:creationId xmlns:p14="http://schemas.microsoft.com/office/powerpoint/2010/main" val="297026205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87EC-3387-4AAA-9823-8B6CB4B1D3F0}"/>
              </a:ext>
            </a:extLst>
          </p:cNvPr>
          <p:cNvSpPr>
            <a:spLocks noGrp="1"/>
          </p:cNvSpPr>
          <p:nvPr>
            <p:ph type="title"/>
          </p:nvPr>
        </p:nvSpPr>
        <p:spPr/>
        <p:txBody>
          <a:bodyPr/>
          <a:lstStyle/>
          <a:p>
            <a:r>
              <a:rPr lang="en-GB" dirty="0"/>
              <a:t>Purpose of a service level agreement for operational software</a:t>
            </a:r>
          </a:p>
        </p:txBody>
      </p:sp>
      <p:sp>
        <p:nvSpPr>
          <p:cNvPr id="3" name="Content Placeholder 2">
            <a:extLst>
              <a:ext uri="{FF2B5EF4-FFF2-40B4-BE49-F238E27FC236}">
                <a16:creationId xmlns:a16="http://schemas.microsoft.com/office/drawing/2014/main" id="{4ADB3948-CD91-45CB-B8F1-DD7F4E429A85}"/>
              </a:ext>
            </a:extLst>
          </p:cNvPr>
          <p:cNvSpPr>
            <a:spLocks noGrp="1"/>
          </p:cNvSpPr>
          <p:nvPr>
            <p:ph idx="1"/>
          </p:nvPr>
        </p:nvSpPr>
        <p:spPr/>
        <p:txBody>
          <a:bodyPr>
            <a:normAutofit/>
          </a:bodyPr>
          <a:lstStyle/>
          <a:p>
            <a:r>
              <a:rPr lang="en-GB" dirty="0"/>
              <a:t>A service-level agreement is an agreement between two or more parties, where one is the customer and the others are service providers</a:t>
            </a:r>
          </a:p>
          <a:p>
            <a:r>
              <a:rPr lang="en-GB" dirty="0"/>
              <a:t>Defines the level of service you expect from a vendor, laying out the metrics by which service is measured, as well as remedies or penalties should agreed-on service levels not be achieved</a:t>
            </a:r>
          </a:p>
          <a:p>
            <a:r>
              <a:rPr lang="en-GB" dirty="0"/>
              <a:t>It is a critical component of any technology vendor contract</a:t>
            </a:r>
          </a:p>
          <a:p>
            <a:r>
              <a:rPr lang="en-GB" dirty="0"/>
              <a:t>NOT a legal contract</a:t>
            </a:r>
          </a:p>
          <a:p>
            <a:endParaRPr lang="en-GB" dirty="0"/>
          </a:p>
        </p:txBody>
      </p:sp>
    </p:spTree>
    <p:extLst>
      <p:ext uri="{BB962C8B-B14F-4D97-AF65-F5344CB8AC3E}">
        <p14:creationId xmlns:p14="http://schemas.microsoft.com/office/powerpoint/2010/main" val="61482596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B580-22DD-4830-AFEF-6910810A13FA}"/>
              </a:ext>
            </a:extLst>
          </p:cNvPr>
          <p:cNvSpPr>
            <a:spLocks noGrp="1"/>
          </p:cNvSpPr>
          <p:nvPr>
            <p:ph type="title"/>
          </p:nvPr>
        </p:nvSpPr>
        <p:spPr/>
        <p:txBody>
          <a:bodyPr/>
          <a:lstStyle/>
          <a:p>
            <a:r>
              <a:rPr lang="en-GB" dirty="0"/>
              <a:t>Typical processes</a:t>
            </a:r>
          </a:p>
        </p:txBody>
      </p:sp>
      <p:sp>
        <p:nvSpPr>
          <p:cNvPr id="3" name="Content Placeholder 2">
            <a:extLst>
              <a:ext uri="{FF2B5EF4-FFF2-40B4-BE49-F238E27FC236}">
                <a16:creationId xmlns:a16="http://schemas.microsoft.com/office/drawing/2014/main" id="{23B1B48B-8B31-4F46-B354-1AAC85798E03}"/>
              </a:ext>
            </a:extLst>
          </p:cNvPr>
          <p:cNvSpPr>
            <a:spLocks noGrp="1"/>
          </p:cNvSpPr>
          <p:nvPr>
            <p:ph idx="1"/>
          </p:nvPr>
        </p:nvSpPr>
        <p:spPr/>
        <p:txBody>
          <a:bodyPr>
            <a:normAutofit/>
          </a:bodyPr>
          <a:lstStyle/>
          <a:p>
            <a:r>
              <a:rPr lang="en-GB" dirty="0"/>
              <a:t>Reporting</a:t>
            </a:r>
          </a:p>
          <a:p>
            <a:r>
              <a:rPr lang="en-GB" dirty="0"/>
              <a:t>Logging</a:t>
            </a:r>
          </a:p>
          <a:p>
            <a:r>
              <a:rPr lang="en-GB" dirty="0"/>
              <a:t>Dealing with incidents and problems in operational software</a:t>
            </a:r>
          </a:p>
          <a:p>
            <a:r>
              <a:rPr lang="en-GB" dirty="0"/>
              <a:t>First-line support</a:t>
            </a:r>
          </a:p>
          <a:p>
            <a:r>
              <a:rPr lang="en-GB" dirty="0"/>
              <a:t>Second-line support</a:t>
            </a:r>
          </a:p>
          <a:p>
            <a:endParaRPr lang="en-GB" dirty="0"/>
          </a:p>
        </p:txBody>
      </p:sp>
    </p:spTree>
    <p:extLst>
      <p:ext uri="{BB962C8B-B14F-4D97-AF65-F5344CB8AC3E}">
        <p14:creationId xmlns:p14="http://schemas.microsoft.com/office/powerpoint/2010/main" val="270491317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C722-E486-45F8-8B6C-738E8AE5065D}"/>
              </a:ext>
            </a:extLst>
          </p:cNvPr>
          <p:cNvSpPr>
            <a:spLocks noGrp="1"/>
          </p:cNvSpPr>
          <p:nvPr>
            <p:ph type="title"/>
          </p:nvPr>
        </p:nvSpPr>
        <p:spPr/>
        <p:txBody>
          <a:bodyPr/>
          <a:lstStyle/>
          <a:p>
            <a:r>
              <a:rPr lang="en-GB" dirty="0"/>
              <a:t>Problem-solving techniques</a:t>
            </a:r>
          </a:p>
        </p:txBody>
      </p:sp>
      <p:sp>
        <p:nvSpPr>
          <p:cNvPr id="3" name="Content Placeholder 2">
            <a:extLst>
              <a:ext uri="{FF2B5EF4-FFF2-40B4-BE49-F238E27FC236}">
                <a16:creationId xmlns:a16="http://schemas.microsoft.com/office/drawing/2014/main" id="{A2298496-40AD-4BAF-8311-2F0D8C69E62D}"/>
              </a:ext>
            </a:extLst>
          </p:cNvPr>
          <p:cNvSpPr>
            <a:spLocks noGrp="1"/>
          </p:cNvSpPr>
          <p:nvPr>
            <p:ph idx="1"/>
          </p:nvPr>
        </p:nvSpPr>
        <p:spPr/>
        <p:txBody>
          <a:bodyPr/>
          <a:lstStyle/>
          <a:p>
            <a:r>
              <a:rPr lang="en-GB" dirty="0"/>
              <a:t>Brainstorming</a:t>
            </a:r>
          </a:p>
          <a:p>
            <a:r>
              <a:rPr lang="en-GB" dirty="0"/>
              <a:t>Fault tree analysis</a:t>
            </a:r>
          </a:p>
          <a:p>
            <a:r>
              <a:rPr lang="en-GB" dirty="0"/>
              <a:t>Kepner-</a:t>
            </a:r>
            <a:r>
              <a:rPr lang="en-GB" dirty="0" err="1"/>
              <a:t>tregoe</a:t>
            </a:r>
            <a:r>
              <a:rPr lang="en-GB" dirty="0"/>
              <a:t> root cause analysis</a:t>
            </a:r>
          </a:p>
          <a:p>
            <a:r>
              <a:rPr lang="en-GB" dirty="0" err="1"/>
              <a:t>Ishakawa</a:t>
            </a:r>
            <a:r>
              <a:rPr lang="en-GB" dirty="0"/>
              <a:t> diagrams (fishbone diagrams)</a:t>
            </a:r>
          </a:p>
          <a:p>
            <a:r>
              <a:rPr lang="en-GB" dirty="0"/>
              <a:t>Decomposition</a:t>
            </a:r>
          </a:p>
          <a:p>
            <a:endParaRPr lang="en-GB" dirty="0"/>
          </a:p>
        </p:txBody>
      </p:sp>
    </p:spTree>
    <p:extLst>
      <p:ext uri="{BB962C8B-B14F-4D97-AF65-F5344CB8AC3E}">
        <p14:creationId xmlns:p14="http://schemas.microsoft.com/office/powerpoint/2010/main" val="136687593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D41A-250D-4429-A5E4-BDAF72CE1EA8}"/>
              </a:ext>
            </a:extLst>
          </p:cNvPr>
          <p:cNvSpPr>
            <a:spLocks noGrp="1"/>
          </p:cNvSpPr>
          <p:nvPr>
            <p:ph type="title"/>
          </p:nvPr>
        </p:nvSpPr>
        <p:spPr/>
        <p:txBody>
          <a:bodyPr/>
          <a:lstStyle/>
          <a:p>
            <a:r>
              <a:rPr lang="en-GB" dirty="0"/>
              <a:t>Fault tree analysis</a:t>
            </a:r>
          </a:p>
        </p:txBody>
      </p:sp>
      <p:sp>
        <p:nvSpPr>
          <p:cNvPr id="3" name="Content Placeholder 2">
            <a:extLst>
              <a:ext uri="{FF2B5EF4-FFF2-40B4-BE49-F238E27FC236}">
                <a16:creationId xmlns:a16="http://schemas.microsoft.com/office/drawing/2014/main" id="{C473F6AB-5E6B-4B4F-8A36-AFBF90EEB676}"/>
              </a:ext>
            </a:extLst>
          </p:cNvPr>
          <p:cNvSpPr>
            <a:spLocks noGrp="1"/>
          </p:cNvSpPr>
          <p:nvPr>
            <p:ph idx="1"/>
          </p:nvPr>
        </p:nvSpPr>
        <p:spPr/>
        <p:txBody>
          <a:bodyPr/>
          <a:lstStyle/>
          <a:p>
            <a:r>
              <a:rPr lang="en-GB" dirty="0"/>
              <a:t>Fault tree analysis is a top-down approach to identify all potential causes leading to a defect</a:t>
            </a:r>
          </a:p>
          <a:p>
            <a:r>
              <a:rPr lang="en-GB" dirty="0"/>
              <a:t>Each cause is further broken down into least possible events or faults</a:t>
            </a:r>
          </a:p>
          <a:p>
            <a:r>
              <a:rPr lang="en-GB" dirty="0"/>
              <a:t>The analysis begins with a major defect</a:t>
            </a:r>
          </a:p>
          <a:p>
            <a:r>
              <a:rPr lang="en-GB" dirty="0"/>
              <a:t>All the potential events – individual or in combination – that may cause the defect are identified</a:t>
            </a:r>
          </a:p>
          <a:p>
            <a:r>
              <a:rPr lang="en-GB" dirty="0"/>
              <a:t>Potential events are further traced down in a similar way to the lowest possible level</a:t>
            </a:r>
          </a:p>
        </p:txBody>
      </p:sp>
    </p:spTree>
    <p:extLst>
      <p:ext uri="{BB962C8B-B14F-4D97-AF65-F5344CB8AC3E}">
        <p14:creationId xmlns:p14="http://schemas.microsoft.com/office/powerpoint/2010/main" val="281740336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D41A-250D-4429-A5E4-BDAF72CE1EA8}"/>
              </a:ext>
            </a:extLst>
          </p:cNvPr>
          <p:cNvSpPr>
            <a:spLocks noGrp="1"/>
          </p:cNvSpPr>
          <p:nvPr>
            <p:ph type="title"/>
          </p:nvPr>
        </p:nvSpPr>
        <p:spPr/>
        <p:txBody>
          <a:bodyPr/>
          <a:lstStyle/>
          <a:p>
            <a:r>
              <a:rPr lang="en-GB" dirty="0"/>
              <a:t>Fault tree analysis</a:t>
            </a:r>
          </a:p>
        </p:txBody>
      </p:sp>
      <p:pic>
        <p:nvPicPr>
          <p:cNvPr id="4" name="Content Placeholder 3">
            <a:extLst>
              <a:ext uri="{FF2B5EF4-FFF2-40B4-BE49-F238E27FC236}">
                <a16:creationId xmlns:a16="http://schemas.microsoft.com/office/drawing/2014/main" id="{B1A0AA97-59C7-4232-858F-DC8119DD78B8}"/>
              </a:ext>
            </a:extLst>
          </p:cNvPr>
          <p:cNvPicPr>
            <a:picLocks noGrp="1" noChangeAspect="1"/>
          </p:cNvPicPr>
          <p:nvPr>
            <p:ph idx="1"/>
          </p:nvPr>
        </p:nvPicPr>
        <p:blipFill>
          <a:blip r:embed="rId2"/>
          <a:stretch>
            <a:fillRect/>
          </a:stretch>
        </p:blipFill>
        <p:spPr>
          <a:xfrm>
            <a:off x="3305174" y="1558608"/>
            <a:ext cx="5095875" cy="4972339"/>
          </a:xfrm>
          <a:prstGeom prst="rect">
            <a:avLst/>
          </a:prstGeom>
        </p:spPr>
      </p:pic>
    </p:spTree>
    <p:extLst>
      <p:ext uri="{BB962C8B-B14F-4D97-AF65-F5344CB8AC3E}">
        <p14:creationId xmlns:p14="http://schemas.microsoft.com/office/powerpoint/2010/main" val="182304627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3E83-81A7-4612-8A2C-05BA3E539116}"/>
              </a:ext>
            </a:extLst>
          </p:cNvPr>
          <p:cNvSpPr>
            <a:spLocks noGrp="1"/>
          </p:cNvSpPr>
          <p:nvPr>
            <p:ph type="title"/>
          </p:nvPr>
        </p:nvSpPr>
        <p:spPr/>
        <p:txBody>
          <a:bodyPr/>
          <a:lstStyle/>
          <a:p>
            <a:r>
              <a:rPr lang="en-GB" dirty="0"/>
              <a:t>Kepner-Tregoe root cause analysis</a:t>
            </a:r>
          </a:p>
        </p:txBody>
      </p:sp>
      <p:sp>
        <p:nvSpPr>
          <p:cNvPr id="3" name="Content Placeholder 2">
            <a:extLst>
              <a:ext uri="{FF2B5EF4-FFF2-40B4-BE49-F238E27FC236}">
                <a16:creationId xmlns:a16="http://schemas.microsoft.com/office/drawing/2014/main" id="{6C0388B0-D652-45D7-83D8-341D8D705D18}"/>
              </a:ext>
            </a:extLst>
          </p:cNvPr>
          <p:cNvSpPr>
            <a:spLocks noGrp="1"/>
          </p:cNvSpPr>
          <p:nvPr>
            <p:ph idx="1"/>
          </p:nvPr>
        </p:nvSpPr>
        <p:spPr/>
        <p:txBody>
          <a:bodyPr>
            <a:normAutofit lnSpcReduction="10000"/>
          </a:bodyPr>
          <a:lstStyle/>
          <a:p>
            <a:r>
              <a:rPr lang="en-GB" dirty="0"/>
              <a:t>Also known as KT methodology</a:t>
            </a:r>
          </a:p>
          <a:p>
            <a:r>
              <a:rPr lang="en-GB" dirty="0"/>
              <a:t>Developed by Charles Kepner and Benjamin Tregoe</a:t>
            </a:r>
          </a:p>
          <a:p>
            <a:r>
              <a:rPr lang="en-GB" dirty="0"/>
              <a:t>Is a problem analysis model in which the “problem” is disconnected from the “decision”</a:t>
            </a:r>
          </a:p>
          <a:p>
            <a:r>
              <a:rPr lang="en-GB" dirty="0"/>
              <a:t>An English synonym for this problem-solving method is Problem Solving and Decision Making (PSDM)</a:t>
            </a:r>
          </a:p>
          <a:p>
            <a:r>
              <a:rPr lang="en-GB" dirty="0"/>
              <a:t>When solving problems people search for the answer to the following four questions:</a:t>
            </a:r>
          </a:p>
          <a:p>
            <a:pPr lvl="1"/>
            <a:r>
              <a:rPr lang="en-GB" dirty="0"/>
              <a:t>What happened?</a:t>
            </a:r>
          </a:p>
          <a:p>
            <a:pPr lvl="1"/>
            <a:r>
              <a:rPr lang="en-GB" dirty="0"/>
              <a:t>Why did it happen?</a:t>
            </a:r>
          </a:p>
          <a:p>
            <a:pPr lvl="1"/>
            <a:r>
              <a:rPr lang="en-GB" dirty="0"/>
              <a:t>How should we act?</a:t>
            </a:r>
          </a:p>
          <a:p>
            <a:pPr lvl="1"/>
            <a:r>
              <a:rPr lang="en-GB" dirty="0"/>
              <a:t>What will be the (future) result?</a:t>
            </a:r>
          </a:p>
          <a:p>
            <a:endParaRPr lang="en-GB" dirty="0"/>
          </a:p>
          <a:p>
            <a:endParaRPr lang="en-GB" dirty="0"/>
          </a:p>
        </p:txBody>
      </p:sp>
    </p:spTree>
    <p:extLst>
      <p:ext uri="{BB962C8B-B14F-4D97-AF65-F5344CB8AC3E}">
        <p14:creationId xmlns:p14="http://schemas.microsoft.com/office/powerpoint/2010/main" val="240537880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2DD4-54A6-4854-9187-AA10E887A5A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BE34AAD-69E5-4C6E-8134-FDC4B523268A}"/>
              </a:ext>
            </a:extLst>
          </p:cNvPr>
          <p:cNvPicPr>
            <a:picLocks noGrp="1" noChangeAspect="1"/>
          </p:cNvPicPr>
          <p:nvPr>
            <p:ph idx="1"/>
          </p:nvPr>
        </p:nvPicPr>
        <p:blipFill>
          <a:blip r:embed="rId2"/>
          <a:stretch>
            <a:fillRect/>
          </a:stretch>
        </p:blipFill>
        <p:spPr>
          <a:xfrm>
            <a:off x="1510507" y="365125"/>
            <a:ext cx="8240184" cy="6180138"/>
          </a:xfrm>
          <a:prstGeom prst="rect">
            <a:avLst/>
          </a:prstGeom>
        </p:spPr>
      </p:pic>
    </p:spTree>
    <p:extLst>
      <p:ext uri="{BB962C8B-B14F-4D97-AF65-F5344CB8AC3E}">
        <p14:creationId xmlns:p14="http://schemas.microsoft.com/office/powerpoint/2010/main" val="8962833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FC81-0BAD-4AA6-9AD3-155192A06378}"/>
              </a:ext>
            </a:extLst>
          </p:cNvPr>
          <p:cNvSpPr>
            <a:spLocks noGrp="1"/>
          </p:cNvSpPr>
          <p:nvPr>
            <p:ph type="title"/>
          </p:nvPr>
        </p:nvSpPr>
        <p:spPr/>
        <p:txBody>
          <a:bodyPr/>
          <a:lstStyle/>
          <a:p>
            <a:r>
              <a:rPr lang="en-GB" dirty="0" err="1"/>
              <a:t>Ishakawa</a:t>
            </a:r>
            <a:r>
              <a:rPr lang="en-GB" dirty="0"/>
              <a:t> diagrams</a:t>
            </a:r>
          </a:p>
        </p:txBody>
      </p:sp>
      <p:sp>
        <p:nvSpPr>
          <p:cNvPr id="3" name="Content Placeholder 2">
            <a:extLst>
              <a:ext uri="{FF2B5EF4-FFF2-40B4-BE49-F238E27FC236}">
                <a16:creationId xmlns:a16="http://schemas.microsoft.com/office/drawing/2014/main" id="{195B0547-A460-4CBD-8E81-BCA1918EB229}"/>
              </a:ext>
            </a:extLst>
          </p:cNvPr>
          <p:cNvSpPr>
            <a:spLocks noGrp="1"/>
          </p:cNvSpPr>
          <p:nvPr>
            <p:ph idx="1"/>
          </p:nvPr>
        </p:nvSpPr>
        <p:spPr/>
        <p:txBody>
          <a:bodyPr/>
          <a:lstStyle/>
          <a:p>
            <a:r>
              <a:rPr lang="en-GB" dirty="0"/>
              <a:t>A fishbone diagram, also called a cause and effect diagram or Ishikawa diagram, is a visualization tool for categorizing the potential causes of a problem in order to identify its root causes</a:t>
            </a:r>
          </a:p>
          <a:p>
            <a:endParaRPr lang="en-GB" dirty="0"/>
          </a:p>
        </p:txBody>
      </p:sp>
      <p:pic>
        <p:nvPicPr>
          <p:cNvPr id="7" name="Picture 6" descr="A close up of a sign&#10;&#10;Description automatically generated">
            <a:extLst>
              <a:ext uri="{FF2B5EF4-FFF2-40B4-BE49-F238E27FC236}">
                <a16:creationId xmlns:a16="http://schemas.microsoft.com/office/drawing/2014/main" id="{D22ED386-D3E3-4588-85EC-8DEA21174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4" y="3572333"/>
            <a:ext cx="5876925" cy="3013364"/>
          </a:xfrm>
          <a:prstGeom prst="rect">
            <a:avLst/>
          </a:prstGeom>
        </p:spPr>
      </p:pic>
    </p:spTree>
    <p:extLst>
      <p:ext uri="{BB962C8B-B14F-4D97-AF65-F5344CB8AC3E}">
        <p14:creationId xmlns:p14="http://schemas.microsoft.com/office/powerpoint/2010/main" val="69636199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BA0D-AA95-4284-A2FD-8B6D056F1109}"/>
              </a:ext>
            </a:extLst>
          </p:cNvPr>
          <p:cNvSpPr>
            <a:spLocks noGrp="1"/>
          </p:cNvSpPr>
          <p:nvPr>
            <p:ph type="title"/>
          </p:nvPr>
        </p:nvSpPr>
        <p:spPr/>
        <p:txBody>
          <a:bodyPr/>
          <a:lstStyle/>
          <a:p>
            <a:r>
              <a:rPr lang="en-GB" dirty="0"/>
              <a:t>Decomposition</a:t>
            </a:r>
          </a:p>
        </p:txBody>
      </p:sp>
      <p:sp>
        <p:nvSpPr>
          <p:cNvPr id="3" name="Content Placeholder 2">
            <a:extLst>
              <a:ext uri="{FF2B5EF4-FFF2-40B4-BE49-F238E27FC236}">
                <a16:creationId xmlns:a16="http://schemas.microsoft.com/office/drawing/2014/main" id="{06A67349-0B0B-44DD-A80A-1DFCE67A509A}"/>
              </a:ext>
            </a:extLst>
          </p:cNvPr>
          <p:cNvSpPr>
            <a:spLocks noGrp="1"/>
          </p:cNvSpPr>
          <p:nvPr>
            <p:ph idx="1"/>
          </p:nvPr>
        </p:nvSpPr>
        <p:spPr/>
        <p:txBody>
          <a:bodyPr>
            <a:normAutofit/>
          </a:bodyPr>
          <a:lstStyle/>
          <a:p>
            <a:r>
              <a:rPr lang="en-GB" dirty="0"/>
              <a:t>Decomposition</a:t>
            </a:r>
            <a:r>
              <a:rPr lang="en-GB" b="1" dirty="0"/>
              <a:t> </a:t>
            </a:r>
            <a:r>
              <a:rPr lang="en-GB" dirty="0"/>
              <a:t>is the process of breaking down a system into its smaller components</a:t>
            </a:r>
          </a:p>
          <a:p>
            <a:r>
              <a:rPr lang="en-GB" dirty="0"/>
              <a:t>These components may themselves be systems (subsystems) and can be broken down into their components as well</a:t>
            </a:r>
          </a:p>
          <a:p>
            <a:r>
              <a:rPr lang="en-GB" dirty="0"/>
              <a:t>Decomposition is a technique that allows the systems analyst to:</a:t>
            </a:r>
          </a:p>
          <a:p>
            <a:pPr lvl="1"/>
            <a:r>
              <a:rPr lang="en-GB" dirty="0"/>
              <a:t>Break a system into small, manageable, and understandable subsystems</a:t>
            </a:r>
          </a:p>
          <a:p>
            <a:pPr lvl="1"/>
            <a:r>
              <a:rPr lang="en-GB" dirty="0"/>
              <a:t>Focus attention on one area (subsystem) at a time, without interference from other areas</a:t>
            </a:r>
          </a:p>
          <a:p>
            <a:pPr lvl="1"/>
            <a:r>
              <a:rPr lang="en-GB" dirty="0"/>
              <a:t>Concentrate on the part of the system pertinent to a particular group of users, without confusing users with unnecessary details</a:t>
            </a:r>
          </a:p>
          <a:p>
            <a:pPr lvl="1"/>
            <a:r>
              <a:rPr lang="en-GB" dirty="0"/>
              <a:t>Build different parts of the system at independent times and have the help of different analysts</a:t>
            </a:r>
          </a:p>
        </p:txBody>
      </p:sp>
    </p:spTree>
    <p:extLst>
      <p:ext uri="{BB962C8B-B14F-4D97-AF65-F5344CB8AC3E}">
        <p14:creationId xmlns:p14="http://schemas.microsoft.com/office/powerpoint/2010/main" val="3143821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Life Cycle of Systems Development Concepts (50%, K3)</a:t>
            </a:r>
            <a:endParaRPr lang="en-GB" dirty="0"/>
          </a:p>
        </p:txBody>
      </p:sp>
      <p:sp>
        <p:nvSpPr>
          <p:cNvPr id="3" name="Content Placeholder 2"/>
          <p:cNvSpPr>
            <a:spLocks noGrp="1"/>
          </p:cNvSpPr>
          <p:nvPr>
            <p:ph type="body" idx="1"/>
          </p:nvPr>
        </p:nvSpPr>
        <p:spPr/>
        <p:txBody>
          <a:bodyPr>
            <a:normAutofit fontScale="92500" lnSpcReduction="20000"/>
          </a:bodyPr>
          <a:lstStyle/>
          <a:p>
            <a:r>
              <a:rPr lang="en-US" dirty="0"/>
              <a:t>1.1	Role and function of the software development lifecycle</a:t>
            </a:r>
            <a:endParaRPr lang="en-GB" dirty="0"/>
          </a:p>
          <a:p>
            <a:r>
              <a:rPr lang="en-US" dirty="0"/>
              <a:t>1.2	Seven generic stages of the software development lifecycle</a:t>
            </a:r>
            <a:endParaRPr lang="en-GB" dirty="0"/>
          </a:p>
          <a:p>
            <a:r>
              <a:rPr lang="en-US" dirty="0"/>
              <a:t>1.3	Main activities in each stage of the software development lifecycle</a:t>
            </a:r>
            <a:endParaRPr lang="en-GB" dirty="0"/>
          </a:p>
          <a:p>
            <a:r>
              <a:rPr lang="en-US" dirty="0"/>
              <a:t>1.4	High-level deliverables from each stage of the software development lifecycle</a:t>
            </a:r>
            <a:endParaRPr lang="en-GB" dirty="0"/>
          </a:p>
          <a:p>
            <a:endParaRPr lang="en-GB" dirty="0"/>
          </a:p>
        </p:txBody>
      </p:sp>
    </p:spTree>
    <p:extLst>
      <p:ext uri="{BB962C8B-B14F-4D97-AF65-F5344CB8AC3E}">
        <p14:creationId xmlns:p14="http://schemas.microsoft.com/office/powerpoint/2010/main" val="243101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D4C2-EC01-4D1E-BB42-8DB9A4E6EF9D}"/>
              </a:ext>
            </a:extLst>
          </p:cNvPr>
          <p:cNvSpPr>
            <a:spLocks noGrp="1"/>
          </p:cNvSpPr>
          <p:nvPr>
            <p:ph type="title"/>
          </p:nvPr>
        </p:nvSpPr>
        <p:spPr/>
        <p:txBody>
          <a:bodyPr/>
          <a:lstStyle/>
          <a:p>
            <a:r>
              <a:rPr lang="en-GB" dirty="0"/>
              <a:t>Operational Feasibility</a:t>
            </a:r>
          </a:p>
        </p:txBody>
      </p:sp>
      <p:sp>
        <p:nvSpPr>
          <p:cNvPr id="3" name="Content Placeholder 2">
            <a:extLst>
              <a:ext uri="{FF2B5EF4-FFF2-40B4-BE49-F238E27FC236}">
                <a16:creationId xmlns:a16="http://schemas.microsoft.com/office/drawing/2014/main" id="{68127A46-7D9B-426E-A264-4A21AC481836}"/>
              </a:ext>
            </a:extLst>
          </p:cNvPr>
          <p:cNvSpPr>
            <a:spLocks noGrp="1"/>
          </p:cNvSpPr>
          <p:nvPr>
            <p:ph idx="1"/>
          </p:nvPr>
        </p:nvSpPr>
        <p:spPr/>
        <p:txBody>
          <a:bodyPr/>
          <a:lstStyle/>
          <a:p>
            <a:r>
              <a:rPr lang="en-GB" dirty="0"/>
              <a:t>Useful for identifying operational problems to be solved</a:t>
            </a:r>
          </a:p>
          <a:p>
            <a:r>
              <a:rPr lang="en-GB" dirty="0"/>
              <a:t>The ‘PIECES’ framework</a:t>
            </a:r>
          </a:p>
          <a:p>
            <a:pPr lvl="1"/>
            <a:r>
              <a:rPr lang="en-GB" dirty="0"/>
              <a:t>Performance</a:t>
            </a:r>
          </a:p>
          <a:p>
            <a:pPr lvl="1"/>
            <a:r>
              <a:rPr lang="en-GB" dirty="0"/>
              <a:t>Information</a:t>
            </a:r>
          </a:p>
          <a:p>
            <a:pPr lvl="1"/>
            <a:r>
              <a:rPr lang="en-GB" dirty="0"/>
              <a:t>Economy</a:t>
            </a:r>
          </a:p>
          <a:p>
            <a:pPr lvl="1"/>
            <a:r>
              <a:rPr lang="en-GB" dirty="0"/>
              <a:t>Control</a:t>
            </a:r>
          </a:p>
          <a:p>
            <a:pPr lvl="1"/>
            <a:r>
              <a:rPr lang="en-GB" dirty="0"/>
              <a:t>Efficiency</a:t>
            </a:r>
          </a:p>
          <a:p>
            <a:pPr lvl="1"/>
            <a:r>
              <a:rPr lang="en-GB" dirty="0"/>
              <a:t>Information</a:t>
            </a:r>
          </a:p>
          <a:p>
            <a:pPr lvl="1"/>
            <a:r>
              <a:rPr lang="en-GB" dirty="0"/>
              <a:t>Services</a:t>
            </a:r>
          </a:p>
        </p:txBody>
      </p:sp>
    </p:spTree>
    <p:extLst>
      <p:ext uri="{BB962C8B-B14F-4D97-AF65-F5344CB8AC3E}">
        <p14:creationId xmlns:p14="http://schemas.microsoft.com/office/powerpoint/2010/main" val="3763849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244C-2917-4472-9BAE-52E92D0BCD25}"/>
              </a:ext>
            </a:extLst>
          </p:cNvPr>
          <p:cNvSpPr>
            <a:spLocks noGrp="1"/>
          </p:cNvSpPr>
          <p:nvPr>
            <p:ph type="title"/>
          </p:nvPr>
        </p:nvSpPr>
        <p:spPr>
          <a:xfrm>
            <a:off x="1855871" y="355600"/>
            <a:ext cx="9459829" cy="1325563"/>
          </a:xfrm>
        </p:spPr>
        <p:txBody>
          <a:bodyPr/>
          <a:lstStyle/>
          <a:p>
            <a:pPr algn="ctr"/>
            <a:r>
              <a:rPr lang="en-GB" dirty="0"/>
              <a:t>Importance of managing and controlling changes</a:t>
            </a:r>
          </a:p>
        </p:txBody>
      </p:sp>
      <p:sp>
        <p:nvSpPr>
          <p:cNvPr id="3" name="Content Placeholder 2">
            <a:extLst>
              <a:ext uri="{FF2B5EF4-FFF2-40B4-BE49-F238E27FC236}">
                <a16:creationId xmlns:a16="http://schemas.microsoft.com/office/drawing/2014/main" id="{35744004-816B-45FA-8FE4-986F6A864EB0}"/>
              </a:ext>
            </a:extLst>
          </p:cNvPr>
          <p:cNvSpPr>
            <a:spLocks noGrp="1"/>
          </p:cNvSpPr>
          <p:nvPr>
            <p:ph idx="1"/>
          </p:nvPr>
        </p:nvSpPr>
        <p:spPr/>
        <p:txBody>
          <a:bodyPr>
            <a:normAutofit/>
          </a:bodyPr>
          <a:lstStyle/>
          <a:p>
            <a:r>
              <a:rPr lang="en-GB" dirty="0"/>
              <a:t>Change is a fact of life for large software systems</a:t>
            </a:r>
          </a:p>
          <a:p>
            <a:r>
              <a:rPr lang="en-GB" dirty="0"/>
              <a:t>Organisational needs and requirements change during the lifetime of a system, bugs have to be repaired, and systems have to adapt to changes in their environment</a:t>
            </a:r>
          </a:p>
          <a:p>
            <a:r>
              <a:rPr lang="en-GB" dirty="0"/>
              <a:t>Change management is intended to ensure that the evolution of the system is controlled, and that the most urgent and cost-effective changes are prioritised</a:t>
            </a:r>
          </a:p>
          <a:p>
            <a:r>
              <a:rPr lang="en-GB" dirty="0"/>
              <a:t>Change management is the process of analysing the costs and benefits of proposed changes, approving those changes that are cost-effective, and tracking which components in the system have been changed</a:t>
            </a:r>
          </a:p>
        </p:txBody>
      </p:sp>
    </p:spTree>
    <p:extLst>
      <p:ext uri="{BB962C8B-B14F-4D97-AF65-F5344CB8AC3E}">
        <p14:creationId xmlns:p14="http://schemas.microsoft.com/office/powerpoint/2010/main" val="407751854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A9CB-9FCF-4786-8F0E-89EAEFA69A49}"/>
              </a:ext>
            </a:extLst>
          </p:cNvPr>
          <p:cNvSpPr>
            <a:spLocks noGrp="1"/>
          </p:cNvSpPr>
          <p:nvPr>
            <p:ph type="title"/>
          </p:nvPr>
        </p:nvSpPr>
        <p:spPr/>
        <p:txBody>
          <a:bodyPr/>
          <a:lstStyle/>
          <a:p>
            <a:r>
              <a:rPr lang="en-GB" dirty="0"/>
              <a:t>Change Process Flow</a:t>
            </a:r>
          </a:p>
        </p:txBody>
      </p:sp>
      <p:sp>
        <p:nvSpPr>
          <p:cNvPr id="3" name="Content Placeholder 2">
            <a:extLst>
              <a:ext uri="{FF2B5EF4-FFF2-40B4-BE49-F238E27FC236}">
                <a16:creationId xmlns:a16="http://schemas.microsoft.com/office/drawing/2014/main" id="{05020B0A-CB64-4DDA-BE59-133F498DC314}"/>
              </a:ext>
            </a:extLst>
          </p:cNvPr>
          <p:cNvSpPr>
            <a:spLocks noGrp="1"/>
          </p:cNvSpPr>
          <p:nvPr>
            <p:ph idx="1"/>
          </p:nvPr>
        </p:nvSpPr>
        <p:spPr/>
        <p:txBody>
          <a:bodyPr/>
          <a:lstStyle/>
          <a:p>
            <a:r>
              <a:rPr lang="en-GB" dirty="0"/>
              <a:t>The change management process flow looks something like this:</a:t>
            </a:r>
          </a:p>
          <a:p>
            <a:pPr lvl="1"/>
            <a:r>
              <a:rPr lang="en-GB" dirty="0"/>
              <a:t>Request for Change. Request For Change (RFC) is submitted to the change management team for validation and approval</a:t>
            </a:r>
          </a:p>
          <a:p>
            <a:pPr lvl="1"/>
            <a:r>
              <a:rPr lang="en-GB" dirty="0"/>
              <a:t>An RFC template is used to record the change</a:t>
            </a:r>
          </a:p>
          <a:p>
            <a:pPr lvl="1"/>
            <a:r>
              <a:rPr lang="en-GB" dirty="0"/>
              <a:t>Change Assessment and Planning</a:t>
            </a:r>
          </a:p>
          <a:p>
            <a:pPr lvl="1"/>
            <a:r>
              <a:rPr lang="en-GB" dirty="0"/>
              <a:t>Change approvals</a:t>
            </a:r>
          </a:p>
          <a:p>
            <a:pPr lvl="1"/>
            <a:r>
              <a:rPr lang="en-GB" dirty="0"/>
              <a:t>Change implementation</a:t>
            </a:r>
          </a:p>
          <a:p>
            <a:endParaRPr lang="en-GB" dirty="0"/>
          </a:p>
        </p:txBody>
      </p:sp>
    </p:spTree>
    <p:extLst>
      <p:ext uri="{BB962C8B-B14F-4D97-AF65-F5344CB8AC3E}">
        <p14:creationId xmlns:p14="http://schemas.microsoft.com/office/powerpoint/2010/main" val="272289295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DA2C-ED0E-4C6B-82BE-EBF72DA7255C}"/>
              </a:ext>
            </a:extLst>
          </p:cNvPr>
          <p:cNvSpPr>
            <a:spLocks noGrp="1"/>
          </p:cNvSpPr>
          <p:nvPr>
            <p:ph type="title"/>
          </p:nvPr>
        </p:nvSpPr>
        <p:spPr/>
        <p:txBody>
          <a:bodyPr/>
          <a:lstStyle/>
          <a:p>
            <a:r>
              <a:rPr lang="en-GB" dirty="0"/>
              <a:t>Typical process for the control of changes to live software</a:t>
            </a:r>
          </a:p>
        </p:txBody>
      </p:sp>
      <p:sp>
        <p:nvSpPr>
          <p:cNvPr id="3" name="Content Placeholder 2">
            <a:extLst>
              <a:ext uri="{FF2B5EF4-FFF2-40B4-BE49-F238E27FC236}">
                <a16:creationId xmlns:a16="http://schemas.microsoft.com/office/drawing/2014/main" id="{CFEFE4B0-42D6-4310-B3C6-EA37B6A3B281}"/>
              </a:ext>
            </a:extLst>
          </p:cNvPr>
          <p:cNvSpPr>
            <a:spLocks noGrp="1"/>
          </p:cNvSpPr>
          <p:nvPr>
            <p:ph idx="1"/>
          </p:nvPr>
        </p:nvSpPr>
        <p:spPr/>
        <p:txBody>
          <a:bodyPr/>
          <a:lstStyle/>
          <a:p>
            <a:r>
              <a:rPr lang="en-GB" dirty="0"/>
              <a:t>Describe in outline a typical process for the control of changes to live software </a:t>
            </a:r>
          </a:p>
          <a:p>
            <a:endParaRPr lang="en-GB" dirty="0"/>
          </a:p>
        </p:txBody>
      </p:sp>
      <p:pic>
        <p:nvPicPr>
          <p:cNvPr id="4" name="Picture 3">
            <a:extLst>
              <a:ext uri="{FF2B5EF4-FFF2-40B4-BE49-F238E27FC236}">
                <a16:creationId xmlns:a16="http://schemas.microsoft.com/office/drawing/2014/main" id="{DE5C813F-5E91-46B5-ABEC-2FFFBCBD8AD9}"/>
              </a:ext>
            </a:extLst>
          </p:cNvPr>
          <p:cNvPicPr>
            <a:picLocks noChangeAspect="1"/>
          </p:cNvPicPr>
          <p:nvPr/>
        </p:nvPicPr>
        <p:blipFill>
          <a:blip r:embed="rId2"/>
          <a:stretch>
            <a:fillRect/>
          </a:stretch>
        </p:blipFill>
        <p:spPr>
          <a:xfrm>
            <a:off x="4643437" y="2456281"/>
            <a:ext cx="4924425" cy="4305300"/>
          </a:xfrm>
          <a:prstGeom prst="rect">
            <a:avLst/>
          </a:prstGeom>
        </p:spPr>
      </p:pic>
    </p:spTree>
    <p:extLst>
      <p:ext uri="{BB962C8B-B14F-4D97-AF65-F5344CB8AC3E}">
        <p14:creationId xmlns:p14="http://schemas.microsoft.com/office/powerpoint/2010/main" val="237052827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6B7C-6F38-4718-98E0-2FD90BE4BE9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B918502-B85B-4577-8EFB-20E2E460033C}"/>
              </a:ext>
            </a:extLst>
          </p:cNvPr>
          <p:cNvPicPr>
            <a:picLocks noGrp="1" noChangeAspect="1"/>
          </p:cNvPicPr>
          <p:nvPr>
            <p:ph idx="1"/>
          </p:nvPr>
        </p:nvPicPr>
        <p:blipFill>
          <a:blip r:embed="rId2"/>
          <a:stretch>
            <a:fillRect/>
          </a:stretch>
        </p:blipFill>
        <p:spPr>
          <a:xfrm>
            <a:off x="2181226" y="106807"/>
            <a:ext cx="6241250" cy="6654356"/>
          </a:xfrm>
          <a:prstGeom prst="rect">
            <a:avLst/>
          </a:prstGeom>
        </p:spPr>
      </p:pic>
    </p:spTree>
    <p:extLst>
      <p:ext uri="{BB962C8B-B14F-4D97-AF65-F5344CB8AC3E}">
        <p14:creationId xmlns:p14="http://schemas.microsoft.com/office/powerpoint/2010/main" val="20197598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1.4	Demonstrate the high-level deliverables from each stage of the software development lifecycle</a:t>
            </a:r>
            <a:endParaRPr lang="en-GB" dirty="0"/>
          </a:p>
        </p:txBody>
      </p:sp>
      <p:sp>
        <p:nvSpPr>
          <p:cNvPr id="4" name="Text Placeholder 3"/>
          <p:cNvSpPr>
            <a:spLocks noGrp="1"/>
          </p:cNvSpPr>
          <p:nvPr>
            <p:ph type="body" idx="1"/>
          </p:nvPr>
        </p:nvSpPr>
        <p:spPr>
          <a:xfrm>
            <a:off x="360947" y="4589463"/>
            <a:ext cx="11341769" cy="2058987"/>
          </a:xfrm>
        </p:spPr>
        <p:txBody>
          <a:bodyPr>
            <a:normAutofit fontScale="92500" lnSpcReduction="10000"/>
          </a:bodyPr>
          <a:lstStyle/>
          <a:p>
            <a:r>
              <a:rPr lang="en-GB" dirty="0"/>
              <a:t>Organise deliverables according to the stage of the SDLC from which they are delivered</a:t>
            </a:r>
          </a:p>
          <a:p>
            <a:r>
              <a:rPr lang="en-GB" dirty="0"/>
              <a:t>Main elements of a software development plan for a given case</a:t>
            </a:r>
          </a:p>
          <a:p>
            <a:r>
              <a:rPr lang="en-GB" dirty="0"/>
              <a:t>Return on investment for a given simple set of costs and tangible benefits</a:t>
            </a:r>
          </a:p>
          <a:p>
            <a:r>
              <a:rPr lang="en-GB" dirty="0"/>
              <a:t>Purpose of a requirements traceability matrix in relation to the stages of the SDLC</a:t>
            </a:r>
          </a:p>
          <a:p>
            <a:r>
              <a:rPr lang="en-GB" dirty="0"/>
              <a:t>Main elements of a deployment / implementation plan for a given software deployment</a:t>
            </a:r>
          </a:p>
        </p:txBody>
      </p:sp>
    </p:spTree>
    <p:extLst>
      <p:ext uri="{BB962C8B-B14F-4D97-AF65-F5344CB8AC3E}">
        <p14:creationId xmlns:p14="http://schemas.microsoft.com/office/powerpoint/2010/main" val="16986910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Organising deliverables</a:t>
            </a:r>
          </a:p>
        </p:txBody>
      </p:sp>
      <p:sp>
        <p:nvSpPr>
          <p:cNvPr id="3" name="Content Placeholder 2"/>
          <p:cNvSpPr>
            <a:spLocks noGrp="1"/>
          </p:cNvSpPr>
          <p:nvPr>
            <p:ph idx="1"/>
          </p:nvPr>
        </p:nvSpPr>
        <p:spPr/>
        <p:txBody>
          <a:bodyPr>
            <a:normAutofit fontScale="85000" lnSpcReduction="20000"/>
          </a:bodyPr>
          <a:lstStyle/>
          <a:p>
            <a:r>
              <a:rPr lang="en-GB" dirty="0"/>
              <a:t>Requirements gathering and analysis: </a:t>
            </a:r>
          </a:p>
          <a:p>
            <a:pPr lvl="1"/>
            <a:r>
              <a:rPr lang="en-GB" dirty="0"/>
              <a:t>Business Requirement Documentation (BRD)</a:t>
            </a:r>
          </a:p>
          <a:p>
            <a:pPr lvl="1"/>
            <a:r>
              <a:rPr lang="en-GB" dirty="0"/>
              <a:t>Software Requirement Specifications (SRS)</a:t>
            </a:r>
          </a:p>
          <a:p>
            <a:pPr lvl="1"/>
            <a:r>
              <a:rPr lang="en-GB" dirty="0"/>
              <a:t>Technical Requirement Specifications documents</a:t>
            </a:r>
          </a:p>
          <a:p>
            <a:r>
              <a:rPr lang="en-GB" dirty="0"/>
              <a:t>Design: </a:t>
            </a:r>
          </a:p>
          <a:p>
            <a:pPr lvl="1"/>
            <a:r>
              <a:rPr lang="en-GB" dirty="0"/>
              <a:t>System design specification</a:t>
            </a:r>
          </a:p>
          <a:p>
            <a:pPr lvl="2"/>
            <a:r>
              <a:rPr lang="en-GB" dirty="0"/>
              <a:t>Use case Diagram</a:t>
            </a:r>
          </a:p>
          <a:p>
            <a:pPr lvl="2"/>
            <a:r>
              <a:rPr lang="en-GB" dirty="0"/>
              <a:t>Class Diagram</a:t>
            </a:r>
          </a:p>
          <a:p>
            <a:pPr lvl="2"/>
            <a:r>
              <a:rPr lang="en-GB" dirty="0"/>
              <a:t>Entity-Relationship (ER) Diagram</a:t>
            </a:r>
          </a:p>
          <a:p>
            <a:pPr lvl="2"/>
            <a:r>
              <a:rPr lang="en-GB" dirty="0"/>
              <a:t>Component Diagram</a:t>
            </a:r>
          </a:p>
          <a:p>
            <a:pPr lvl="2"/>
            <a:r>
              <a:rPr lang="en-GB" dirty="0"/>
              <a:t>Workflow diagram</a:t>
            </a:r>
          </a:p>
          <a:p>
            <a:pPr lvl="2"/>
            <a:r>
              <a:rPr lang="en-GB" dirty="0"/>
              <a:t>Activity Diagram </a:t>
            </a:r>
          </a:p>
          <a:p>
            <a:pPr lvl="1"/>
            <a:r>
              <a:rPr lang="en-GB" dirty="0"/>
              <a:t>Test strategy</a:t>
            </a:r>
          </a:p>
          <a:p>
            <a:pPr lvl="1"/>
            <a:r>
              <a:rPr lang="en-GB" dirty="0"/>
              <a:t>Detailed Design Specifications</a:t>
            </a:r>
          </a:p>
          <a:p>
            <a:r>
              <a:rPr lang="en-GB" dirty="0"/>
              <a:t>Coding: </a:t>
            </a:r>
          </a:p>
          <a:p>
            <a:pPr lvl="1"/>
            <a:r>
              <a:rPr lang="en-GB" dirty="0"/>
              <a:t>Working software </a:t>
            </a:r>
          </a:p>
        </p:txBody>
      </p:sp>
    </p:spTree>
    <p:extLst>
      <p:ext uri="{BB962C8B-B14F-4D97-AF65-F5344CB8AC3E}">
        <p14:creationId xmlns:p14="http://schemas.microsoft.com/office/powerpoint/2010/main" val="176430930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Organising deliverables</a:t>
            </a:r>
          </a:p>
        </p:txBody>
      </p:sp>
      <p:sp>
        <p:nvSpPr>
          <p:cNvPr id="3" name="Content Placeholder 2"/>
          <p:cNvSpPr>
            <a:spLocks noGrp="1"/>
          </p:cNvSpPr>
          <p:nvPr>
            <p:ph idx="1"/>
          </p:nvPr>
        </p:nvSpPr>
        <p:spPr/>
        <p:txBody>
          <a:bodyPr>
            <a:normAutofit fontScale="92500" lnSpcReduction="20000"/>
          </a:bodyPr>
          <a:lstStyle/>
          <a:p>
            <a:r>
              <a:rPr lang="en-GB" dirty="0"/>
              <a:t>Testing:</a:t>
            </a:r>
          </a:p>
          <a:p>
            <a:pPr lvl="1"/>
            <a:r>
              <a:rPr lang="en-GB" dirty="0"/>
              <a:t>Test Summary Report</a:t>
            </a:r>
          </a:p>
          <a:p>
            <a:pPr lvl="1"/>
            <a:r>
              <a:rPr lang="en-GB" dirty="0"/>
              <a:t>Test results</a:t>
            </a:r>
          </a:p>
          <a:p>
            <a:pPr lvl="1"/>
            <a:r>
              <a:rPr lang="en-GB" dirty="0"/>
              <a:t>QA plan</a:t>
            </a:r>
          </a:p>
          <a:p>
            <a:pPr lvl="1"/>
            <a:r>
              <a:rPr lang="en-GB" dirty="0"/>
              <a:t>Revised bugs list</a:t>
            </a:r>
          </a:p>
          <a:p>
            <a:pPr lvl="1"/>
            <a:r>
              <a:rPr lang="en-GB" dirty="0"/>
              <a:t>User Acceptance test</a:t>
            </a:r>
          </a:p>
          <a:p>
            <a:r>
              <a:rPr lang="en-GB" dirty="0"/>
              <a:t>Deployment:</a:t>
            </a:r>
          </a:p>
          <a:p>
            <a:pPr lvl="1"/>
            <a:r>
              <a:rPr lang="en-GB" dirty="0"/>
              <a:t>Deployed software</a:t>
            </a:r>
          </a:p>
          <a:p>
            <a:pPr lvl="1"/>
            <a:r>
              <a:rPr lang="en-GB" dirty="0"/>
              <a:t>Customer’s review</a:t>
            </a:r>
          </a:p>
          <a:p>
            <a:pPr lvl="1"/>
            <a:r>
              <a:rPr lang="en-GB" dirty="0"/>
              <a:t>Live Production environment</a:t>
            </a:r>
          </a:p>
          <a:p>
            <a:pPr lvl="1"/>
            <a:r>
              <a:rPr lang="en-GB" dirty="0"/>
              <a:t>Data</a:t>
            </a:r>
          </a:p>
          <a:p>
            <a:r>
              <a:rPr lang="en-GB" dirty="0"/>
              <a:t>Maintenance:</a:t>
            </a:r>
          </a:p>
          <a:p>
            <a:pPr lvl="1"/>
            <a:r>
              <a:rPr lang="en-GB" dirty="0"/>
              <a:t>Updated version of the product</a:t>
            </a:r>
          </a:p>
          <a:p>
            <a:pPr lvl="1"/>
            <a:r>
              <a:rPr lang="en-GB" dirty="0"/>
              <a:t>Code maintenance</a:t>
            </a:r>
          </a:p>
          <a:p>
            <a:pPr lvl="1"/>
            <a:r>
              <a:rPr lang="en-GB" dirty="0"/>
              <a:t>Live system</a:t>
            </a:r>
          </a:p>
        </p:txBody>
      </p:sp>
    </p:spTree>
    <p:extLst>
      <p:ext uri="{BB962C8B-B14F-4D97-AF65-F5344CB8AC3E}">
        <p14:creationId xmlns:p14="http://schemas.microsoft.com/office/powerpoint/2010/main" val="173024750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631825"/>
            <a:ext cx="10564729" cy="1325563"/>
          </a:xfrm>
        </p:spPr>
        <p:txBody>
          <a:bodyPr/>
          <a:lstStyle/>
          <a:p>
            <a:pPr algn="ctr"/>
            <a:r>
              <a:rPr lang="en-GB" dirty="0"/>
              <a:t>Main elements of a software development plan</a:t>
            </a:r>
          </a:p>
        </p:txBody>
      </p:sp>
      <p:sp>
        <p:nvSpPr>
          <p:cNvPr id="3" name="Content Placeholder 2"/>
          <p:cNvSpPr>
            <a:spLocks noGrp="1"/>
          </p:cNvSpPr>
          <p:nvPr>
            <p:ph idx="1"/>
          </p:nvPr>
        </p:nvSpPr>
        <p:spPr/>
        <p:txBody>
          <a:bodyPr/>
          <a:lstStyle/>
          <a:p>
            <a:r>
              <a:rPr lang="en-GB" dirty="0"/>
              <a:t>The Software Development Plan is a comprehensive, composite artefact that gathers all information required to manage the project</a:t>
            </a:r>
          </a:p>
          <a:p>
            <a:r>
              <a:rPr lang="en-GB" dirty="0"/>
              <a:t>It encloses a number of artefacts developed during the Inception phase and is maintained throughout the project</a:t>
            </a:r>
          </a:p>
          <a:p>
            <a:endParaRPr lang="en-GB" dirty="0"/>
          </a:p>
        </p:txBody>
      </p:sp>
    </p:spTree>
    <p:extLst>
      <p:ext uri="{BB962C8B-B14F-4D97-AF65-F5344CB8AC3E}">
        <p14:creationId xmlns:p14="http://schemas.microsoft.com/office/powerpoint/2010/main" val="211992206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631825"/>
            <a:ext cx="10564729" cy="1325563"/>
          </a:xfrm>
        </p:spPr>
        <p:txBody>
          <a:bodyPr/>
          <a:lstStyle/>
          <a:p>
            <a:pPr algn="ctr"/>
            <a:r>
              <a:rPr lang="en-GB" dirty="0"/>
              <a:t>Main elements of a software development plan</a:t>
            </a:r>
          </a:p>
        </p:txBody>
      </p:sp>
      <p:sp>
        <p:nvSpPr>
          <p:cNvPr id="3" name="Content Placeholder 2"/>
          <p:cNvSpPr>
            <a:spLocks noGrp="1"/>
          </p:cNvSpPr>
          <p:nvPr>
            <p:ph idx="1"/>
          </p:nvPr>
        </p:nvSpPr>
        <p:spPr/>
        <p:txBody>
          <a:bodyPr>
            <a:normAutofit lnSpcReduction="10000"/>
          </a:bodyPr>
          <a:lstStyle/>
          <a:p>
            <a:r>
              <a:rPr lang="en-GB" dirty="0"/>
              <a:t>12 Core components</a:t>
            </a:r>
          </a:p>
          <a:p>
            <a:pPr lvl="1"/>
            <a:r>
              <a:rPr lang="en-GB" dirty="0"/>
              <a:t>Scope Statement</a:t>
            </a:r>
          </a:p>
          <a:p>
            <a:pPr lvl="1"/>
            <a:r>
              <a:rPr lang="en-GB" dirty="0"/>
              <a:t>Critical Success Factors</a:t>
            </a:r>
          </a:p>
          <a:p>
            <a:pPr lvl="1"/>
            <a:r>
              <a:rPr lang="en-GB" dirty="0"/>
              <a:t>Deliverables</a:t>
            </a:r>
          </a:p>
          <a:p>
            <a:pPr lvl="1"/>
            <a:r>
              <a:rPr lang="en-GB" dirty="0"/>
              <a:t>Work Breakdown Structure</a:t>
            </a:r>
          </a:p>
          <a:p>
            <a:pPr lvl="1"/>
            <a:r>
              <a:rPr lang="en-GB" dirty="0"/>
              <a:t>Schedule</a:t>
            </a:r>
          </a:p>
          <a:p>
            <a:pPr lvl="1"/>
            <a:r>
              <a:rPr lang="en-GB" dirty="0"/>
              <a:t>Budget</a:t>
            </a:r>
          </a:p>
          <a:p>
            <a:pPr lvl="1"/>
            <a:r>
              <a:rPr lang="en-GB" dirty="0"/>
              <a:t>Quality</a:t>
            </a:r>
          </a:p>
          <a:p>
            <a:pPr lvl="1"/>
            <a:r>
              <a:rPr lang="en-GB" dirty="0"/>
              <a:t>Human Resources Plan</a:t>
            </a:r>
          </a:p>
          <a:p>
            <a:pPr lvl="1"/>
            <a:r>
              <a:rPr lang="en-GB" dirty="0"/>
              <a:t>Stakeholder List</a:t>
            </a:r>
          </a:p>
          <a:p>
            <a:pPr lvl="1"/>
            <a:r>
              <a:rPr lang="en-GB" dirty="0"/>
              <a:t>Communication</a:t>
            </a:r>
          </a:p>
          <a:p>
            <a:pPr lvl="1"/>
            <a:r>
              <a:rPr lang="en-GB" dirty="0"/>
              <a:t>Risk Register</a:t>
            </a:r>
          </a:p>
          <a:p>
            <a:pPr lvl="1"/>
            <a:r>
              <a:rPr lang="en-GB" dirty="0"/>
              <a:t>Procurement Plan</a:t>
            </a:r>
          </a:p>
          <a:p>
            <a:endParaRPr lang="en-GB" dirty="0"/>
          </a:p>
          <a:p>
            <a:endParaRPr lang="en-GB" dirty="0"/>
          </a:p>
        </p:txBody>
      </p:sp>
    </p:spTree>
    <p:extLst>
      <p:ext uri="{BB962C8B-B14F-4D97-AF65-F5344CB8AC3E}">
        <p14:creationId xmlns:p14="http://schemas.microsoft.com/office/powerpoint/2010/main" val="271545801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84DF-457A-4444-B5B4-DA34F529E66E}"/>
              </a:ext>
            </a:extLst>
          </p:cNvPr>
          <p:cNvSpPr>
            <a:spLocks noGrp="1"/>
          </p:cNvSpPr>
          <p:nvPr>
            <p:ph type="title"/>
          </p:nvPr>
        </p:nvSpPr>
        <p:spPr/>
        <p:txBody>
          <a:bodyPr/>
          <a:lstStyle/>
          <a:p>
            <a:r>
              <a:rPr lang="en-GB" dirty="0"/>
              <a:t>Return on investment</a:t>
            </a:r>
          </a:p>
        </p:txBody>
      </p:sp>
      <p:sp>
        <p:nvSpPr>
          <p:cNvPr id="3" name="Content Placeholder 2">
            <a:extLst>
              <a:ext uri="{FF2B5EF4-FFF2-40B4-BE49-F238E27FC236}">
                <a16:creationId xmlns:a16="http://schemas.microsoft.com/office/drawing/2014/main" id="{3291F242-F83D-42DE-8D53-4D0B78EEF04A}"/>
              </a:ext>
            </a:extLst>
          </p:cNvPr>
          <p:cNvSpPr>
            <a:spLocks noGrp="1"/>
          </p:cNvSpPr>
          <p:nvPr>
            <p:ph idx="1"/>
          </p:nvPr>
        </p:nvSpPr>
        <p:spPr/>
        <p:txBody>
          <a:bodyPr/>
          <a:lstStyle/>
          <a:p>
            <a:r>
              <a:rPr lang="en-GB" dirty="0"/>
              <a:t>ROI is a very valuable financial measurement to determine how a company's resources will be used to deliver maximum profit</a:t>
            </a:r>
          </a:p>
          <a:p>
            <a:r>
              <a:rPr lang="en-GB" dirty="0"/>
              <a:t>The goal of software development is to generate more revenue than it cost to develop the product, or at the very least recoup the investment made into the custom piece of software</a:t>
            </a:r>
          </a:p>
          <a:p>
            <a:r>
              <a:rPr lang="en-GB" dirty="0"/>
              <a:t>The basic ROI calculation is the ratio of present value (PV) of expected benefits over the present value of expected costs, or:</a:t>
            </a:r>
          </a:p>
          <a:p>
            <a:pPr lvl="1"/>
            <a:r>
              <a:rPr lang="en-GB" b="1" i="1" dirty="0"/>
              <a:t>ROI = (PV OF EXPECTED BENEFITS / PV OF EXPECTED COST) * 100</a:t>
            </a:r>
          </a:p>
        </p:txBody>
      </p:sp>
    </p:spTree>
    <p:extLst>
      <p:ext uri="{BB962C8B-B14F-4D97-AF65-F5344CB8AC3E}">
        <p14:creationId xmlns:p14="http://schemas.microsoft.com/office/powerpoint/2010/main" val="2179546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2FEB-5882-4FAD-B426-89EDDA611585}"/>
              </a:ext>
            </a:extLst>
          </p:cNvPr>
          <p:cNvSpPr>
            <a:spLocks noGrp="1"/>
          </p:cNvSpPr>
          <p:nvPr>
            <p:ph type="title"/>
          </p:nvPr>
        </p:nvSpPr>
        <p:spPr/>
        <p:txBody>
          <a:bodyPr/>
          <a:lstStyle/>
          <a:p>
            <a:r>
              <a:rPr lang="en-GB" dirty="0"/>
              <a:t>Market Feasibility</a:t>
            </a:r>
          </a:p>
        </p:txBody>
      </p:sp>
      <p:sp>
        <p:nvSpPr>
          <p:cNvPr id="3" name="Content Placeholder 2">
            <a:extLst>
              <a:ext uri="{FF2B5EF4-FFF2-40B4-BE49-F238E27FC236}">
                <a16:creationId xmlns:a16="http://schemas.microsoft.com/office/drawing/2014/main" id="{EBAA4FFE-B0D8-4049-A775-11404B864998}"/>
              </a:ext>
            </a:extLst>
          </p:cNvPr>
          <p:cNvSpPr>
            <a:spLocks noGrp="1"/>
          </p:cNvSpPr>
          <p:nvPr>
            <p:ph idx="1"/>
          </p:nvPr>
        </p:nvSpPr>
        <p:spPr/>
        <p:txBody>
          <a:bodyPr/>
          <a:lstStyle/>
          <a:p>
            <a:r>
              <a:rPr lang="en-GB" dirty="0"/>
              <a:t>Determine facility needs</a:t>
            </a:r>
          </a:p>
          <a:p>
            <a:r>
              <a:rPr lang="en-GB" dirty="0"/>
              <a:t>Suitability of production technology</a:t>
            </a:r>
          </a:p>
          <a:p>
            <a:r>
              <a:rPr lang="en-GB" dirty="0"/>
              <a:t>Availability and suitability of the site</a:t>
            </a:r>
          </a:p>
          <a:p>
            <a:r>
              <a:rPr lang="en-GB" dirty="0"/>
              <a:t>Raw materials</a:t>
            </a:r>
          </a:p>
          <a:p>
            <a:r>
              <a:rPr lang="en-GB" dirty="0"/>
              <a:t>Other inputs</a:t>
            </a:r>
          </a:p>
        </p:txBody>
      </p:sp>
    </p:spTree>
    <p:extLst>
      <p:ext uri="{BB962C8B-B14F-4D97-AF65-F5344CB8AC3E}">
        <p14:creationId xmlns:p14="http://schemas.microsoft.com/office/powerpoint/2010/main" val="76123646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0983-7B2F-4AA4-AAD7-A1C702EBA2E3}"/>
              </a:ext>
            </a:extLst>
          </p:cNvPr>
          <p:cNvSpPr>
            <a:spLocks noGrp="1"/>
          </p:cNvSpPr>
          <p:nvPr>
            <p:ph type="title"/>
          </p:nvPr>
        </p:nvSpPr>
        <p:spPr/>
        <p:txBody>
          <a:bodyPr/>
          <a:lstStyle/>
          <a:p>
            <a:r>
              <a:rPr lang="en-GB" dirty="0"/>
              <a:t>Requirements traceability matrix</a:t>
            </a:r>
          </a:p>
        </p:txBody>
      </p:sp>
      <p:sp>
        <p:nvSpPr>
          <p:cNvPr id="3" name="Content Placeholder 2">
            <a:extLst>
              <a:ext uri="{FF2B5EF4-FFF2-40B4-BE49-F238E27FC236}">
                <a16:creationId xmlns:a16="http://schemas.microsoft.com/office/drawing/2014/main" id="{77E2A561-417B-4EF6-957D-066DF0C6D745}"/>
              </a:ext>
            </a:extLst>
          </p:cNvPr>
          <p:cNvSpPr>
            <a:spLocks noGrp="1"/>
          </p:cNvSpPr>
          <p:nvPr>
            <p:ph idx="1"/>
          </p:nvPr>
        </p:nvSpPr>
        <p:spPr/>
        <p:txBody>
          <a:bodyPr/>
          <a:lstStyle/>
          <a:p>
            <a:r>
              <a:rPr lang="en-GB" dirty="0"/>
              <a:t>A Traceability Matrix is a document that co-relates any two-baseline documents that require a many-to-many relationship to check the completeness of the relationship</a:t>
            </a:r>
          </a:p>
          <a:p>
            <a:r>
              <a:rPr lang="en-GB" dirty="0"/>
              <a:t>It is used to track the requirements and to check the current project requirements are met</a:t>
            </a:r>
          </a:p>
          <a:p>
            <a:endParaRPr lang="en-GB" dirty="0"/>
          </a:p>
        </p:txBody>
      </p:sp>
    </p:spTree>
    <p:extLst>
      <p:ext uri="{BB962C8B-B14F-4D97-AF65-F5344CB8AC3E}">
        <p14:creationId xmlns:p14="http://schemas.microsoft.com/office/powerpoint/2010/main" val="210675353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C70E-6023-472C-98C2-8F852B67E98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72EEF44-1A00-4458-BF0F-78C024FA2A7D}"/>
              </a:ext>
            </a:extLst>
          </p:cNvPr>
          <p:cNvPicPr>
            <a:picLocks noGrp="1" noChangeAspect="1"/>
          </p:cNvPicPr>
          <p:nvPr>
            <p:ph idx="1"/>
          </p:nvPr>
        </p:nvPicPr>
        <p:blipFill>
          <a:blip r:embed="rId2"/>
          <a:stretch>
            <a:fillRect/>
          </a:stretch>
        </p:blipFill>
        <p:spPr>
          <a:xfrm>
            <a:off x="2937584" y="3632032"/>
            <a:ext cx="4537772" cy="3070559"/>
          </a:xfrm>
          <a:prstGeom prst="rect">
            <a:avLst/>
          </a:prstGeom>
        </p:spPr>
      </p:pic>
      <p:pic>
        <p:nvPicPr>
          <p:cNvPr id="5" name="Picture 4">
            <a:extLst>
              <a:ext uri="{FF2B5EF4-FFF2-40B4-BE49-F238E27FC236}">
                <a16:creationId xmlns:a16="http://schemas.microsoft.com/office/drawing/2014/main" id="{7FBBA565-C85D-407A-A9C1-C557257DE26B}"/>
              </a:ext>
            </a:extLst>
          </p:cNvPr>
          <p:cNvPicPr>
            <a:picLocks noChangeAspect="1"/>
          </p:cNvPicPr>
          <p:nvPr/>
        </p:nvPicPr>
        <p:blipFill>
          <a:blip r:embed="rId3"/>
          <a:stretch>
            <a:fillRect/>
          </a:stretch>
        </p:blipFill>
        <p:spPr>
          <a:xfrm>
            <a:off x="1721601" y="365125"/>
            <a:ext cx="7321509" cy="3070559"/>
          </a:xfrm>
          <a:prstGeom prst="rect">
            <a:avLst/>
          </a:prstGeom>
        </p:spPr>
      </p:pic>
    </p:spTree>
    <p:extLst>
      <p:ext uri="{BB962C8B-B14F-4D97-AF65-F5344CB8AC3E}">
        <p14:creationId xmlns:p14="http://schemas.microsoft.com/office/powerpoint/2010/main" val="340789315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8EC0-F26C-4BA0-AF2B-34418608F076}"/>
              </a:ext>
            </a:extLst>
          </p:cNvPr>
          <p:cNvSpPr>
            <a:spLocks noGrp="1"/>
          </p:cNvSpPr>
          <p:nvPr>
            <p:ph type="title"/>
          </p:nvPr>
        </p:nvSpPr>
        <p:spPr/>
        <p:txBody>
          <a:bodyPr/>
          <a:lstStyle/>
          <a:p>
            <a:r>
              <a:rPr lang="en-GB" dirty="0"/>
              <a:t>Types of Requirements Traceability Matrix</a:t>
            </a:r>
          </a:p>
        </p:txBody>
      </p:sp>
      <p:sp>
        <p:nvSpPr>
          <p:cNvPr id="3" name="Content Placeholder 2">
            <a:extLst>
              <a:ext uri="{FF2B5EF4-FFF2-40B4-BE49-F238E27FC236}">
                <a16:creationId xmlns:a16="http://schemas.microsoft.com/office/drawing/2014/main" id="{4F0196C4-1287-4B5C-8730-755E61B83D0D}"/>
              </a:ext>
            </a:extLst>
          </p:cNvPr>
          <p:cNvSpPr>
            <a:spLocks noGrp="1"/>
          </p:cNvSpPr>
          <p:nvPr>
            <p:ph idx="1"/>
          </p:nvPr>
        </p:nvSpPr>
        <p:spPr/>
        <p:txBody>
          <a:bodyPr>
            <a:normAutofit/>
          </a:bodyPr>
          <a:lstStyle/>
          <a:p>
            <a:r>
              <a:rPr lang="en-GB" dirty="0"/>
              <a:t>Forward Traceability</a:t>
            </a:r>
          </a:p>
          <a:p>
            <a:pPr lvl="1"/>
            <a:r>
              <a:rPr lang="en-GB" dirty="0"/>
              <a:t>This type of RTM is used to make sure that the project progresses according to plan</a:t>
            </a:r>
          </a:p>
          <a:p>
            <a:pPr lvl="1"/>
            <a:r>
              <a:rPr lang="en-GB" dirty="0"/>
              <a:t>It makes sure that the project has all the appropriate requirements applied to it going forward, and that each requirement is adequately tested</a:t>
            </a:r>
          </a:p>
          <a:p>
            <a:r>
              <a:rPr lang="en-GB" dirty="0"/>
              <a:t>Backward Traceability</a:t>
            </a:r>
          </a:p>
          <a:p>
            <a:pPr lvl="1"/>
            <a:r>
              <a:rPr lang="en-GB" dirty="0"/>
              <a:t>This type of RTM is used to ensure that the project stays on track</a:t>
            </a:r>
          </a:p>
          <a:p>
            <a:pPr lvl="1"/>
            <a:r>
              <a:rPr lang="en-GB" dirty="0"/>
              <a:t>It provides traceability to the original requirements to mitigate scope-creep and that unnecessary additional code, features and tests aren’t added to the project</a:t>
            </a:r>
          </a:p>
          <a:p>
            <a:r>
              <a:rPr lang="en-GB" dirty="0"/>
              <a:t>Bi-Directional Traceability</a:t>
            </a:r>
          </a:p>
          <a:p>
            <a:pPr lvl="1"/>
            <a:r>
              <a:rPr lang="en-GB" dirty="0"/>
              <a:t>This RTM is a combination of both the Forward and Backward Traceability matrix</a:t>
            </a:r>
          </a:p>
          <a:p>
            <a:pPr lvl="1"/>
            <a:r>
              <a:rPr lang="en-GB" dirty="0"/>
              <a:t>It tracks and ensures test coverage of all requirements</a:t>
            </a:r>
          </a:p>
          <a:p>
            <a:pPr lvl="1"/>
            <a:r>
              <a:rPr lang="en-GB" dirty="0"/>
              <a:t>It is also used to determine the impact of changes in associated project requirements</a:t>
            </a:r>
          </a:p>
        </p:txBody>
      </p:sp>
    </p:spTree>
    <p:extLst>
      <p:ext uri="{BB962C8B-B14F-4D97-AF65-F5344CB8AC3E}">
        <p14:creationId xmlns:p14="http://schemas.microsoft.com/office/powerpoint/2010/main" val="418512614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DFA6-C92C-442D-9889-A07F0DC620F5}"/>
              </a:ext>
            </a:extLst>
          </p:cNvPr>
          <p:cNvSpPr>
            <a:spLocks noGrp="1"/>
          </p:cNvSpPr>
          <p:nvPr>
            <p:ph type="title"/>
          </p:nvPr>
        </p:nvSpPr>
        <p:spPr/>
        <p:txBody>
          <a:bodyPr/>
          <a:lstStyle/>
          <a:p>
            <a:r>
              <a:rPr lang="en-GB" dirty="0"/>
              <a:t>Main elements of a deployment / implementation plan</a:t>
            </a:r>
          </a:p>
        </p:txBody>
      </p:sp>
      <p:sp>
        <p:nvSpPr>
          <p:cNvPr id="3" name="Content Placeholder 2">
            <a:extLst>
              <a:ext uri="{FF2B5EF4-FFF2-40B4-BE49-F238E27FC236}">
                <a16:creationId xmlns:a16="http://schemas.microsoft.com/office/drawing/2014/main" id="{75772442-68F3-4D4C-B0A4-7C706FA5AF2E}"/>
              </a:ext>
            </a:extLst>
          </p:cNvPr>
          <p:cNvSpPr>
            <a:spLocks noGrp="1"/>
          </p:cNvSpPr>
          <p:nvPr>
            <p:ph idx="1"/>
          </p:nvPr>
        </p:nvSpPr>
        <p:spPr/>
        <p:txBody>
          <a:bodyPr/>
          <a:lstStyle/>
          <a:p>
            <a:r>
              <a:rPr lang="en-GB" dirty="0"/>
              <a:t>The deployment plan outlines the scope, approach and execution planned for the deployment of the project deliverables</a:t>
            </a:r>
          </a:p>
          <a:p>
            <a:r>
              <a:rPr lang="en-GB" dirty="0"/>
              <a:t>The plan includes, where relevant:</a:t>
            </a:r>
          </a:p>
          <a:p>
            <a:pPr lvl="1"/>
            <a:r>
              <a:rPr lang="en-GB" dirty="0"/>
              <a:t>Information about system support</a:t>
            </a:r>
          </a:p>
          <a:p>
            <a:pPr lvl="1"/>
            <a:r>
              <a:rPr lang="en-GB" dirty="0"/>
              <a:t>Issue tracking</a:t>
            </a:r>
          </a:p>
          <a:p>
            <a:pPr lvl="1"/>
            <a:r>
              <a:rPr lang="en-GB" dirty="0"/>
              <a:t>Escalation processes</a:t>
            </a:r>
          </a:p>
          <a:p>
            <a:pPr lvl="1"/>
            <a:r>
              <a:rPr lang="en-GB" dirty="0"/>
              <a:t>Roles and responsibilities before, during, and after deployment</a:t>
            </a:r>
          </a:p>
        </p:txBody>
      </p:sp>
    </p:spTree>
    <p:extLst>
      <p:ext uri="{BB962C8B-B14F-4D97-AF65-F5344CB8AC3E}">
        <p14:creationId xmlns:p14="http://schemas.microsoft.com/office/powerpoint/2010/main" val="272594791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Software Development Methodologies (20%, K3)</a:t>
            </a:r>
            <a:endParaRPr lang="en-GB" dirty="0"/>
          </a:p>
        </p:txBody>
      </p:sp>
      <p:sp>
        <p:nvSpPr>
          <p:cNvPr id="3" name="Content Placeholder 2"/>
          <p:cNvSpPr>
            <a:spLocks noGrp="1"/>
          </p:cNvSpPr>
          <p:nvPr>
            <p:ph type="body" idx="1"/>
          </p:nvPr>
        </p:nvSpPr>
        <p:spPr/>
        <p:txBody>
          <a:bodyPr>
            <a:normAutofit fontScale="92500" lnSpcReduction="10000"/>
          </a:bodyPr>
          <a:lstStyle/>
          <a:p>
            <a:r>
              <a:rPr lang="en-US" dirty="0"/>
              <a:t>2.1	Differences between the waterfall and agile software development methods</a:t>
            </a:r>
            <a:endParaRPr lang="en-GB" dirty="0"/>
          </a:p>
          <a:p>
            <a:r>
              <a:rPr lang="en-US" dirty="0"/>
              <a:t>2.2	Strengths and weaknesses of each of the waterfall and agile software development methods</a:t>
            </a:r>
            <a:endParaRPr lang="en-GB" dirty="0"/>
          </a:p>
          <a:p>
            <a:r>
              <a:rPr lang="en-US" dirty="0"/>
              <a:t>2.3	Selection criteria for using either the waterfall or agile software development method.</a:t>
            </a:r>
            <a:endParaRPr lang="en-GB" dirty="0"/>
          </a:p>
          <a:p>
            <a:endParaRPr lang="en-GB" dirty="0"/>
          </a:p>
        </p:txBody>
      </p:sp>
    </p:spTree>
    <p:extLst>
      <p:ext uri="{BB962C8B-B14F-4D97-AF65-F5344CB8AC3E}">
        <p14:creationId xmlns:p14="http://schemas.microsoft.com/office/powerpoint/2010/main" val="1472763178"/>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	Differences between the waterfall and agile software development methods</a:t>
            </a:r>
            <a:endParaRPr lang="en-GB" dirty="0"/>
          </a:p>
        </p:txBody>
      </p:sp>
      <p:sp>
        <p:nvSpPr>
          <p:cNvPr id="4" name="Text Placeholder 3"/>
          <p:cNvSpPr>
            <a:spLocks noGrp="1"/>
          </p:cNvSpPr>
          <p:nvPr>
            <p:ph type="body" idx="1"/>
          </p:nvPr>
        </p:nvSpPr>
        <p:spPr>
          <a:xfrm>
            <a:off x="360947" y="4589463"/>
            <a:ext cx="11341769" cy="2003842"/>
          </a:xfrm>
        </p:spPr>
        <p:txBody>
          <a:bodyPr>
            <a:normAutofit fontScale="62500" lnSpcReduction="20000"/>
          </a:bodyPr>
          <a:lstStyle/>
          <a:p>
            <a:r>
              <a:rPr lang="en-GB" dirty="0"/>
              <a:t>Recognise that there are a number of different methodologies used for software </a:t>
            </a:r>
          </a:p>
          <a:p>
            <a:r>
              <a:rPr lang="en-GB" dirty="0"/>
              <a:t>Describe the main attributes and features of waterfall software development methods</a:t>
            </a:r>
          </a:p>
          <a:p>
            <a:r>
              <a:rPr lang="en-GB" dirty="0"/>
              <a:t>Describe the main attributes and features of agile software development</a:t>
            </a:r>
          </a:p>
          <a:p>
            <a:r>
              <a:rPr lang="en-GB" dirty="0"/>
              <a:t>Identify the main points of the Agile Manifesto</a:t>
            </a:r>
          </a:p>
          <a:p>
            <a:r>
              <a:rPr lang="en-GB" dirty="0"/>
              <a:t>Describe the primary similarities and differences between waterfall and agile software development methods</a:t>
            </a:r>
          </a:p>
          <a:p>
            <a:r>
              <a:rPr lang="en-GB" dirty="0"/>
              <a:t>Outline different agile software development methodologies</a:t>
            </a:r>
          </a:p>
          <a:p>
            <a:r>
              <a:rPr lang="en-GB" dirty="0"/>
              <a:t>Outline different software development methods and approaches including Unified Process (UP)</a:t>
            </a:r>
          </a:p>
        </p:txBody>
      </p:sp>
    </p:spTree>
    <p:extLst>
      <p:ext uri="{BB962C8B-B14F-4D97-AF65-F5344CB8AC3E}">
        <p14:creationId xmlns:p14="http://schemas.microsoft.com/office/powerpoint/2010/main" val="14762721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methodologies used for software development</a:t>
            </a:r>
          </a:p>
        </p:txBody>
      </p:sp>
      <p:sp>
        <p:nvSpPr>
          <p:cNvPr id="3" name="Content Placeholder 2"/>
          <p:cNvSpPr>
            <a:spLocks noGrp="1"/>
          </p:cNvSpPr>
          <p:nvPr>
            <p:ph type="body" idx="1"/>
          </p:nvPr>
        </p:nvSpPr>
        <p:spPr/>
        <p:txBody>
          <a:bodyPr>
            <a:normAutofit/>
          </a:bodyPr>
          <a:lstStyle/>
          <a:p>
            <a:r>
              <a:rPr lang="en-GB" dirty="0"/>
              <a:t>Recognise that there are a number of different methodologies used for software development that can broadly be categorised as sequential or iterative / incremental, and that some of these are waterfall or agile methods</a:t>
            </a:r>
          </a:p>
        </p:txBody>
      </p:sp>
    </p:spTree>
    <p:extLst>
      <p:ext uri="{BB962C8B-B14F-4D97-AF65-F5344CB8AC3E}">
        <p14:creationId xmlns:p14="http://schemas.microsoft.com/office/powerpoint/2010/main" val="412675487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Methodologies</a:t>
            </a:r>
          </a:p>
        </p:txBody>
      </p:sp>
      <p:sp>
        <p:nvSpPr>
          <p:cNvPr id="3" name="Content Placeholder 2"/>
          <p:cNvSpPr>
            <a:spLocks noGrp="1"/>
          </p:cNvSpPr>
          <p:nvPr>
            <p:ph idx="1"/>
          </p:nvPr>
        </p:nvSpPr>
        <p:spPr/>
        <p:txBody>
          <a:bodyPr>
            <a:normAutofit fontScale="92500" lnSpcReduction="10000"/>
          </a:bodyPr>
          <a:lstStyle/>
          <a:p>
            <a:r>
              <a:rPr lang="en-GB" dirty="0"/>
              <a:t>There are the following methodologies:</a:t>
            </a:r>
          </a:p>
          <a:p>
            <a:pPr lvl="1"/>
            <a:r>
              <a:rPr lang="en-GB" dirty="0"/>
              <a:t>Agile Software Development</a:t>
            </a:r>
            <a:endParaRPr lang="en-GB" dirty="0">
              <a:solidFill>
                <a:schemeClr val="accent1"/>
              </a:solidFill>
            </a:endParaRPr>
          </a:p>
          <a:p>
            <a:pPr lvl="1"/>
            <a:r>
              <a:rPr lang="en-GB" dirty="0"/>
              <a:t>Crystal Methods</a:t>
            </a:r>
          </a:p>
          <a:p>
            <a:pPr lvl="1"/>
            <a:r>
              <a:rPr lang="en-GB" dirty="0"/>
              <a:t>Dynamic Systems Development Model (DSDM)</a:t>
            </a:r>
            <a:endParaRPr lang="en-GB" dirty="0">
              <a:solidFill>
                <a:schemeClr val="accent1"/>
              </a:solidFill>
            </a:endParaRPr>
          </a:p>
          <a:p>
            <a:pPr lvl="1"/>
            <a:r>
              <a:rPr lang="en-GB" dirty="0"/>
              <a:t>Extreme Programming (XP)</a:t>
            </a:r>
            <a:endParaRPr lang="en-GB" dirty="0">
              <a:solidFill>
                <a:schemeClr val="accent1"/>
              </a:solidFill>
            </a:endParaRPr>
          </a:p>
          <a:p>
            <a:pPr lvl="1"/>
            <a:r>
              <a:rPr lang="en-GB" dirty="0"/>
              <a:t>Feature Driven Development (FDD)</a:t>
            </a:r>
            <a:endParaRPr lang="en-GB" dirty="0">
              <a:solidFill>
                <a:schemeClr val="accent1"/>
              </a:solidFill>
            </a:endParaRPr>
          </a:p>
          <a:p>
            <a:pPr lvl="1"/>
            <a:r>
              <a:rPr lang="en-GB" dirty="0"/>
              <a:t>Joint Application Development (JAD)</a:t>
            </a:r>
          </a:p>
          <a:p>
            <a:pPr lvl="1"/>
            <a:r>
              <a:rPr lang="en-GB" dirty="0"/>
              <a:t>Lean Development (LD)</a:t>
            </a:r>
          </a:p>
          <a:p>
            <a:pPr lvl="1"/>
            <a:r>
              <a:rPr lang="en-GB" dirty="0"/>
              <a:t>Rapid Application Development (RAD)</a:t>
            </a:r>
          </a:p>
          <a:p>
            <a:pPr lvl="1"/>
            <a:r>
              <a:rPr lang="en-GB" dirty="0"/>
              <a:t>Rational Unified Process (RUP) Methodology</a:t>
            </a:r>
            <a:endParaRPr lang="en-GB" dirty="0">
              <a:solidFill>
                <a:schemeClr val="accent1"/>
              </a:solidFill>
            </a:endParaRPr>
          </a:p>
          <a:p>
            <a:pPr lvl="1"/>
            <a:r>
              <a:rPr lang="en-GB" dirty="0"/>
              <a:t>Scrum Methodology</a:t>
            </a:r>
          </a:p>
          <a:p>
            <a:pPr lvl="1"/>
            <a:r>
              <a:rPr lang="en-GB" dirty="0"/>
              <a:t>Spiral Methodology</a:t>
            </a:r>
          </a:p>
          <a:p>
            <a:pPr lvl="1"/>
            <a:r>
              <a:rPr lang="en-GB" dirty="0"/>
              <a:t>Systems Development Life Cycle (SDLC) Methodology</a:t>
            </a:r>
          </a:p>
          <a:p>
            <a:pPr lvl="1"/>
            <a:r>
              <a:rPr lang="en-GB" dirty="0"/>
              <a:t>Waterfall (a.k.a. Traditional) Methodology</a:t>
            </a:r>
            <a:endParaRPr lang="en-GB" dirty="0">
              <a:solidFill>
                <a:schemeClr val="accent1"/>
              </a:solidFill>
            </a:endParaRPr>
          </a:p>
          <a:p>
            <a:endParaRPr lang="en-GB" dirty="0"/>
          </a:p>
        </p:txBody>
      </p:sp>
    </p:spTree>
    <p:extLst>
      <p:ext uri="{BB962C8B-B14F-4D97-AF65-F5344CB8AC3E}">
        <p14:creationId xmlns:p14="http://schemas.microsoft.com/office/powerpoint/2010/main" val="283334054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Methodologies</a:t>
            </a:r>
          </a:p>
        </p:txBody>
      </p:sp>
      <p:sp>
        <p:nvSpPr>
          <p:cNvPr id="3" name="Content Placeholder 2"/>
          <p:cNvSpPr>
            <a:spLocks noGrp="1"/>
          </p:cNvSpPr>
          <p:nvPr>
            <p:ph idx="1"/>
          </p:nvPr>
        </p:nvSpPr>
        <p:spPr/>
        <p:txBody>
          <a:bodyPr>
            <a:normAutofit fontScale="92500" lnSpcReduction="10000"/>
          </a:bodyPr>
          <a:lstStyle/>
          <a:p>
            <a:r>
              <a:rPr lang="en-GB" dirty="0"/>
              <a:t>There are the following methodologies:</a:t>
            </a:r>
          </a:p>
          <a:p>
            <a:pPr lvl="1"/>
            <a:r>
              <a:rPr lang="en-GB" dirty="0"/>
              <a:t>Agile Software Development - </a:t>
            </a:r>
            <a:r>
              <a:rPr lang="en-GB" dirty="0">
                <a:solidFill>
                  <a:schemeClr val="accent1"/>
                </a:solidFill>
              </a:rPr>
              <a:t>Iterative</a:t>
            </a:r>
          </a:p>
          <a:p>
            <a:pPr lvl="1"/>
            <a:r>
              <a:rPr lang="en-GB" dirty="0"/>
              <a:t>Crystal Methods - </a:t>
            </a:r>
            <a:r>
              <a:rPr lang="en-GB" dirty="0">
                <a:solidFill>
                  <a:schemeClr val="accent1"/>
                </a:solidFill>
              </a:rPr>
              <a:t>Iterative</a:t>
            </a:r>
            <a:endParaRPr lang="en-GB" dirty="0"/>
          </a:p>
          <a:p>
            <a:pPr lvl="1"/>
            <a:r>
              <a:rPr lang="en-GB" dirty="0"/>
              <a:t>Dynamic Systems Development Model (DSDM) – Agile therefore </a:t>
            </a:r>
            <a:r>
              <a:rPr lang="en-GB" dirty="0">
                <a:solidFill>
                  <a:schemeClr val="accent1"/>
                </a:solidFill>
              </a:rPr>
              <a:t>Iterative</a:t>
            </a:r>
          </a:p>
          <a:p>
            <a:pPr lvl="1"/>
            <a:r>
              <a:rPr lang="en-GB" dirty="0"/>
              <a:t>Extreme Programming (XP) - </a:t>
            </a:r>
            <a:r>
              <a:rPr lang="en-GB" dirty="0">
                <a:solidFill>
                  <a:schemeClr val="accent1"/>
                </a:solidFill>
              </a:rPr>
              <a:t>Iterative</a:t>
            </a:r>
          </a:p>
          <a:p>
            <a:pPr lvl="1"/>
            <a:r>
              <a:rPr lang="en-GB" dirty="0"/>
              <a:t>Feature Driven Development (FDD) – </a:t>
            </a:r>
            <a:r>
              <a:rPr lang="en-GB" dirty="0">
                <a:solidFill>
                  <a:schemeClr val="accent1"/>
                </a:solidFill>
              </a:rPr>
              <a:t>Iterative AND Sequential</a:t>
            </a:r>
          </a:p>
          <a:p>
            <a:pPr lvl="1"/>
            <a:r>
              <a:rPr lang="en-GB" dirty="0"/>
              <a:t>Joint Application Development (JAD) - </a:t>
            </a:r>
            <a:r>
              <a:rPr lang="en-GB" dirty="0">
                <a:solidFill>
                  <a:schemeClr val="accent1"/>
                </a:solidFill>
              </a:rPr>
              <a:t>Iterative</a:t>
            </a:r>
            <a:endParaRPr lang="en-GB" dirty="0"/>
          </a:p>
          <a:p>
            <a:pPr lvl="1"/>
            <a:r>
              <a:rPr lang="en-GB" dirty="0"/>
              <a:t>Lean Development (LD) - </a:t>
            </a:r>
            <a:r>
              <a:rPr lang="en-GB" dirty="0">
                <a:solidFill>
                  <a:schemeClr val="accent1"/>
                </a:solidFill>
              </a:rPr>
              <a:t>Iterative</a:t>
            </a:r>
            <a:endParaRPr lang="en-GB" dirty="0"/>
          </a:p>
          <a:p>
            <a:pPr lvl="1"/>
            <a:r>
              <a:rPr lang="en-GB" dirty="0"/>
              <a:t>Rapid Application Development (RAD) - </a:t>
            </a:r>
            <a:r>
              <a:rPr lang="en-GB" dirty="0">
                <a:solidFill>
                  <a:schemeClr val="accent1"/>
                </a:solidFill>
              </a:rPr>
              <a:t>Iterative</a:t>
            </a:r>
            <a:endParaRPr lang="en-GB" dirty="0"/>
          </a:p>
          <a:p>
            <a:pPr lvl="1"/>
            <a:r>
              <a:rPr lang="en-GB" dirty="0"/>
              <a:t>Rational Unified Process (RUP) Methodology – almost </a:t>
            </a:r>
            <a:r>
              <a:rPr lang="en-GB" dirty="0">
                <a:solidFill>
                  <a:schemeClr val="accent1"/>
                </a:solidFill>
              </a:rPr>
              <a:t>Sequential</a:t>
            </a:r>
          </a:p>
          <a:p>
            <a:pPr lvl="1"/>
            <a:r>
              <a:rPr lang="en-GB" dirty="0"/>
              <a:t>Scrum Methodology - </a:t>
            </a:r>
            <a:r>
              <a:rPr lang="en-GB" dirty="0">
                <a:solidFill>
                  <a:schemeClr val="accent1"/>
                </a:solidFill>
              </a:rPr>
              <a:t>Iterative</a:t>
            </a:r>
            <a:endParaRPr lang="en-GB" dirty="0"/>
          </a:p>
          <a:p>
            <a:pPr lvl="1"/>
            <a:r>
              <a:rPr lang="en-GB" dirty="0"/>
              <a:t>Spiral Methodology – </a:t>
            </a:r>
            <a:r>
              <a:rPr lang="en-GB" dirty="0">
                <a:solidFill>
                  <a:schemeClr val="accent1"/>
                </a:solidFill>
              </a:rPr>
              <a:t>Iterative AND Sequential</a:t>
            </a:r>
            <a:endParaRPr lang="en-GB" dirty="0"/>
          </a:p>
          <a:p>
            <a:pPr lvl="1"/>
            <a:r>
              <a:rPr lang="en-GB" dirty="0"/>
              <a:t>Systems Development Life Cycle (SDLC) Methodology – </a:t>
            </a:r>
            <a:r>
              <a:rPr lang="en-GB" dirty="0">
                <a:solidFill>
                  <a:schemeClr val="accent1"/>
                </a:solidFill>
              </a:rPr>
              <a:t>Iterative AND Sequential</a:t>
            </a:r>
            <a:endParaRPr lang="en-GB" dirty="0"/>
          </a:p>
          <a:p>
            <a:pPr lvl="1"/>
            <a:r>
              <a:rPr lang="en-GB" dirty="0"/>
              <a:t>Waterfall (a.k.a. Traditional) Methodology - </a:t>
            </a:r>
            <a:r>
              <a:rPr lang="en-GB" dirty="0">
                <a:solidFill>
                  <a:schemeClr val="accent1"/>
                </a:solidFill>
              </a:rPr>
              <a:t>Sequential</a:t>
            </a:r>
          </a:p>
          <a:p>
            <a:endParaRPr lang="en-GB" dirty="0"/>
          </a:p>
        </p:txBody>
      </p:sp>
    </p:spTree>
    <p:extLst>
      <p:ext uri="{BB962C8B-B14F-4D97-AF65-F5344CB8AC3E}">
        <p14:creationId xmlns:p14="http://schemas.microsoft.com/office/powerpoint/2010/main" val="67308151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Main attributes and features of waterfall software development methods</a:t>
            </a:r>
          </a:p>
        </p:txBody>
      </p:sp>
      <p:sp>
        <p:nvSpPr>
          <p:cNvPr id="3" name="Content Placeholder 2"/>
          <p:cNvSpPr>
            <a:spLocks noGrp="1"/>
          </p:cNvSpPr>
          <p:nvPr>
            <p:ph idx="1"/>
          </p:nvPr>
        </p:nvSpPr>
        <p:spPr/>
        <p:txBody>
          <a:bodyPr/>
          <a:lstStyle/>
          <a:p>
            <a:r>
              <a:rPr lang="en-GB" dirty="0"/>
              <a:t>Waterfall methodology is a sequential design process</a:t>
            </a:r>
          </a:p>
          <a:p>
            <a:r>
              <a:rPr lang="en-GB" dirty="0"/>
              <a:t>This means that as each of the stages are completed, the developers move on to the next step</a:t>
            </a:r>
          </a:p>
        </p:txBody>
      </p:sp>
      <p:pic>
        <p:nvPicPr>
          <p:cNvPr id="5" name="Picture 4" descr="A screenshot of a cell phone&#10;&#10;Description automatically generated">
            <a:extLst>
              <a:ext uri="{FF2B5EF4-FFF2-40B4-BE49-F238E27FC236}">
                <a16:creationId xmlns:a16="http://schemas.microsoft.com/office/drawing/2014/main" id="{D5349586-98AC-419F-8383-8BEF280A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16" y="3759844"/>
            <a:ext cx="5372100" cy="2821862"/>
          </a:xfrm>
          <a:prstGeom prst="rect">
            <a:avLst/>
          </a:prstGeom>
        </p:spPr>
      </p:pic>
    </p:spTree>
    <p:extLst>
      <p:ext uri="{BB962C8B-B14F-4D97-AF65-F5344CB8AC3E}">
        <p14:creationId xmlns:p14="http://schemas.microsoft.com/office/powerpoint/2010/main" val="3938498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F1A2-4956-44EC-A3F3-62E6ED94D458}"/>
              </a:ext>
            </a:extLst>
          </p:cNvPr>
          <p:cNvSpPr>
            <a:spLocks noGrp="1"/>
          </p:cNvSpPr>
          <p:nvPr>
            <p:ph type="title"/>
          </p:nvPr>
        </p:nvSpPr>
        <p:spPr/>
        <p:txBody>
          <a:bodyPr/>
          <a:lstStyle/>
          <a:p>
            <a:r>
              <a:rPr lang="en-GB" dirty="0"/>
              <a:t>Environmental Feasibility</a:t>
            </a:r>
          </a:p>
        </p:txBody>
      </p:sp>
      <p:sp>
        <p:nvSpPr>
          <p:cNvPr id="3" name="Content Placeholder 2">
            <a:extLst>
              <a:ext uri="{FF2B5EF4-FFF2-40B4-BE49-F238E27FC236}">
                <a16:creationId xmlns:a16="http://schemas.microsoft.com/office/drawing/2014/main" id="{35FBC52D-702D-4AFE-9966-544213067B34}"/>
              </a:ext>
            </a:extLst>
          </p:cNvPr>
          <p:cNvSpPr>
            <a:spLocks noGrp="1"/>
          </p:cNvSpPr>
          <p:nvPr>
            <p:ph idx="1"/>
          </p:nvPr>
        </p:nvSpPr>
        <p:spPr/>
        <p:txBody>
          <a:bodyPr/>
          <a:lstStyle/>
          <a:p>
            <a:r>
              <a:rPr lang="en-GB" dirty="0"/>
              <a:t>Environmental impact and their assessment</a:t>
            </a:r>
          </a:p>
        </p:txBody>
      </p:sp>
    </p:spTree>
    <p:extLst>
      <p:ext uri="{BB962C8B-B14F-4D97-AF65-F5344CB8AC3E}">
        <p14:creationId xmlns:p14="http://schemas.microsoft.com/office/powerpoint/2010/main" val="35541461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attributes and features of agile software development</a:t>
            </a:r>
          </a:p>
        </p:txBody>
      </p:sp>
      <p:sp>
        <p:nvSpPr>
          <p:cNvPr id="3" name="Content Placeholder 2"/>
          <p:cNvSpPr>
            <a:spLocks noGrp="1"/>
          </p:cNvSpPr>
          <p:nvPr>
            <p:ph idx="1"/>
          </p:nvPr>
        </p:nvSpPr>
        <p:spPr/>
        <p:txBody>
          <a:bodyPr>
            <a:normAutofit lnSpcReduction="10000"/>
          </a:bodyPr>
          <a:lstStyle/>
          <a:p>
            <a:r>
              <a:rPr lang="en-GB" dirty="0"/>
              <a:t>Agile came about as a “solution” to the disadvantages of the waterfall methodology</a:t>
            </a:r>
          </a:p>
          <a:p>
            <a:r>
              <a:rPr lang="en-GB" dirty="0"/>
              <a:t>Instead of a sequential design process, the Agile methodology follows an incremental approach</a:t>
            </a:r>
          </a:p>
          <a:p>
            <a:r>
              <a:rPr lang="en-GB" dirty="0"/>
              <a:t> Developers start off with a simplistic project design, and then begin to work on small modules</a:t>
            </a:r>
          </a:p>
          <a:p>
            <a:r>
              <a:rPr lang="en-GB" dirty="0"/>
              <a:t>The work on these modules is done in weekly or monthly sprints, and at the end of each sprint, project priorities are evaluated and tests are run</a:t>
            </a:r>
          </a:p>
          <a:p>
            <a:r>
              <a:rPr lang="en-GB" dirty="0"/>
              <a:t>These sprints allow for bugs to be discovered, and customer feedback to be incorporated into the design before the next sprint is run</a:t>
            </a:r>
          </a:p>
          <a:p>
            <a:r>
              <a:rPr lang="en-GB" dirty="0"/>
              <a:t>The process, with its lack of initial design and steps, is often criticized for its collaborative nature that focuses on principles rather than process</a:t>
            </a:r>
          </a:p>
        </p:txBody>
      </p:sp>
    </p:spTree>
    <p:extLst>
      <p:ext uri="{BB962C8B-B14F-4D97-AF65-F5344CB8AC3E}">
        <p14:creationId xmlns:p14="http://schemas.microsoft.com/office/powerpoint/2010/main" val="419675845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points of the Agile Manifesto</a:t>
            </a:r>
          </a:p>
        </p:txBody>
      </p:sp>
      <p:sp>
        <p:nvSpPr>
          <p:cNvPr id="3" name="Content Placeholder 2"/>
          <p:cNvSpPr>
            <a:spLocks noGrp="1"/>
          </p:cNvSpPr>
          <p:nvPr>
            <p:ph idx="1"/>
          </p:nvPr>
        </p:nvSpPr>
        <p:spPr/>
        <p:txBody>
          <a:bodyPr>
            <a:normAutofit/>
          </a:bodyPr>
          <a:lstStyle/>
          <a:p>
            <a:r>
              <a:rPr lang="en-GB" dirty="0"/>
              <a:t>Individuals and interactions over processes and tools</a:t>
            </a:r>
          </a:p>
          <a:p>
            <a:r>
              <a:rPr lang="en-GB" dirty="0"/>
              <a:t>Working software over comprehensive documentation</a:t>
            </a:r>
          </a:p>
          <a:p>
            <a:r>
              <a:rPr lang="en-GB" dirty="0"/>
              <a:t>Customer collaboration over contract negotiation</a:t>
            </a:r>
          </a:p>
          <a:p>
            <a:r>
              <a:rPr lang="en-GB" dirty="0"/>
              <a:t>Responding to change over following a plan</a:t>
            </a:r>
          </a:p>
          <a:p>
            <a:endParaRPr lang="en-GB" dirty="0"/>
          </a:p>
        </p:txBody>
      </p:sp>
    </p:spTree>
    <p:extLst>
      <p:ext uri="{BB962C8B-B14F-4D97-AF65-F5344CB8AC3E}">
        <p14:creationId xmlns:p14="http://schemas.microsoft.com/office/powerpoint/2010/main" val="398981981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28C0-FBF2-49FB-9992-606B65A4903C}"/>
              </a:ext>
            </a:extLst>
          </p:cNvPr>
          <p:cNvSpPr>
            <a:spLocks noGrp="1"/>
          </p:cNvSpPr>
          <p:nvPr>
            <p:ph type="title"/>
          </p:nvPr>
        </p:nvSpPr>
        <p:spPr/>
        <p:txBody>
          <a:bodyPr/>
          <a:lstStyle/>
          <a:p>
            <a:r>
              <a:rPr lang="en-GB" dirty="0"/>
              <a:t>Similarities and differences between waterfall and agile </a:t>
            </a:r>
          </a:p>
        </p:txBody>
      </p:sp>
      <p:pic>
        <p:nvPicPr>
          <p:cNvPr id="4" name="Content Placeholder 3">
            <a:extLst>
              <a:ext uri="{FF2B5EF4-FFF2-40B4-BE49-F238E27FC236}">
                <a16:creationId xmlns:a16="http://schemas.microsoft.com/office/drawing/2014/main" id="{165587A8-4552-48B7-8374-7EB11C9DE67B}"/>
              </a:ext>
            </a:extLst>
          </p:cNvPr>
          <p:cNvPicPr>
            <a:picLocks noGrp="1" noChangeAspect="1"/>
          </p:cNvPicPr>
          <p:nvPr>
            <p:ph idx="1"/>
          </p:nvPr>
        </p:nvPicPr>
        <p:blipFill>
          <a:blip r:embed="rId2"/>
          <a:stretch>
            <a:fillRect/>
          </a:stretch>
        </p:blipFill>
        <p:spPr>
          <a:xfrm>
            <a:off x="191468" y="2005262"/>
            <a:ext cx="6027681" cy="4560805"/>
          </a:xfrm>
          <a:prstGeom prst="rect">
            <a:avLst/>
          </a:prstGeom>
        </p:spPr>
      </p:pic>
      <p:sp>
        <p:nvSpPr>
          <p:cNvPr id="5" name="TextBox 4">
            <a:extLst>
              <a:ext uri="{FF2B5EF4-FFF2-40B4-BE49-F238E27FC236}">
                <a16:creationId xmlns:a16="http://schemas.microsoft.com/office/drawing/2014/main" id="{21F36CC3-EDB4-4E4D-9FA4-ADC236D9DBBB}"/>
              </a:ext>
            </a:extLst>
          </p:cNvPr>
          <p:cNvSpPr txBox="1"/>
          <p:nvPr/>
        </p:nvSpPr>
        <p:spPr>
          <a:xfrm>
            <a:off x="8333874" y="4285664"/>
            <a:ext cx="2590683" cy="1015663"/>
          </a:xfrm>
          <a:prstGeom prst="rect">
            <a:avLst/>
          </a:prstGeom>
          <a:solidFill>
            <a:srgbClr val="FF0000"/>
          </a:solidFill>
        </p:spPr>
        <p:txBody>
          <a:bodyPr wrap="square" rtlCol="0">
            <a:spAutoFit/>
          </a:bodyPr>
          <a:lstStyle/>
          <a:p>
            <a:r>
              <a:rPr lang="en-GB" sz="2400" b="1" dirty="0"/>
              <a:t>Go here:</a:t>
            </a:r>
          </a:p>
          <a:p>
            <a:r>
              <a:rPr lang="en-GB" dirty="0"/>
              <a:t>https://www.guru99.com/waterfall-vs-agile.html</a:t>
            </a:r>
          </a:p>
        </p:txBody>
      </p:sp>
    </p:spTree>
    <p:extLst>
      <p:ext uri="{BB962C8B-B14F-4D97-AF65-F5344CB8AC3E}">
        <p14:creationId xmlns:p14="http://schemas.microsoft.com/office/powerpoint/2010/main" val="356115285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DE40-A03C-46D8-B9E8-FB3B178D5A98}"/>
              </a:ext>
            </a:extLst>
          </p:cNvPr>
          <p:cNvSpPr>
            <a:spLocks noGrp="1"/>
          </p:cNvSpPr>
          <p:nvPr>
            <p:ph type="title"/>
          </p:nvPr>
        </p:nvSpPr>
        <p:spPr/>
        <p:txBody>
          <a:bodyPr/>
          <a:lstStyle/>
          <a:p>
            <a:r>
              <a:rPr lang="en-GB" dirty="0"/>
              <a:t>Different agile software development methodologies</a:t>
            </a:r>
          </a:p>
        </p:txBody>
      </p:sp>
      <p:sp>
        <p:nvSpPr>
          <p:cNvPr id="3" name="Content Placeholder 2">
            <a:extLst>
              <a:ext uri="{FF2B5EF4-FFF2-40B4-BE49-F238E27FC236}">
                <a16:creationId xmlns:a16="http://schemas.microsoft.com/office/drawing/2014/main" id="{217BB4F9-0804-4952-B79A-528F9430BA71}"/>
              </a:ext>
            </a:extLst>
          </p:cNvPr>
          <p:cNvSpPr>
            <a:spLocks noGrp="1"/>
          </p:cNvSpPr>
          <p:nvPr>
            <p:ph idx="1"/>
          </p:nvPr>
        </p:nvSpPr>
        <p:spPr/>
        <p:txBody>
          <a:bodyPr>
            <a:normAutofit/>
          </a:bodyPr>
          <a:lstStyle/>
          <a:p>
            <a:r>
              <a:rPr lang="en-GB" dirty="0"/>
              <a:t>Scrum</a:t>
            </a:r>
          </a:p>
          <a:p>
            <a:r>
              <a:rPr lang="en-GB" dirty="0"/>
              <a:t>Kanban</a:t>
            </a:r>
          </a:p>
          <a:p>
            <a:r>
              <a:rPr lang="en-GB" dirty="0"/>
              <a:t>Extreme Programming (XP)</a:t>
            </a:r>
          </a:p>
          <a:p>
            <a:r>
              <a:rPr lang="en-GB" dirty="0"/>
              <a:t>Test Driven Development (TDD)</a:t>
            </a:r>
          </a:p>
          <a:p>
            <a:endParaRPr lang="en-GB" dirty="0"/>
          </a:p>
        </p:txBody>
      </p:sp>
    </p:spTree>
    <p:extLst>
      <p:ext uri="{BB962C8B-B14F-4D97-AF65-F5344CB8AC3E}">
        <p14:creationId xmlns:p14="http://schemas.microsoft.com/office/powerpoint/2010/main" val="361166943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40217" y="4441406"/>
            <a:ext cx="2627783" cy="499762"/>
          </a:xfrm>
          <a:prstGeom prst="rect">
            <a:avLst/>
          </a:prstGeom>
        </p:spPr>
      </p:pic>
      <p:sp>
        <p:nvSpPr>
          <p:cNvPr id="2" name="Title 1"/>
          <p:cNvSpPr>
            <a:spLocks noGrp="1"/>
          </p:cNvSpPr>
          <p:nvPr>
            <p:ph type="title"/>
          </p:nvPr>
        </p:nvSpPr>
        <p:spPr/>
        <p:txBody>
          <a:bodyPr/>
          <a:lstStyle/>
          <a:p>
            <a:r>
              <a:rPr lang="en-GB" dirty="0"/>
              <a:t>Scrum</a:t>
            </a:r>
          </a:p>
        </p:txBody>
      </p:sp>
      <p:sp>
        <p:nvSpPr>
          <p:cNvPr id="3" name="Content Placeholder 2"/>
          <p:cNvSpPr>
            <a:spLocks noGrp="1"/>
          </p:cNvSpPr>
          <p:nvPr>
            <p:ph idx="1"/>
          </p:nvPr>
        </p:nvSpPr>
        <p:spPr>
          <a:xfrm>
            <a:off x="1758616" y="2276872"/>
            <a:ext cx="6425616" cy="4581129"/>
          </a:xfrm>
        </p:spPr>
        <p:txBody>
          <a:bodyPr>
            <a:normAutofit fontScale="85000" lnSpcReduction="20000"/>
          </a:bodyPr>
          <a:lstStyle/>
          <a:p>
            <a:r>
              <a:rPr lang="en-GB" dirty="0"/>
              <a:t>A process tool</a:t>
            </a:r>
          </a:p>
          <a:p>
            <a:r>
              <a:rPr lang="en-GB" dirty="0"/>
              <a:t>Split your organization into small, cross-functional, self-organizing teams</a:t>
            </a:r>
          </a:p>
          <a:p>
            <a:r>
              <a:rPr lang="en-GB" dirty="0"/>
              <a:t>Split your work into a list of small, concrete deliverables. Sort the list by priority and estimate the relative effort of each item</a:t>
            </a:r>
          </a:p>
          <a:p>
            <a:r>
              <a:rPr lang="en-GB" dirty="0"/>
              <a:t>Split time into short fixed-length iterations (usually 1 – 4 weeks), with potentially shippable code demonstrated after each iteration</a:t>
            </a:r>
          </a:p>
          <a:p>
            <a:r>
              <a:rPr lang="en-GB" dirty="0"/>
              <a:t>Optimize the release plan and update priorities in collaboration with the customer, based on insights gained by inspecting the release after each iteration</a:t>
            </a:r>
          </a:p>
          <a:p>
            <a:r>
              <a:rPr lang="en-GB" dirty="0"/>
              <a:t>Optimize the process by having a retrospective after each iteration</a:t>
            </a:r>
          </a:p>
        </p:txBody>
      </p:sp>
      <p:pic>
        <p:nvPicPr>
          <p:cNvPr id="4" name="Picture 3"/>
          <p:cNvPicPr>
            <a:picLocks noChangeAspect="1"/>
          </p:cNvPicPr>
          <p:nvPr/>
        </p:nvPicPr>
        <p:blipFill>
          <a:blip r:embed="rId3"/>
          <a:stretch>
            <a:fillRect/>
          </a:stretch>
        </p:blipFill>
        <p:spPr>
          <a:xfrm>
            <a:off x="8112224" y="2348880"/>
            <a:ext cx="1632434" cy="806178"/>
          </a:xfrm>
          <a:prstGeom prst="rect">
            <a:avLst/>
          </a:prstGeom>
        </p:spPr>
      </p:pic>
      <p:pic>
        <p:nvPicPr>
          <p:cNvPr id="5" name="Picture 4"/>
          <p:cNvPicPr>
            <a:picLocks noChangeAspect="1"/>
          </p:cNvPicPr>
          <p:nvPr/>
        </p:nvPicPr>
        <p:blipFill>
          <a:blip r:embed="rId4"/>
          <a:stretch>
            <a:fillRect/>
          </a:stretch>
        </p:blipFill>
        <p:spPr>
          <a:xfrm>
            <a:off x="7968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Kanban</a:t>
            </a:r>
          </a:p>
        </p:txBody>
      </p:sp>
      <p:sp>
        <p:nvSpPr>
          <p:cNvPr id="3" name="Content Placeholder 2"/>
          <p:cNvSpPr>
            <a:spLocks noGrp="1"/>
          </p:cNvSpPr>
          <p:nvPr>
            <p:ph idx="1"/>
          </p:nvPr>
        </p:nvSpPr>
        <p:spPr/>
        <p:txBody>
          <a:bodyPr/>
          <a:lstStyle/>
          <a:p>
            <a:r>
              <a:rPr lang="en-GB" dirty="0"/>
              <a:t>A process tool</a:t>
            </a:r>
          </a:p>
          <a:p>
            <a:r>
              <a:rPr lang="en-GB" dirty="0"/>
              <a:t>Literally, Kanban is a Japanese word that means “visual card”</a:t>
            </a:r>
          </a:p>
          <a:p>
            <a:r>
              <a:rPr lang="en-GB" dirty="0"/>
              <a:t>Visualize the workflow </a:t>
            </a:r>
          </a:p>
          <a:p>
            <a:pPr lvl="1"/>
            <a:r>
              <a:rPr lang="en-GB" dirty="0"/>
              <a:t>Split the work into pieces, write each item on a card and put on the wall </a:t>
            </a:r>
          </a:p>
          <a:p>
            <a:pPr lvl="1"/>
            <a:r>
              <a:rPr lang="en-GB" dirty="0"/>
              <a:t>Use named columns to illustrate where each item is in the workflow </a:t>
            </a:r>
          </a:p>
          <a:p>
            <a:r>
              <a:rPr lang="en-GB" dirty="0"/>
              <a:t>Limit Work In Progress (WIP) – assign explicit limits to how many items may be in progress at each workflow state</a:t>
            </a:r>
          </a:p>
          <a:p>
            <a:r>
              <a:rPr lang="en-GB" dirty="0"/>
              <a:t>Measure the lead time (average time to complete one item, sometimes called “cycle time”), optimize the process to make lead time as small and predictable as possible</a:t>
            </a:r>
          </a:p>
        </p:txBody>
      </p:sp>
      <p:sp>
        <p:nvSpPr>
          <p:cNvPr id="4" name="TextBox 3"/>
          <p:cNvSpPr txBox="1"/>
          <p:nvPr/>
        </p:nvSpPr>
        <p:spPr>
          <a:xfrm>
            <a:off x="4583832" y="6396456"/>
            <a:ext cx="6024854" cy="369332"/>
          </a:xfrm>
          <a:prstGeom prst="rect">
            <a:avLst/>
          </a:prstGeom>
          <a:noFill/>
        </p:spPr>
        <p:txBody>
          <a:bodyPr wrap="none" rtlCol="0">
            <a:spAutoFit/>
          </a:bodyPr>
          <a:lstStyle/>
          <a:p>
            <a:r>
              <a:rPr lang="en-GB" dirty="0"/>
              <a:t>We collect useful Kanban links at: </a:t>
            </a:r>
            <a:r>
              <a:rPr lang="en-GB" dirty="0">
                <a:hlinkClick r:id="rId2"/>
              </a:rPr>
              <a:t>http://www.crisp.se/kanban</a:t>
            </a:r>
            <a:endParaRPr lang="en-GB" dirty="0"/>
          </a:p>
        </p:txBody>
      </p:sp>
    </p:spTree>
    <p:extLst>
      <p:ext uri="{BB962C8B-B14F-4D97-AF65-F5344CB8AC3E}">
        <p14:creationId xmlns:p14="http://schemas.microsoft.com/office/powerpoint/2010/main" val="2327229287"/>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Kanban</a:t>
            </a:r>
          </a:p>
        </p:txBody>
      </p:sp>
      <p:pic>
        <p:nvPicPr>
          <p:cNvPr id="4" name="Content Placeholder 3"/>
          <p:cNvPicPr>
            <a:picLocks noGrp="1" noChangeAspect="1"/>
          </p:cNvPicPr>
          <p:nvPr>
            <p:ph idx="1"/>
          </p:nvPr>
        </p:nvPicPr>
        <p:blipFill>
          <a:blip r:embed="rId2"/>
          <a:stretch>
            <a:fillRect/>
          </a:stretch>
        </p:blipFill>
        <p:spPr>
          <a:xfrm>
            <a:off x="1758950" y="2478623"/>
            <a:ext cx="8693150" cy="3715269"/>
          </a:xfrm>
          <a:prstGeom prst="rect">
            <a:avLst/>
          </a:prstGeom>
        </p:spPr>
      </p:pic>
    </p:spTree>
    <p:extLst>
      <p:ext uri="{BB962C8B-B14F-4D97-AF65-F5344CB8AC3E}">
        <p14:creationId xmlns:p14="http://schemas.microsoft.com/office/powerpoint/2010/main" val="85729293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Extreme Programming (XP)</a:t>
            </a:r>
          </a:p>
        </p:txBody>
      </p:sp>
      <p:sp>
        <p:nvSpPr>
          <p:cNvPr id="3" name="Content Placeholder 2"/>
          <p:cNvSpPr>
            <a:spLocks noGrp="1"/>
          </p:cNvSpPr>
          <p:nvPr>
            <p:ph idx="1"/>
          </p:nvPr>
        </p:nvSpPr>
        <p:spPr/>
        <p:txBody>
          <a:bodyPr/>
          <a:lstStyle/>
          <a:p>
            <a:r>
              <a:rPr lang="en-GB" dirty="0"/>
              <a:t>A software development methodology which is intended to improve software quality and responsiveness to changing customer requirements</a:t>
            </a:r>
          </a:p>
          <a:p>
            <a:r>
              <a:rPr lang="en-GB" dirty="0"/>
              <a:t>A type of agile software development</a:t>
            </a:r>
          </a:p>
          <a:p>
            <a:r>
              <a:rPr lang="en-GB" dirty="0"/>
              <a:t>Advocates frequent "releases" in short development cycles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3933056"/>
            <a:ext cx="2558780" cy="2348880"/>
          </a:xfrm>
          <a:prstGeom prst="rect">
            <a:avLst/>
          </a:prstGeom>
        </p:spPr>
      </p:pic>
    </p:spTree>
    <p:extLst>
      <p:ext uri="{BB962C8B-B14F-4D97-AF65-F5344CB8AC3E}">
        <p14:creationId xmlns:p14="http://schemas.microsoft.com/office/powerpoint/2010/main" val="204533714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Driven Development (TDD)</a:t>
            </a:r>
            <a:endParaRPr lang="en-GB" dirty="0"/>
          </a:p>
        </p:txBody>
      </p:sp>
      <p:sp>
        <p:nvSpPr>
          <p:cNvPr id="3" name="Content Placeholder 2"/>
          <p:cNvSpPr>
            <a:spLocks noGrp="1"/>
          </p:cNvSpPr>
          <p:nvPr>
            <p:ph idx="1"/>
          </p:nvPr>
        </p:nvSpPr>
        <p:spPr/>
        <p:txBody>
          <a:bodyPr/>
          <a:lstStyle/>
          <a:p>
            <a:r>
              <a:rPr lang="en-GB" i="1" dirty="0"/>
              <a:t>Test</a:t>
            </a:r>
            <a:r>
              <a:rPr lang="en-GB" dirty="0"/>
              <a:t>-</a:t>
            </a:r>
            <a:r>
              <a:rPr lang="en-GB" i="1" dirty="0"/>
              <a:t>driven development</a:t>
            </a:r>
            <a:r>
              <a:rPr lang="en-GB" dirty="0"/>
              <a:t> (TDD) is a software </a:t>
            </a:r>
            <a:r>
              <a:rPr lang="en-GB" i="1" dirty="0"/>
              <a:t>development</a:t>
            </a:r>
            <a:r>
              <a:rPr lang="en-GB" dirty="0"/>
              <a:t> process that relies on the repetition of a very short </a:t>
            </a:r>
            <a:r>
              <a:rPr lang="en-GB" i="1" dirty="0"/>
              <a:t>development</a:t>
            </a:r>
            <a:r>
              <a:rPr lang="en-GB" dirty="0"/>
              <a:t> cycle</a:t>
            </a:r>
          </a:p>
          <a:p>
            <a:r>
              <a:rPr lang="en-GB" dirty="0"/>
              <a:t>The following sequence of steps is generally followed:</a:t>
            </a:r>
          </a:p>
          <a:p>
            <a:pPr lvl="1"/>
            <a:r>
              <a:rPr lang="en-GB" dirty="0"/>
              <a:t>Add a test</a:t>
            </a:r>
          </a:p>
          <a:p>
            <a:pPr lvl="1"/>
            <a:r>
              <a:rPr lang="en-GB" dirty="0"/>
              <a:t>Run all tests and see if the new one fails</a:t>
            </a:r>
          </a:p>
          <a:p>
            <a:pPr lvl="1"/>
            <a:r>
              <a:rPr lang="en-GB" dirty="0"/>
              <a:t>Write some code</a:t>
            </a:r>
          </a:p>
          <a:p>
            <a:pPr lvl="1"/>
            <a:r>
              <a:rPr lang="en-GB" dirty="0"/>
              <a:t>Run tests</a:t>
            </a:r>
          </a:p>
          <a:p>
            <a:pPr lvl="1"/>
            <a:r>
              <a:rPr lang="en-GB" dirty="0"/>
              <a:t>Refactor code</a:t>
            </a:r>
          </a:p>
          <a:p>
            <a:pPr lvl="1"/>
            <a:r>
              <a:rPr lang="en-GB" dirty="0"/>
              <a:t>Repeat</a:t>
            </a:r>
          </a:p>
          <a:p>
            <a:endParaRPr lang="en-GB" dirty="0"/>
          </a:p>
        </p:txBody>
      </p:sp>
    </p:spTree>
    <p:extLst>
      <p:ext uri="{BB962C8B-B14F-4D97-AF65-F5344CB8AC3E}">
        <p14:creationId xmlns:p14="http://schemas.microsoft.com/office/powerpoint/2010/main" val="233957832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BF05-441A-4037-9E8F-06D885E2FFCE}"/>
              </a:ext>
            </a:extLst>
          </p:cNvPr>
          <p:cNvSpPr>
            <a:spLocks noGrp="1"/>
          </p:cNvSpPr>
          <p:nvPr>
            <p:ph type="title"/>
          </p:nvPr>
        </p:nvSpPr>
        <p:spPr/>
        <p:txBody>
          <a:bodyPr/>
          <a:lstStyle/>
          <a:p>
            <a:r>
              <a:rPr lang="en-GB" dirty="0"/>
              <a:t>Different software development methods and approaches</a:t>
            </a:r>
          </a:p>
        </p:txBody>
      </p:sp>
      <p:sp>
        <p:nvSpPr>
          <p:cNvPr id="3" name="Content Placeholder 2">
            <a:extLst>
              <a:ext uri="{FF2B5EF4-FFF2-40B4-BE49-F238E27FC236}">
                <a16:creationId xmlns:a16="http://schemas.microsoft.com/office/drawing/2014/main" id="{689482FD-821A-4DC5-B697-7C2BAD7D7316}"/>
              </a:ext>
            </a:extLst>
          </p:cNvPr>
          <p:cNvSpPr>
            <a:spLocks noGrp="1"/>
          </p:cNvSpPr>
          <p:nvPr>
            <p:ph idx="1"/>
          </p:nvPr>
        </p:nvSpPr>
        <p:spPr/>
        <p:txBody>
          <a:bodyPr/>
          <a:lstStyle/>
          <a:p>
            <a:r>
              <a:rPr lang="en-GB" dirty="0"/>
              <a:t>Unified Process (UP)</a:t>
            </a:r>
          </a:p>
          <a:p>
            <a:r>
              <a:rPr lang="en-GB" dirty="0"/>
              <a:t>V-model</a:t>
            </a:r>
          </a:p>
          <a:p>
            <a:r>
              <a:rPr lang="en-GB" dirty="0"/>
              <a:t>Spiral</a:t>
            </a:r>
          </a:p>
          <a:p>
            <a:r>
              <a:rPr lang="en-GB" dirty="0"/>
              <a:t>Lean</a:t>
            </a:r>
          </a:p>
          <a:p>
            <a:r>
              <a:rPr lang="en-GB" dirty="0"/>
              <a:t>DevOps</a:t>
            </a:r>
          </a:p>
          <a:p>
            <a:endParaRPr lang="en-GB" dirty="0"/>
          </a:p>
        </p:txBody>
      </p:sp>
    </p:spTree>
    <p:extLst>
      <p:ext uri="{BB962C8B-B14F-4D97-AF65-F5344CB8AC3E}">
        <p14:creationId xmlns:p14="http://schemas.microsoft.com/office/powerpoint/2010/main" val="426104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E443-E3B1-4344-90D1-3EEF424680D5}"/>
              </a:ext>
            </a:extLst>
          </p:cNvPr>
          <p:cNvSpPr>
            <a:spLocks noGrp="1"/>
          </p:cNvSpPr>
          <p:nvPr>
            <p:ph type="title"/>
          </p:nvPr>
        </p:nvSpPr>
        <p:spPr/>
        <p:txBody>
          <a:bodyPr/>
          <a:lstStyle/>
          <a:p>
            <a:r>
              <a:rPr lang="en-GB" dirty="0"/>
              <a:t>Legal Feasibility</a:t>
            </a:r>
          </a:p>
        </p:txBody>
      </p:sp>
      <p:sp>
        <p:nvSpPr>
          <p:cNvPr id="3" name="Content Placeholder 2">
            <a:extLst>
              <a:ext uri="{FF2B5EF4-FFF2-40B4-BE49-F238E27FC236}">
                <a16:creationId xmlns:a16="http://schemas.microsoft.com/office/drawing/2014/main" id="{BD996A7A-062F-43BC-8CB6-A81471885205}"/>
              </a:ext>
            </a:extLst>
          </p:cNvPr>
          <p:cNvSpPr>
            <a:spLocks noGrp="1"/>
          </p:cNvSpPr>
          <p:nvPr>
            <p:ph idx="1"/>
          </p:nvPr>
        </p:nvSpPr>
        <p:spPr/>
        <p:txBody>
          <a:bodyPr/>
          <a:lstStyle/>
          <a:p>
            <a:r>
              <a:rPr lang="en-GB" dirty="0"/>
              <a:t>Is the project legally feasible?</a:t>
            </a:r>
          </a:p>
          <a:p>
            <a:r>
              <a:rPr lang="en-GB" dirty="0"/>
              <a:t>Legal requirements</a:t>
            </a:r>
          </a:p>
        </p:txBody>
      </p:sp>
    </p:spTree>
    <p:extLst>
      <p:ext uri="{BB962C8B-B14F-4D97-AF65-F5344CB8AC3E}">
        <p14:creationId xmlns:p14="http://schemas.microsoft.com/office/powerpoint/2010/main" val="104615918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8189-DD6E-4D5E-8125-C23D79360E77}"/>
              </a:ext>
            </a:extLst>
          </p:cNvPr>
          <p:cNvSpPr>
            <a:spLocks noGrp="1"/>
          </p:cNvSpPr>
          <p:nvPr>
            <p:ph type="title"/>
          </p:nvPr>
        </p:nvSpPr>
        <p:spPr/>
        <p:txBody>
          <a:bodyPr/>
          <a:lstStyle/>
          <a:p>
            <a:r>
              <a:rPr lang="en-GB" dirty="0"/>
              <a:t>Unified Process (UP)</a:t>
            </a:r>
          </a:p>
        </p:txBody>
      </p:sp>
      <p:sp>
        <p:nvSpPr>
          <p:cNvPr id="3" name="Content Placeholder 2">
            <a:extLst>
              <a:ext uri="{FF2B5EF4-FFF2-40B4-BE49-F238E27FC236}">
                <a16:creationId xmlns:a16="http://schemas.microsoft.com/office/drawing/2014/main" id="{8F6D46A4-383A-4913-9D36-6A95226F326B}"/>
              </a:ext>
            </a:extLst>
          </p:cNvPr>
          <p:cNvSpPr>
            <a:spLocks noGrp="1"/>
          </p:cNvSpPr>
          <p:nvPr>
            <p:ph idx="1"/>
          </p:nvPr>
        </p:nvSpPr>
        <p:spPr/>
        <p:txBody>
          <a:bodyPr>
            <a:normAutofit/>
          </a:bodyPr>
          <a:lstStyle/>
          <a:p>
            <a:r>
              <a:rPr lang="en-GB" dirty="0"/>
              <a:t>The </a:t>
            </a:r>
            <a:r>
              <a:rPr lang="en-GB" i="1" dirty="0"/>
              <a:t>Unified</a:t>
            </a:r>
            <a:r>
              <a:rPr lang="en-GB" dirty="0"/>
              <a:t> Software Development </a:t>
            </a:r>
            <a:r>
              <a:rPr lang="en-GB" i="1" dirty="0"/>
              <a:t>Process</a:t>
            </a:r>
            <a:r>
              <a:rPr lang="en-GB" dirty="0"/>
              <a:t> or </a:t>
            </a:r>
            <a:r>
              <a:rPr lang="en-GB" i="1" dirty="0"/>
              <a:t>Unified Process</a:t>
            </a:r>
            <a:r>
              <a:rPr lang="en-GB" dirty="0"/>
              <a:t> is an iterative and incremental software development </a:t>
            </a:r>
            <a:r>
              <a:rPr lang="en-GB" i="1" dirty="0"/>
              <a:t>process</a:t>
            </a:r>
            <a:r>
              <a:rPr lang="en-GB" dirty="0"/>
              <a:t> framework</a:t>
            </a:r>
          </a:p>
          <a:p>
            <a:r>
              <a:rPr lang="en-GB" dirty="0"/>
              <a:t>The best-known and extensively documented refinement of the </a:t>
            </a:r>
            <a:r>
              <a:rPr lang="en-GB" i="1" dirty="0"/>
              <a:t>Unified Process</a:t>
            </a:r>
            <a:r>
              <a:rPr lang="en-GB" dirty="0"/>
              <a:t> is the Rational </a:t>
            </a:r>
            <a:r>
              <a:rPr lang="en-GB" i="1" dirty="0"/>
              <a:t>Unified Process</a:t>
            </a:r>
            <a:r>
              <a:rPr lang="en-GB" dirty="0"/>
              <a:t> (RUP)</a:t>
            </a:r>
          </a:p>
          <a:p>
            <a:r>
              <a:rPr lang="en-GB" dirty="0"/>
              <a:t>The Unified Process Model (UPM) is an iterative, incremental, architecture-centric and use-case driven approach to software development</a:t>
            </a:r>
          </a:p>
        </p:txBody>
      </p:sp>
    </p:spTree>
    <p:extLst>
      <p:ext uri="{BB962C8B-B14F-4D97-AF65-F5344CB8AC3E}">
        <p14:creationId xmlns:p14="http://schemas.microsoft.com/office/powerpoint/2010/main" val="96931513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2FEF-0F86-4C4A-9391-968C1210F6ED}"/>
              </a:ext>
            </a:extLst>
          </p:cNvPr>
          <p:cNvSpPr>
            <a:spLocks noGrp="1"/>
          </p:cNvSpPr>
          <p:nvPr>
            <p:ph type="title"/>
          </p:nvPr>
        </p:nvSpPr>
        <p:spPr/>
        <p:txBody>
          <a:bodyPr/>
          <a:lstStyle/>
          <a:p>
            <a:r>
              <a:rPr lang="en-GB" dirty="0"/>
              <a:t>Unified Process Phases</a:t>
            </a:r>
          </a:p>
        </p:txBody>
      </p:sp>
      <p:sp>
        <p:nvSpPr>
          <p:cNvPr id="3" name="Content Placeholder 2">
            <a:extLst>
              <a:ext uri="{FF2B5EF4-FFF2-40B4-BE49-F238E27FC236}">
                <a16:creationId xmlns:a16="http://schemas.microsoft.com/office/drawing/2014/main" id="{D599748A-D35D-4093-9B1D-7145E60C4FF1}"/>
              </a:ext>
            </a:extLst>
          </p:cNvPr>
          <p:cNvSpPr>
            <a:spLocks noGrp="1"/>
          </p:cNvSpPr>
          <p:nvPr>
            <p:ph idx="1"/>
          </p:nvPr>
        </p:nvSpPr>
        <p:spPr>
          <a:xfrm>
            <a:off x="312821" y="1690688"/>
            <a:ext cx="11590421" cy="4935956"/>
          </a:xfrm>
        </p:spPr>
        <p:txBody>
          <a:bodyPr>
            <a:normAutofit fontScale="92500" lnSpcReduction="20000"/>
          </a:bodyPr>
          <a:lstStyle/>
          <a:p>
            <a:r>
              <a:rPr lang="en-GB" b="1" dirty="0"/>
              <a:t>Inception</a:t>
            </a:r>
            <a:r>
              <a:rPr lang="en-GB" dirty="0"/>
              <a:t> : </a:t>
            </a:r>
          </a:p>
          <a:p>
            <a:pPr lvl="1"/>
            <a:r>
              <a:rPr lang="en-GB" dirty="0"/>
              <a:t>The inception phase is similar to the 'Requirements Collection and Analysis' stage of the Waterfall Model of software development. In this phase, you'd collect requirements from the customer, analyse the project's feasibility, it's cost, risks and profits. </a:t>
            </a:r>
          </a:p>
          <a:p>
            <a:r>
              <a:rPr lang="en-GB" b="1" dirty="0"/>
              <a:t>Elaboration</a:t>
            </a:r>
            <a:r>
              <a:rPr lang="en-GB" dirty="0"/>
              <a:t> : </a:t>
            </a:r>
          </a:p>
          <a:p>
            <a:pPr lvl="1"/>
            <a:r>
              <a:rPr lang="en-GB" dirty="0"/>
              <a:t>In this phase, you'd be expanding upon the activities undertaken in the inception phase. The major goals of this phase include creating fully functional requirements (use cases) and creating a detailed architecture for fulfilment of the requirements. You'd also prepare a business case document for the customer. </a:t>
            </a:r>
          </a:p>
          <a:p>
            <a:r>
              <a:rPr lang="en-GB" b="1" dirty="0"/>
              <a:t>Construction</a:t>
            </a:r>
            <a:r>
              <a:rPr lang="en-GB" dirty="0"/>
              <a:t> : </a:t>
            </a:r>
          </a:p>
          <a:p>
            <a:pPr lvl="1"/>
            <a:r>
              <a:rPr lang="en-GB" dirty="0"/>
              <a:t>In this phase, you'd be writing actual code and implementing the features for each iteration. You'd be rolling out the first iteration of the software depending on the key use cases that make up the core functionalities of the software system. </a:t>
            </a:r>
          </a:p>
          <a:p>
            <a:r>
              <a:rPr lang="en-GB" b="1" dirty="0"/>
              <a:t>Transition</a:t>
            </a:r>
            <a:r>
              <a:rPr lang="en-GB" dirty="0"/>
              <a:t> : </a:t>
            </a:r>
          </a:p>
          <a:p>
            <a:pPr lvl="1"/>
            <a:r>
              <a:rPr lang="en-GB" dirty="0"/>
              <a:t>In this phase, you'd be rolling out the next iterations to the customer and fixing bugs for previous releases. You would also deploy 'builds' of the software to the customer. </a:t>
            </a:r>
          </a:p>
          <a:p>
            <a:endParaRPr lang="en-GB" dirty="0"/>
          </a:p>
        </p:txBody>
      </p:sp>
    </p:spTree>
    <p:extLst>
      <p:ext uri="{BB962C8B-B14F-4D97-AF65-F5344CB8AC3E}">
        <p14:creationId xmlns:p14="http://schemas.microsoft.com/office/powerpoint/2010/main" val="18199554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AF9-55C4-4236-8710-E7011A66754B}"/>
              </a:ext>
            </a:extLst>
          </p:cNvPr>
          <p:cNvSpPr>
            <a:spLocks noGrp="1"/>
          </p:cNvSpPr>
          <p:nvPr>
            <p:ph type="title"/>
          </p:nvPr>
        </p:nvSpPr>
        <p:spPr/>
        <p:txBody>
          <a:bodyPr/>
          <a:lstStyle/>
          <a:p>
            <a:r>
              <a:rPr lang="en-GB" dirty="0"/>
              <a:t>V-model</a:t>
            </a:r>
          </a:p>
        </p:txBody>
      </p:sp>
      <p:pic>
        <p:nvPicPr>
          <p:cNvPr id="9" name="Content Placeholder 8" descr="A screenshot of a cell phone&#10;&#10;Description automatically generated">
            <a:extLst>
              <a:ext uri="{FF2B5EF4-FFF2-40B4-BE49-F238E27FC236}">
                <a16:creationId xmlns:a16="http://schemas.microsoft.com/office/drawing/2014/main" id="{D8076295-C353-420C-AF1A-2737B20FAF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7445" y="1825625"/>
            <a:ext cx="8460922" cy="4935538"/>
          </a:xfrm>
        </p:spPr>
      </p:pic>
    </p:spTree>
    <p:extLst>
      <p:ext uri="{BB962C8B-B14F-4D97-AF65-F5344CB8AC3E}">
        <p14:creationId xmlns:p14="http://schemas.microsoft.com/office/powerpoint/2010/main" val="626491585"/>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5399-9719-47F7-954F-6C855F0D55DD}"/>
              </a:ext>
            </a:extLst>
          </p:cNvPr>
          <p:cNvSpPr>
            <a:spLocks noGrp="1"/>
          </p:cNvSpPr>
          <p:nvPr>
            <p:ph type="title"/>
          </p:nvPr>
        </p:nvSpPr>
        <p:spPr>
          <a:xfrm>
            <a:off x="312821" y="365125"/>
            <a:ext cx="11590421" cy="1325563"/>
          </a:xfrm>
          <a:prstGeom prst="rect">
            <a:avLst/>
          </a:prstGeom>
        </p:spPr>
        <p:txBody>
          <a:bodyPr anchor="ctr">
            <a:normAutofit/>
          </a:bodyPr>
          <a:lstStyle/>
          <a:p>
            <a:r>
              <a:rPr lang="en-GB" dirty="0"/>
              <a:t>Spiral</a:t>
            </a:r>
          </a:p>
        </p:txBody>
      </p:sp>
      <p:pic>
        <p:nvPicPr>
          <p:cNvPr id="5" name="Content Placeholder 4" descr="A close up of a device&#10;&#10;Description automatically generated">
            <a:extLst>
              <a:ext uri="{FF2B5EF4-FFF2-40B4-BE49-F238E27FC236}">
                <a16:creationId xmlns:a16="http://schemas.microsoft.com/office/drawing/2014/main" id="{272CB2C8-CA5E-4594-BE67-AEE0421BF4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7850" y="1825625"/>
            <a:ext cx="5480362" cy="4935956"/>
          </a:xfrm>
          <a:prstGeom prst="rect">
            <a:avLst/>
          </a:prstGeom>
          <a:noFill/>
        </p:spPr>
      </p:pic>
      <p:sp>
        <p:nvSpPr>
          <p:cNvPr id="3" name="TextBox 2"/>
          <p:cNvSpPr txBox="1"/>
          <p:nvPr/>
        </p:nvSpPr>
        <p:spPr>
          <a:xfrm>
            <a:off x="489284" y="1900989"/>
            <a:ext cx="2603983" cy="369332"/>
          </a:xfrm>
          <a:prstGeom prst="rect">
            <a:avLst/>
          </a:prstGeom>
          <a:noFill/>
        </p:spPr>
        <p:txBody>
          <a:bodyPr wrap="none" rtlCol="0">
            <a:spAutoFit/>
          </a:bodyPr>
          <a:lstStyle/>
          <a:p>
            <a:r>
              <a:rPr lang="en-GB" dirty="0" smtClean="0"/>
              <a:t>This is a risk methodology</a:t>
            </a:r>
            <a:endParaRPr lang="en-GB" dirty="0"/>
          </a:p>
        </p:txBody>
      </p:sp>
    </p:spTree>
    <p:extLst>
      <p:ext uri="{BB962C8B-B14F-4D97-AF65-F5344CB8AC3E}">
        <p14:creationId xmlns:p14="http://schemas.microsoft.com/office/powerpoint/2010/main" val="425570743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8F01-2755-40DC-80E4-5F942C72CE92}"/>
              </a:ext>
            </a:extLst>
          </p:cNvPr>
          <p:cNvSpPr>
            <a:spLocks noGrp="1"/>
          </p:cNvSpPr>
          <p:nvPr>
            <p:ph type="title"/>
          </p:nvPr>
        </p:nvSpPr>
        <p:spPr/>
        <p:txBody>
          <a:bodyPr/>
          <a:lstStyle/>
          <a:p>
            <a:r>
              <a:rPr lang="en-GB" dirty="0"/>
              <a:t>Lean</a:t>
            </a:r>
          </a:p>
        </p:txBody>
      </p:sp>
      <p:sp>
        <p:nvSpPr>
          <p:cNvPr id="3" name="Content Placeholder 2">
            <a:extLst>
              <a:ext uri="{FF2B5EF4-FFF2-40B4-BE49-F238E27FC236}">
                <a16:creationId xmlns:a16="http://schemas.microsoft.com/office/drawing/2014/main" id="{0EE0E1AA-2099-45AC-A20C-9A0A49502FB3}"/>
              </a:ext>
            </a:extLst>
          </p:cNvPr>
          <p:cNvSpPr>
            <a:spLocks noGrp="1"/>
          </p:cNvSpPr>
          <p:nvPr>
            <p:ph idx="1"/>
          </p:nvPr>
        </p:nvSpPr>
        <p:spPr/>
        <p:txBody>
          <a:bodyPr/>
          <a:lstStyle/>
          <a:p>
            <a:r>
              <a:rPr lang="en-GB" dirty="0"/>
              <a:t>Lean software development is a translation of lean manufacturing principles and practices to the software development domain</a:t>
            </a:r>
          </a:p>
          <a:p>
            <a:r>
              <a:rPr lang="en-GB" dirty="0"/>
              <a:t>Adapted from the Toyota Production System it is emerging with the support of a pro-lean subculture within the Agile community</a:t>
            </a:r>
          </a:p>
          <a:p>
            <a:r>
              <a:rPr lang="en-GB" dirty="0"/>
              <a:t>Lean offers a solid conceptual framework, values and principles, as well as good practices, derived from experience, that support agile organizations</a:t>
            </a:r>
          </a:p>
        </p:txBody>
      </p:sp>
    </p:spTree>
    <p:extLst>
      <p:ext uri="{BB962C8B-B14F-4D97-AF65-F5344CB8AC3E}">
        <p14:creationId xmlns:p14="http://schemas.microsoft.com/office/powerpoint/2010/main" val="2042125228"/>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4C8D-E014-4291-90B0-D3E7F18BE68B}"/>
              </a:ext>
            </a:extLst>
          </p:cNvPr>
          <p:cNvSpPr>
            <a:spLocks noGrp="1"/>
          </p:cNvSpPr>
          <p:nvPr>
            <p:ph type="title"/>
          </p:nvPr>
        </p:nvSpPr>
        <p:spPr/>
        <p:txBody>
          <a:bodyPr/>
          <a:lstStyle/>
          <a:p>
            <a:r>
              <a:rPr lang="en-GB" dirty="0"/>
              <a:t>DevOps</a:t>
            </a:r>
          </a:p>
        </p:txBody>
      </p:sp>
      <p:sp>
        <p:nvSpPr>
          <p:cNvPr id="3" name="Content Placeholder 2">
            <a:extLst>
              <a:ext uri="{FF2B5EF4-FFF2-40B4-BE49-F238E27FC236}">
                <a16:creationId xmlns:a16="http://schemas.microsoft.com/office/drawing/2014/main" id="{AB1CF008-1561-4F92-823D-3E2AFD5D3944}"/>
              </a:ext>
            </a:extLst>
          </p:cNvPr>
          <p:cNvSpPr>
            <a:spLocks noGrp="1"/>
          </p:cNvSpPr>
          <p:nvPr>
            <p:ph idx="1"/>
          </p:nvPr>
        </p:nvSpPr>
        <p:spPr/>
        <p:txBody>
          <a:bodyPr/>
          <a:lstStyle/>
          <a:p>
            <a:r>
              <a:rPr lang="en-GB" dirty="0"/>
              <a:t>DevOps is a set of software development practices that combines software development (Dev) and information technology operations (Ops) to shorten the systems development life cycle while delivering features, fixes, and updates frequently in close alignment with business objectives</a:t>
            </a:r>
          </a:p>
        </p:txBody>
      </p:sp>
      <p:pic>
        <p:nvPicPr>
          <p:cNvPr id="7" name="Picture 6" descr="A picture containing text&#10;&#10;Description automatically generated">
            <a:extLst>
              <a:ext uri="{FF2B5EF4-FFF2-40B4-BE49-F238E27FC236}">
                <a16:creationId xmlns:a16="http://schemas.microsoft.com/office/drawing/2014/main" id="{910276E1-7017-4624-9AF6-C07ABE7B3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227" y="3675481"/>
            <a:ext cx="3857625" cy="3086100"/>
          </a:xfrm>
          <a:prstGeom prst="rect">
            <a:avLst/>
          </a:prstGeom>
        </p:spPr>
      </p:pic>
    </p:spTree>
    <p:extLst>
      <p:ext uri="{BB962C8B-B14F-4D97-AF65-F5344CB8AC3E}">
        <p14:creationId xmlns:p14="http://schemas.microsoft.com/office/powerpoint/2010/main" val="153504557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2.2	Strengths and weaknesses of each of the waterfall and agile software development methods</a:t>
            </a:r>
            <a:endParaRPr lang="en-GB" dirty="0"/>
          </a:p>
        </p:txBody>
      </p:sp>
      <p:sp>
        <p:nvSpPr>
          <p:cNvPr id="4" name="Text Placeholder 3"/>
          <p:cNvSpPr>
            <a:spLocks noGrp="1"/>
          </p:cNvSpPr>
          <p:nvPr>
            <p:ph type="body" idx="1"/>
          </p:nvPr>
        </p:nvSpPr>
        <p:spPr/>
        <p:txBody>
          <a:bodyPr>
            <a:normAutofit fontScale="62500" lnSpcReduction="20000"/>
          </a:bodyPr>
          <a:lstStyle/>
          <a:p>
            <a:r>
              <a:rPr lang="en-GB" dirty="0"/>
              <a:t>Main principles of a waterfall approach to software development</a:t>
            </a:r>
          </a:p>
          <a:p>
            <a:r>
              <a:rPr lang="en-GB" dirty="0"/>
              <a:t>Main principles of an agile approach to software development</a:t>
            </a:r>
          </a:p>
          <a:p>
            <a:r>
              <a:rPr lang="en-GB" dirty="0"/>
              <a:t>Main differences between waterfall and agile methods</a:t>
            </a:r>
          </a:p>
          <a:p>
            <a:r>
              <a:rPr lang="en-GB" dirty="0"/>
              <a:t>Compare and contrast waterfall or agile methods depending on attributes of an approach</a:t>
            </a:r>
          </a:p>
          <a:p>
            <a:r>
              <a:rPr lang="en-GB" dirty="0"/>
              <a:t>Demonstrate the SDLC for waterfall and agile methods of software development</a:t>
            </a:r>
          </a:p>
        </p:txBody>
      </p:sp>
    </p:spTree>
    <p:extLst>
      <p:ext uri="{BB962C8B-B14F-4D97-AF65-F5344CB8AC3E}">
        <p14:creationId xmlns:p14="http://schemas.microsoft.com/office/powerpoint/2010/main" val="4043195945"/>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principles of a waterfall approach </a:t>
            </a:r>
          </a:p>
        </p:txBody>
      </p:sp>
      <p:sp>
        <p:nvSpPr>
          <p:cNvPr id="3" name="Content Placeholder 2"/>
          <p:cNvSpPr>
            <a:spLocks noGrp="1"/>
          </p:cNvSpPr>
          <p:nvPr>
            <p:ph idx="1"/>
          </p:nvPr>
        </p:nvSpPr>
        <p:spPr/>
        <p:txBody>
          <a:bodyPr/>
          <a:lstStyle/>
          <a:p>
            <a:r>
              <a:rPr lang="en-GB" dirty="0"/>
              <a:t>Three main principles: </a:t>
            </a:r>
          </a:p>
          <a:p>
            <a:pPr lvl="1"/>
            <a:r>
              <a:rPr lang="en-GB" dirty="0"/>
              <a:t>low customer involvement</a:t>
            </a:r>
          </a:p>
          <a:p>
            <a:pPr lvl="1"/>
            <a:r>
              <a:rPr lang="en-GB" dirty="0"/>
              <a:t>strong documentation</a:t>
            </a:r>
          </a:p>
          <a:p>
            <a:pPr lvl="1"/>
            <a:r>
              <a:rPr lang="en-GB" dirty="0"/>
              <a:t>sequential structure</a:t>
            </a:r>
          </a:p>
        </p:txBody>
      </p:sp>
    </p:spTree>
    <p:extLst>
      <p:ext uri="{BB962C8B-B14F-4D97-AF65-F5344CB8AC3E}">
        <p14:creationId xmlns:p14="http://schemas.microsoft.com/office/powerpoint/2010/main" val="362472520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principles of an agile approach </a:t>
            </a:r>
          </a:p>
        </p:txBody>
      </p:sp>
      <p:sp>
        <p:nvSpPr>
          <p:cNvPr id="3" name="Content Placeholder 2"/>
          <p:cNvSpPr>
            <a:spLocks noGrp="1"/>
          </p:cNvSpPr>
          <p:nvPr>
            <p:ph idx="1"/>
          </p:nvPr>
        </p:nvSpPr>
        <p:spPr/>
        <p:txBody>
          <a:bodyPr/>
          <a:lstStyle/>
          <a:p>
            <a:r>
              <a:rPr lang="en-GB" dirty="0"/>
              <a:t>Done already</a:t>
            </a:r>
          </a:p>
        </p:txBody>
      </p:sp>
    </p:spTree>
    <p:extLst>
      <p:ext uri="{BB962C8B-B14F-4D97-AF65-F5344CB8AC3E}">
        <p14:creationId xmlns:p14="http://schemas.microsoft.com/office/powerpoint/2010/main" val="236931398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SDLC for waterfall</a:t>
            </a:r>
          </a:p>
        </p:txBody>
      </p:sp>
      <p:sp>
        <p:nvSpPr>
          <p:cNvPr id="3" name="Content Placeholder 2"/>
          <p:cNvSpPr>
            <a:spLocks noGrp="1"/>
          </p:cNvSpPr>
          <p:nvPr>
            <p:ph idx="1"/>
          </p:nvPr>
        </p:nvSpPr>
        <p:spPr/>
        <p:txBody>
          <a:bodyPr/>
          <a:lstStyle/>
          <a:p>
            <a:endParaRPr lang="en-GB" dirty="0"/>
          </a:p>
          <a:p>
            <a:endParaRPr lang="en-GB" dirty="0"/>
          </a:p>
        </p:txBody>
      </p:sp>
      <p:pic>
        <p:nvPicPr>
          <p:cNvPr id="5" name="Picture 4" descr="A screenshot of a cell phone&#10;&#10;Description automatically generated">
            <a:extLst>
              <a:ext uri="{FF2B5EF4-FFF2-40B4-BE49-F238E27FC236}">
                <a16:creationId xmlns:a16="http://schemas.microsoft.com/office/drawing/2014/main" id="{4BCA90E0-FFAF-430B-903F-E01AFB5CE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669" y="2144880"/>
            <a:ext cx="5715000" cy="3819525"/>
          </a:xfrm>
          <a:prstGeom prst="rect">
            <a:avLst/>
          </a:prstGeom>
        </p:spPr>
      </p:pic>
    </p:spTree>
    <p:extLst>
      <p:ext uri="{BB962C8B-B14F-4D97-AF65-F5344CB8AC3E}">
        <p14:creationId xmlns:p14="http://schemas.microsoft.com/office/powerpoint/2010/main" val="496828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0DA6-6A62-49AE-AF48-5D8A8FC0AE36}"/>
              </a:ext>
            </a:extLst>
          </p:cNvPr>
          <p:cNvSpPr>
            <a:spLocks noGrp="1"/>
          </p:cNvSpPr>
          <p:nvPr>
            <p:ph type="title"/>
          </p:nvPr>
        </p:nvSpPr>
        <p:spPr/>
        <p:txBody>
          <a:bodyPr/>
          <a:lstStyle/>
          <a:p>
            <a:r>
              <a:rPr lang="en-GB" dirty="0"/>
              <a:t>Feasibility report writing</a:t>
            </a:r>
          </a:p>
        </p:txBody>
      </p:sp>
      <p:sp>
        <p:nvSpPr>
          <p:cNvPr id="3" name="Content Placeholder 2">
            <a:extLst>
              <a:ext uri="{FF2B5EF4-FFF2-40B4-BE49-F238E27FC236}">
                <a16:creationId xmlns:a16="http://schemas.microsoft.com/office/drawing/2014/main" id="{096E3E3B-8953-4220-808A-D5910AE81FC4}"/>
              </a:ext>
            </a:extLst>
          </p:cNvPr>
          <p:cNvSpPr>
            <a:spLocks noGrp="1"/>
          </p:cNvSpPr>
          <p:nvPr>
            <p:ph idx="1"/>
          </p:nvPr>
        </p:nvSpPr>
        <p:spPr/>
        <p:txBody>
          <a:bodyPr/>
          <a:lstStyle/>
          <a:p>
            <a:r>
              <a:rPr lang="en-GB" dirty="0"/>
              <a:t>Consists of definitive sections</a:t>
            </a:r>
          </a:p>
          <a:p>
            <a:pPr lvl="1"/>
            <a:r>
              <a:rPr lang="en-GB" dirty="0"/>
              <a:t>Introduction/Executive Summary</a:t>
            </a:r>
          </a:p>
          <a:p>
            <a:pPr lvl="1"/>
            <a:r>
              <a:rPr lang="en-GB" dirty="0"/>
              <a:t>Background</a:t>
            </a:r>
          </a:p>
          <a:p>
            <a:pPr lvl="1"/>
            <a:r>
              <a:rPr lang="en-GB" dirty="0"/>
              <a:t>Outline of project</a:t>
            </a:r>
          </a:p>
          <a:p>
            <a:pPr lvl="1"/>
            <a:r>
              <a:rPr lang="en-GB" dirty="0"/>
              <a:t>Methodology/method of analysis</a:t>
            </a:r>
          </a:p>
          <a:p>
            <a:pPr lvl="1"/>
            <a:r>
              <a:rPr lang="en-GB" dirty="0"/>
              <a:t>Overview of alternatives</a:t>
            </a:r>
          </a:p>
          <a:p>
            <a:pPr lvl="1"/>
            <a:r>
              <a:rPr lang="en-GB" dirty="0"/>
              <a:t>Conclusion</a:t>
            </a:r>
          </a:p>
          <a:p>
            <a:pPr lvl="1"/>
            <a:r>
              <a:rPr lang="en-GB" dirty="0"/>
              <a:t>Recommendation</a:t>
            </a:r>
          </a:p>
          <a:p>
            <a:pPr lvl="2"/>
            <a:endParaRPr lang="en-GB" dirty="0"/>
          </a:p>
          <a:p>
            <a:pPr marL="0" indent="0">
              <a:buNone/>
            </a:pPr>
            <a:endParaRPr lang="en-GB" dirty="0"/>
          </a:p>
        </p:txBody>
      </p:sp>
    </p:spTree>
    <p:extLst>
      <p:ext uri="{BB962C8B-B14F-4D97-AF65-F5344CB8AC3E}">
        <p14:creationId xmlns:p14="http://schemas.microsoft.com/office/powerpoint/2010/main" val="27918876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7787-BD63-4456-92CF-96007BEED4C6}"/>
              </a:ext>
            </a:extLst>
          </p:cNvPr>
          <p:cNvSpPr>
            <a:spLocks noGrp="1"/>
          </p:cNvSpPr>
          <p:nvPr>
            <p:ph type="title"/>
          </p:nvPr>
        </p:nvSpPr>
        <p:spPr/>
        <p:txBody>
          <a:bodyPr/>
          <a:lstStyle/>
          <a:p>
            <a:r>
              <a:rPr lang="en-GB" dirty="0"/>
              <a:t>SDLC for Agile</a:t>
            </a:r>
          </a:p>
        </p:txBody>
      </p:sp>
      <p:pic>
        <p:nvPicPr>
          <p:cNvPr id="5" name="Content Placeholder 4" descr="A picture containing text&#10;&#10;Description automatically generated">
            <a:extLst>
              <a:ext uri="{FF2B5EF4-FFF2-40B4-BE49-F238E27FC236}">
                <a16:creationId xmlns:a16="http://schemas.microsoft.com/office/drawing/2014/main" id="{D6E286A3-E9D8-4028-9D15-8191A6429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0406" y="2164556"/>
            <a:ext cx="5715000" cy="4257675"/>
          </a:xfrm>
        </p:spPr>
      </p:pic>
    </p:spTree>
    <p:extLst>
      <p:ext uri="{BB962C8B-B14F-4D97-AF65-F5344CB8AC3E}">
        <p14:creationId xmlns:p14="http://schemas.microsoft.com/office/powerpoint/2010/main" val="213699576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2.3	Selection criteria for using either the waterfall or agile software development method</a:t>
            </a:r>
            <a:endParaRPr lang="en-GB" dirty="0"/>
          </a:p>
        </p:txBody>
      </p:sp>
      <p:sp>
        <p:nvSpPr>
          <p:cNvPr id="4" name="Text Placeholder 3"/>
          <p:cNvSpPr>
            <a:spLocks noGrp="1"/>
          </p:cNvSpPr>
          <p:nvPr>
            <p:ph type="body" idx="1"/>
          </p:nvPr>
        </p:nvSpPr>
        <p:spPr/>
        <p:txBody>
          <a:bodyPr>
            <a:normAutofit fontScale="70000" lnSpcReduction="20000"/>
          </a:bodyPr>
          <a:lstStyle/>
          <a:p>
            <a:r>
              <a:rPr lang="en-GB" dirty="0"/>
              <a:t>Recognise that business, market and information needs may lead to the development of very different software, whilst using similar software development methodologies</a:t>
            </a:r>
          </a:p>
          <a:p>
            <a:r>
              <a:rPr lang="en-GB" dirty="0"/>
              <a:t>Explain the different business and market contexts that lead to different approaches to software development, including:</a:t>
            </a:r>
          </a:p>
          <a:p>
            <a:r>
              <a:rPr lang="en-GB" dirty="0"/>
              <a:t>Distinguish advantages and disadvantages of using either waterfall or agile software development methods based on the factors listed above in a given scenario</a:t>
            </a:r>
          </a:p>
        </p:txBody>
      </p:sp>
    </p:spTree>
    <p:extLst>
      <p:ext uri="{BB962C8B-B14F-4D97-AF65-F5344CB8AC3E}">
        <p14:creationId xmlns:p14="http://schemas.microsoft.com/office/powerpoint/2010/main" val="150662453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market and information needs</a:t>
            </a:r>
          </a:p>
        </p:txBody>
      </p:sp>
      <p:sp>
        <p:nvSpPr>
          <p:cNvPr id="3" name="Content Placeholder 2"/>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372238009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business and market contexts</a:t>
            </a:r>
          </a:p>
        </p:txBody>
      </p:sp>
      <p:sp>
        <p:nvSpPr>
          <p:cNvPr id="3" name="Content Placeholder 2"/>
          <p:cNvSpPr>
            <a:spLocks noGrp="1"/>
          </p:cNvSpPr>
          <p:nvPr>
            <p:ph idx="1"/>
          </p:nvPr>
        </p:nvSpPr>
        <p:spPr/>
        <p:txBody>
          <a:bodyPr/>
          <a:lstStyle/>
          <a:p>
            <a:r>
              <a:rPr lang="en-GB" dirty="0"/>
              <a:t>Explain the different business and market contexts that lead to different approaches to software development, including:</a:t>
            </a:r>
          </a:p>
          <a:p>
            <a:pPr lvl="1"/>
            <a:r>
              <a:rPr lang="en-GB" dirty="0"/>
              <a:t>Characteristics of market sectors and segments</a:t>
            </a:r>
          </a:p>
          <a:p>
            <a:pPr lvl="1"/>
            <a:r>
              <a:rPr lang="en-GB" dirty="0"/>
              <a:t>Business drivers and desired outcomes</a:t>
            </a:r>
          </a:p>
          <a:p>
            <a:pPr lvl="1"/>
            <a:r>
              <a:rPr lang="en-GB" dirty="0"/>
              <a:t>Market risk</a:t>
            </a:r>
          </a:p>
          <a:p>
            <a:pPr lvl="1"/>
            <a:r>
              <a:rPr lang="en-GB" dirty="0"/>
              <a:t>Operational risk</a:t>
            </a:r>
          </a:p>
          <a:p>
            <a:pPr lvl="1"/>
            <a:r>
              <a:rPr lang="en-GB" dirty="0"/>
              <a:t>Legal and regulatory requirements</a:t>
            </a:r>
          </a:p>
          <a:p>
            <a:endParaRPr lang="en-GB" dirty="0"/>
          </a:p>
        </p:txBody>
      </p:sp>
    </p:spTree>
    <p:extLst>
      <p:ext uri="{BB962C8B-B14F-4D97-AF65-F5344CB8AC3E}">
        <p14:creationId xmlns:p14="http://schemas.microsoft.com/office/powerpoint/2010/main" val="185938221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Characteristics of market sectors and segments</a:t>
            </a:r>
          </a:p>
        </p:txBody>
      </p:sp>
      <p:sp>
        <p:nvSpPr>
          <p:cNvPr id="3" name="Content Placeholder 2"/>
          <p:cNvSpPr>
            <a:spLocks noGrp="1"/>
          </p:cNvSpPr>
          <p:nvPr>
            <p:ph idx="1"/>
          </p:nvPr>
        </p:nvSpPr>
        <p:spPr/>
        <p:txBody>
          <a:bodyPr/>
          <a:lstStyle/>
          <a:p>
            <a:r>
              <a:rPr lang="en-GB" dirty="0"/>
              <a:t>A market segment is a group of people who share one or more common characteristics, lumped together for marketing purposes</a:t>
            </a:r>
          </a:p>
          <a:p>
            <a:r>
              <a:rPr lang="en-GB" dirty="0"/>
              <a:t>Each market segment is unique, and marketers use various criteria to create a target market for their product or service</a:t>
            </a:r>
          </a:p>
          <a:p>
            <a:r>
              <a:rPr lang="en-GB" dirty="0"/>
              <a:t>Marketing professionals approach each segment differently, after fully understanding the needs, lifestyles, demographics and personality of the target consumer</a:t>
            </a:r>
          </a:p>
        </p:txBody>
      </p:sp>
    </p:spTree>
    <p:extLst>
      <p:ext uri="{BB962C8B-B14F-4D97-AF65-F5344CB8AC3E}">
        <p14:creationId xmlns:p14="http://schemas.microsoft.com/office/powerpoint/2010/main" val="333401867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856B-604B-4096-BC23-82AAEE55D4E4}"/>
              </a:ext>
            </a:extLst>
          </p:cNvPr>
          <p:cNvSpPr>
            <a:spLocks noGrp="1"/>
          </p:cNvSpPr>
          <p:nvPr>
            <p:ph type="title"/>
          </p:nvPr>
        </p:nvSpPr>
        <p:spPr/>
        <p:txBody>
          <a:bodyPr/>
          <a:lstStyle/>
          <a:p>
            <a:r>
              <a:rPr lang="en-GB" dirty="0"/>
              <a:t>Business drivers and desired outcomes</a:t>
            </a:r>
          </a:p>
        </p:txBody>
      </p:sp>
      <p:sp>
        <p:nvSpPr>
          <p:cNvPr id="3" name="Content Placeholder 2">
            <a:extLst>
              <a:ext uri="{FF2B5EF4-FFF2-40B4-BE49-F238E27FC236}">
                <a16:creationId xmlns:a16="http://schemas.microsoft.com/office/drawing/2014/main" id="{0286DD48-4FD1-404E-8581-3E7615A5B9CB}"/>
              </a:ext>
            </a:extLst>
          </p:cNvPr>
          <p:cNvSpPr>
            <a:spLocks noGrp="1"/>
          </p:cNvSpPr>
          <p:nvPr>
            <p:ph idx="1"/>
          </p:nvPr>
        </p:nvSpPr>
        <p:spPr/>
        <p:txBody>
          <a:bodyPr/>
          <a:lstStyle/>
          <a:p>
            <a:r>
              <a:rPr lang="en-GB" dirty="0"/>
              <a:t>Drivers are catalysts: they make things happen</a:t>
            </a:r>
          </a:p>
          <a:p>
            <a:r>
              <a:rPr lang="en-GB" dirty="0"/>
              <a:t>Outcomes are an end result</a:t>
            </a:r>
          </a:p>
        </p:txBody>
      </p:sp>
    </p:spTree>
    <p:extLst>
      <p:ext uri="{BB962C8B-B14F-4D97-AF65-F5344CB8AC3E}">
        <p14:creationId xmlns:p14="http://schemas.microsoft.com/office/powerpoint/2010/main" val="2990160742"/>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DD10-9178-473C-9E47-4EF98A68DEE6}"/>
              </a:ext>
            </a:extLst>
          </p:cNvPr>
          <p:cNvSpPr>
            <a:spLocks noGrp="1"/>
          </p:cNvSpPr>
          <p:nvPr>
            <p:ph type="title"/>
          </p:nvPr>
        </p:nvSpPr>
        <p:spPr/>
        <p:txBody>
          <a:bodyPr/>
          <a:lstStyle/>
          <a:p>
            <a:r>
              <a:rPr lang="en-GB" dirty="0"/>
              <a:t>Market risk</a:t>
            </a:r>
          </a:p>
        </p:txBody>
      </p:sp>
      <p:sp>
        <p:nvSpPr>
          <p:cNvPr id="3" name="Content Placeholder 2">
            <a:extLst>
              <a:ext uri="{FF2B5EF4-FFF2-40B4-BE49-F238E27FC236}">
                <a16:creationId xmlns:a16="http://schemas.microsoft.com/office/drawing/2014/main" id="{670CA6EB-3BEA-43C1-8940-073DB453BFBF}"/>
              </a:ext>
            </a:extLst>
          </p:cNvPr>
          <p:cNvSpPr>
            <a:spLocks noGrp="1"/>
          </p:cNvSpPr>
          <p:nvPr>
            <p:ph idx="1"/>
          </p:nvPr>
        </p:nvSpPr>
        <p:spPr/>
        <p:txBody>
          <a:bodyPr/>
          <a:lstStyle/>
          <a:p>
            <a:r>
              <a:rPr lang="en-GB" dirty="0"/>
              <a:t>Market risk is the risk of losses in positions arising from movements in market prices</a:t>
            </a:r>
          </a:p>
        </p:txBody>
      </p:sp>
    </p:spTree>
    <p:extLst>
      <p:ext uri="{BB962C8B-B14F-4D97-AF65-F5344CB8AC3E}">
        <p14:creationId xmlns:p14="http://schemas.microsoft.com/office/powerpoint/2010/main" val="276017011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8D7C-302B-481C-AA16-6030D25AF867}"/>
              </a:ext>
            </a:extLst>
          </p:cNvPr>
          <p:cNvSpPr>
            <a:spLocks noGrp="1"/>
          </p:cNvSpPr>
          <p:nvPr>
            <p:ph type="title"/>
          </p:nvPr>
        </p:nvSpPr>
        <p:spPr/>
        <p:txBody>
          <a:bodyPr/>
          <a:lstStyle/>
          <a:p>
            <a:r>
              <a:rPr lang="en-GB" dirty="0"/>
              <a:t>Operational risk</a:t>
            </a:r>
          </a:p>
        </p:txBody>
      </p:sp>
      <p:sp>
        <p:nvSpPr>
          <p:cNvPr id="3" name="Content Placeholder 2">
            <a:extLst>
              <a:ext uri="{FF2B5EF4-FFF2-40B4-BE49-F238E27FC236}">
                <a16:creationId xmlns:a16="http://schemas.microsoft.com/office/drawing/2014/main" id="{552E960C-125A-4CD8-832C-EB9ED9C0AB68}"/>
              </a:ext>
            </a:extLst>
          </p:cNvPr>
          <p:cNvSpPr>
            <a:spLocks noGrp="1"/>
          </p:cNvSpPr>
          <p:nvPr>
            <p:ph idx="1"/>
          </p:nvPr>
        </p:nvSpPr>
        <p:spPr/>
        <p:txBody>
          <a:bodyPr/>
          <a:lstStyle/>
          <a:p>
            <a:r>
              <a:rPr lang="en-GB" dirty="0"/>
              <a:t>Operational risk is the prospect of loss resulting from inadequate or failed procedures, systems or policies</a:t>
            </a:r>
          </a:p>
        </p:txBody>
      </p:sp>
    </p:spTree>
    <p:extLst>
      <p:ext uri="{BB962C8B-B14F-4D97-AF65-F5344CB8AC3E}">
        <p14:creationId xmlns:p14="http://schemas.microsoft.com/office/powerpoint/2010/main" val="5455608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1DD5-5D04-4688-8FF5-D7DEEF5CFBFB}"/>
              </a:ext>
            </a:extLst>
          </p:cNvPr>
          <p:cNvSpPr>
            <a:spLocks noGrp="1"/>
          </p:cNvSpPr>
          <p:nvPr>
            <p:ph type="title"/>
          </p:nvPr>
        </p:nvSpPr>
        <p:spPr/>
        <p:txBody>
          <a:bodyPr/>
          <a:lstStyle/>
          <a:p>
            <a:r>
              <a:rPr lang="en-GB" dirty="0"/>
              <a:t>Legal and regulatory requirements</a:t>
            </a:r>
          </a:p>
        </p:txBody>
      </p:sp>
      <p:sp>
        <p:nvSpPr>
          <p:cNvPr id="3" name="Content Placeholder 2">
            <a:extLst>
              <a:ext uri="{FF2B5EF4-FFF2-40B4-BE49-F238E27FC236}">
                <a16:creationId xmlns:a16="http://schemas.microsoft.com/office/drawing/2014/main" id="{200DB708-E059-4F63-8BF3-0B03BCCDD1AE}"/>
              </a:ext>
            </a:extLst>
          </p:cNvPr>
          <p:cNvSpPr>
            <a:spLocks noGrp="1"/>
          </p:cNvSpPr>
          <p:nvPr>
            <p:ph idx="1"/>
          </p:nvPr>
        </p:nvSpPr>
        <p:spPr/>
        <p:txBody>
          <a:bodyPr/>
          <a:lstStyle/>
          <a:p>
            <a:r>
              <a:rPr lang="en-GB" dirty="0"/>
              <a:t>Regulatory compliance is an organization's adherence to laws, regulations, guidelines and specifications relevant to its business processes</a:t>
            </a:r>
          </a:p>
          <a:p>
            <a:r>
              <a:rPr lang="en-GB" dirty="0"/>
              <a:t>Violations of regulatory compliance regulations often result in legal punishment including fines</a:t>
            </a:r>
          </a:p>
        </p:txBody>
      </p:sp>
    </p:spTree>
    <p:extLst>
      <p:ext uri="{BB962C8B-B14F-4D97-AF65-F5344CB8AC3E}">
        <p14:creationId xmlns:p14="http://schemas.microsoft.com/office/powerpoint/2010/main" val="408089322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and disadvantages of using either waterfall or agile</a:t>
            </a:r>
          </a:p>
        </p:txBody>
      </p:sp>
      <p:graphicFrame>
        <p:nvGraphicFramePr>
          <p:cNvPr id="4" name="Content Placeholder 3">
            <a:extLst>
              <a:ext uri="{FF2B5EF4-FFF2-40B4-BE49-F238E27FC236}">
                <a16:creationId xmlns:a16="http://schemas.microsoft.com/office/drawing/2014/main" id="{8E6397DF-A36C-4D80-9069-BA938E0BEF50}"/>
              </a:ext>
            </a:extLst>
          </p:cNvPr>
          <p:cNvGraphicFramePr>
            <a:graphicFrameLocks noGrp="1"/>
          </p:cNvGraphicFramePr>
          <p:nvPr>
            <p:ph idx="1"/>
            <p:extLst>
              <p:ext uri="{D42A27DB-BD31-4B8C-83A1-F6EECF244321}">
                <p14:modId xmlns:p14="http://schemas.microsoft.com/office/powerpoint/2010/main" val="532875421"/>
              </p:ext>
            </p:extLst>
          </p:nvPr>
        </p:nvGraphicFramePr>
        <p:xfrm>
          <a:off x="376990" y="1678822"/>
          <a:ext cx="11085094" cy="5172368"/>
        </p:xfrm>
        <a:graphic>
          <a:graphicData uri="http://schemas.openxmlformats.org/drawingml/2006/table">
            <a:tbl>
              <a:tblPr>
                <a:tableStyleId>{10A1B5D5-9B99-4C35-A422-299274C87663}</a:tableStyleId>
              </a:tblPr>
              <a:tblGrid>
                <a:gridCol w="5542547">
                  <a:extLst>
                    <a:ext uri="{9D8B030D-6E8A-4147-A177-3AD203B41FA5}">
                      <a16:colId xmlns:a16="http://schemas.microsoft.com/office/drawing/2014/main" val="1548499412"/>
                    </a:ext>
                  </a:extLst>
                </a:gridCol>
                <a:gridCol w="5542547">
                  <a:extLst>
                    <a:ext uri="{9D8B030D-6E8A-4147-A177-3AD203B41FA5}">
                      <a16:colId xmlns:a16="http://schemas.microsoft.com/office/drawing/2014/main" val="469900299"/>
                    </a:ext>
                  </a:extLst>
                </a:gridCol>
              </a:tblGrid>
              <a:tr h="129034">
                <a:tc>
                  <a:txBody>
                    <a:bodyPr/>
                    <a:lstStyle/>
                    <a:p>
                      <a:pPr algn="ctr"/>
                      <a:r>
                        <a:rPr lang="en-GB" sz="1600" dirty="0"/>
                        <a:t>Pros</a:t>
                      </a:r>
                      <a:endParaRPr lang="en-GB" sz="1600" b="1" dirty="0">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600" dirty="0"/>
                        <a:t>Cons</a:t>
                      </a:r>
                      <a:endParaRPr lang="en-GB" sz="1600" b="1" dirty="0">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71521673"/>
                  </a:ext>
                </a:extLst>
              </a:tr>
              <a:tr h="419359">
                <a:tc>
                  <a:txBody>
                    <a:bodyPr/>
                    <a:lstStyle/>
                    <a:p>
                      <a:r>
                        <a:rPr lang="en-GB" sz="1000" dirty="0"/>
                        <a:t>Agile promotes some of the best practices found in development environments. Some of the risk in a project should be reduced as the output of developers is reviewed early and constantly during development.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simple to understand in principle but hard to do well in practice. It requires real commitment and first attempts are not likely to go very well.</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85326522"/>
                  </a:ext>
                </a:extLst>
              </a:tr>
              <a:tr h="322584">
                <a:tc>
                  <a:txBody>
                    <a:bodyPr/>
                    <a:lstStyle/>
                    <a:p>
                      <a:r>
                        <a:rPr lang="en-GB" sz="1000" dirty="0"/>
                        <a:t>When projects are genuinely new they usually require creativity. Requirements can then emerge as understanding matures and grows.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It is less predictable what will be delivered at the end.</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2339298"/>
                  </a:ext>
                </a:extLst>
              </a:tr>
              <a:tr h="612910">
                <a:tc>
                  <a:txBody>
                    <a:bodyPr/>
                    <a:lstStyle/>
                    <a:p>
                      <a:r>
                        <a:rPr lang="en-GB" sz="1000"/>
                        <a:t>Flexibility can be higher than traditional methods - although this is not guaranteed. Changes (e.g. in prioritisation) can be introduced at almost any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Agile requires high levels of collaboration and very regular communication between developers and users (e.g. Product Owner). This is always desirable but may not always be feasible and requires continual commitment and time from the business and developers.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75421116"/>
                  </a:ext>
                </a:extLst>
              </a:tr>
              <a:tr h="1000011">
                <a:tc>
                  <a:txBody>
                    <a:bodyPr/>
                    <a:lstStyle/>
                    <a:p>
                      <a:r>
                        <a:rPr lang="en-GB" sz="1000"/>
                        <a:t>Agile encourages or requires frequent communication between developers and those who will ultimately accept and use the deliverable. This should pay major dividends when effective. For example, feedback can be incorporated into future iterations as increments are delivered and reviewed by users or a Product Owner or both. False assumptions made by developers can be recognised very early reducing impact. Agile gives us continual opportunities to learn via this feedback.</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Agile is very intensive for both developers and users. There can be reasons that may prevent this for example if developers work on multiple projects at one time.</a:t>
                      </a:r>
                      <a:br>
                        <a:rPr lang="en-GB" sz="1000" dirty="0"/>
                      </a:br>
                      <a:r>
                        <a:rPr lang="en-GB" sz="1000" dirty="0"/>
                        <a:t/>
                      </a:r>
                      <a:br>
                        <a:rPr lang="en-GB" sz="1000" dirty="0"/>
                      </a:br>
                      <a:r>
                        <a:rPr lang="en-GB" sz="1000" dirty="0"/>
                        <a:t>The only downside to the opportunities to learn is that people have got to be prepared to.</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15675876"/>
                  </a:ext>
                </a:extLst>
              </a:tr>
              <a:tr h="419359">
                <a:tc>
                  <a:txBody>
                    <a:bodyPr/>
                    <a:lstStyle/>
                    <a:p>
                      <a:r>
                        <a:rPr lang="en-GB" sz="1000"/>
                        <a:t>It should reduce the 'silos' that too often exist within project 'teams' - something that always damages projects (as it should result in a collaborative style of working).</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There can be less of a blueprint of what the final deliverable will be. This can make it harder to gain commitment to the project by stakeholders at the early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04147498"/>
                  </a:ext>
                </a:extLst>
              </a:tr>
              <a:tr h="612910">
                <a:tc>
                  <a:txBody>
                    <a:bodyPr/>
                    <a:lstStyle/>
                    <a:p>
                      <a:r>
                        <a:rPr lang="en-GB" sz="1000"/>
                        <a:t>It should result in far less re-work on projects as issues and changes should be picked up much earlier.</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Agile can be challenging when there is a supplier-customer relationship. Customers typically want to know what they are getting for their money as early as possible. It can be far harder to estimate timescales and costs as there is less 'definition' to base estimates on.</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96647019"/>
                  </a:ext>
                </a:extLst>
              </a:tr>
              <a:tr h="419359">
                <a:tc>
                  <a:txBody>
                    <a:bodyPr/>
                    <a:lstStyle/>
                    <a:p>
                      <a:r>
                        <a:rPr lang="en-GB" sz="1000"/>
                        <a:t>Collaboration is usually much higher with Agile. Although not guaranteed, this can result in more successful development environments, in terms of product quality (i.e. fit for purpose).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Agile can be very challenging on much larger projects or where co-location is not possible (between developers and the business).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28757912"/>
                  </a:ext>
                </a:extLst>
              </a:tr>
              <a:tr h="584475">
                <a:tc>
                  <a:txBody>
                    <a:bodyPr/>
                    <a:lstStyle/>
                    <a:p>
                      <a:r>
                        <a:rPr lang="en-GB" sz="1000" dirty="0"/>
                        <a:t>With the common use of visuals, (boards, charts, Kanban etc) it can be easy to see what is going on (literally) what is done and what is yet to do, assuming the visuals are well organised, presented and up-to-date. This in itself can be a major benefit.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In Agile there can be a great reluctance (by some) to adopt or accept deadlines. Projects don't exist in isolation so when this happens it can be a real issue. Agile methods typically only address the product development and large-scale projects can be made up of many other elements. </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03105150"/>
                  </a:ext>
                </a:extLst>
              </a:tr>
              <a:tr h="420730">
                <a:tc>
                  <a:txBody>
                    <a:bodyPr/>
                    <a:lstStyle/>
                    <a:p>
                      <a:endParaRPr lang="en-GB" sz="1000" dirty="0"/>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Other obvious examples where Agile methods are not typically strong: dealing with lead times and major dependencies.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61717056"/>
                  </a:ext>
                </a:extLst>
              </a:tr>
            </a:tbl>
          </a:graphicData>
        </a:graphic>
      </p:graphicFrame>
    </p:spTree>
    <p:extLst>
      <p:ext uri="{BB962C8B-B14F-4D97-AF65-F5344CB8AC3E}">
        <p14:creationId xmlns:p14="http://schemas.microsoft.com/office/powerpoint/2010/main" val="1701899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DD8A-EE9B-455E-BBED-3B7DC45F7C66}"/>
              </a:ext>
            </a:extLst>
          </p:cNvPr>
          <p:cNvSpPr>
            <a:spLocks noGrp="1"/>
          </p:cNvSpPr>
          <p:nvPr>
            <p:ph type="title"/>
          </p:nvPr>
        </p:nvSpPr>
        <p:spPr/>
        <p:txBody>
          <a:bodyPr/>
          <a:lstStyle/>
          <a:p>
            <a:r>
              <a:rPr lang="en-GB" dirty="0"/>
              <a:t>Importance of planning software development</a:t>
            </a:r>
          </a:p>
        </p:txBody>
      </p:sp>
      <p:sp>
        <p:nvSpPr>
          <p:cNvPr id="3" name="Content Placeholder 2">
            <a:extLst>
              <a:ext uri="{FF2B5EF4-FFF2-40B4-BE49-F238E27FC236}">
                <a16:creationId xmlns:a16="http://schemas.microsoft.com/office/drawing/2014/main" id="{45117BA9-BA64-4BAE-8115-9B618A4D2992}"/>
              </a:ext>
            </a:extLst>
          </p:cNvPr>
          <p:cNvSpPr>
            <a:spLocks noGrp="1"/>
          </p:cNvSpPr>
          <p:nvPr>
            <p:ph idx="1"/>
          </p:nvPr>
        </p:nvSpPr>
        <p:spPr/>
        <p:txBody>
          <a:bodyPr/>
          <a:lstStyle/>
          <a:p>
            <a:r>
              <a:rPr lang="en-GB" dirty="0"/>
              <a:t>Planning is one of the important activity which plays an important role in the successful delivery of the project</a:t>
            </a:r>
          </a:p>
          <a:p>
            <a:r>
              <a:rPr lang="en-GB" dirty="0"/>
              <a:t>If proper planning is not done, then the entire project might be at risk</a:t>
            </a:r>
          </a:p>
          <a:p>
            <a:r>
              <a:rPr lang="en-GB" dirty="0"/>
              <a:t>A good plan helps to manage time, cost, quality, potential risks and to focus on the project goals</a:t>
            </a:r>
          </a:p>
        </p:txBody>
      </p:sp>
    </p:spTree>
    <p:extLst>
      <p:ext uri="{BB962C8B-B14F-4D97-AF65-F5344CB8AC3E}">
        <p14:creationId xmlns:p14="http://schemas.microsoft.com/office/powerpoint/2010/main" val="103617182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and disadvantages of using either waterfall or agile</a:t>
            </a:r>
          </a:p>
        </p:txBody>
      </p:sp>
      <p:graphicFrame>
        <p:nvGraphicFramePr>
          <p:cNvPr id="4" name="Content Placeholder 3">
            <a:extLst>
              <a:ext uri="{FF2B5EF4-FFF2-40B4-BE49-F238E27FC236}">
                <a16:creationId xmlns:a16="http://schemas.microsoft.com/office/drawing/2014/main" id="{5B24345E-4047-49F8-BCAC-3F8516BE791A}"/>
              </a:ext>
            </a:extLst>
          </p:cNvPr>
          <p:cNvGraphicFramePr>
            <a:graphicFrameLocks noGrp="1"/>
          </p:cNvGraphicFramePr>
          <p:nvPr>
            <p:ph idx="1"/>
            <p:extLst>
              <p:ext uri="{D42A27DB-BD31-4B8C-83A1-F6EECF244321}">
                <p14:modId xmlns:p14="http://schemas.microsoft.com/office/powerpoint/2010/main" val="4150215596"/>
              </p:ext>
            </p:extLst>
          </p:nvPr>
        </p:nvGraphicFramePr>
        <p:xfrm>
          <a:off x="1251284" y="1665969"/>
          <a:ext cx="9328484" cy="4959618"/>
        </p:xfrm>
        <a:graphic>
          <a:graphicData uri="http://schemas.openxmlformats.org/drawingml/2006/table">
            <a:tbl>
              <a:tblPr/>
              <a:tblGrid>
                <a:gridCol w="4664242">
                  <a:extLst>
                    <a:ext uri="{9D8B030D-6E8A-4147-A177-3AD203B41FA5}">
                      <a16:colId xmlns:a16="http://schemas.microsoft.com/office/drawing/2014/main" val="1523281157"/>
                    </a:ext>
                  </a:extLst>
                </a:gridCol>
                <a:gridCol w="4664242">
                  <a:extLst>
                    <a:ext uri="{9D8B030D-6E8A-4147-A177-3AD203B41FA5}">
                      <a16:colId xmlns:a16="http://schemas.microsoft.com/office/drawing/2014/main" val="479544378"/>
                    </a:ext>
                  </a:extLst>
                </a:gridCol>
              </a:tblGrid>
              <a:tr h="278058">
                <a:tc>
                  <a:txBody>
                    <a:bodyPr/>
                    <a:lstStyle/>
                    <a:p>
                      <a:r>
                        <a:rPr lang="en-GB" sz="1400"/>
                        <a:t>Pros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Cons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6307566"/>
                  </a:ext>
                </a:extLst>
              </a:tr>
              <a:tr h="1320778">
                <a:tc>
                  <a:txBody>
                    <a:bodyPr/>
                    <a:lstStyle/>
                    <a:p>
                      <a:r>
                        <a:rPr lang="en-GB" sz="1400"/>
                        <a:t>On well managed projects Waterfall may provide more confidence of what will finally be delivered earlier in the life-cycle.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Many organisations and people really don't find defining requirements (up front) easy to do - especially early in some types of projects. The assumptions upon which early stage plans are based may be very flawed and too often are taken as being based on certainty.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4828871"/>
                  </a:ext>
                </a:extLst>
              </a:tr>
              <a:tr h="903690">
                <a:tc>
                  <a:txBody>
                    <a:bodyPr/>
                    <a:lstStyle/>
                    <a:p>
                      <a:r>
                        <a:rPr lang="en-GB" sz="1400"/>
                        <a:t>Project team members don't need to be co-located although the risks associated with this must be managed carefully.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Communication can be a far higher risk - especially when there is limited early review of outputs and deliverables or when one-way methods of communication are used to convey requirements.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9871590"/>
                  </a:ext>
                </a:extLst>
              </a:tr>
              <a:tr h="1529322">
                <a:tc>
                  <a:txBody>
                    <a:bodyPr/>
                    <a:lstStyle/>
                    <a:p>
                      <a:r>
                        <a:rPr lang="en-GB" sz="1400"/>
                        <a:t>Where large-scale design or analysis is required, or the impact of downstream changes to design is very high, this is likely to be a far more suitable approach.</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Risk in general can be far higher with Waterfall, for example as the scope for invalid assumptions is unlimited. If you add this to the high cost of making changes later in a Waterfall project, it is easy to see why some are very expensive, over budget and late. Too often, assurance of products being fit-for-purpose is demonstrated very late in Waterfall projects.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21042740"/>
                  </a:ext>
                </a:extLst>
              </a:tr>
              <a:tr h="903690">
                <a:tc>
                  <a:txBody>
                    <a:bodyPr/>
                    <a:lstStyle/>
                    <a:p>
                      <a:r>
                        <a:rPr lang="en-GB" sz="1400"/>
                        <a:t>Where there are many interfaces and dependencies outside of the basic product development, waterfall projects tend to have the tools to model and manage these.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dirty="0"/>
                        <a:t>Waterfall projects don't have to be but tend to be made up of 'teams within teams'. This can be a major disadvantage to any project.</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17093847"/>
                  </a:ext>
                </a:extLst>
              </a:tr>
            </a:tbl>
          </a:graphicData>
        </a:graphic>
      </p:graphicFrame>
    </p:spTree>
    <p:extLst>
      <p:ext uri="{BB962C8B-B14F-4D97-AF65-F5344CB8AC3E}">
        <p14:creationId xmlns:p14="http://schemas.microsoft.com/office/powerpoint/2010/main" val="304236325"/>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Data Roles and Responsibilities (30%, K3)</a:t>
            </a:r>
            <a:endParaRPr lang="en-GB" dirty="0"/>
          </a:p>
        </p:txBody>
      </p:sp>
      <p:sp>
        <p:nvSpPr>
          <p:cNvPr id="3" name="Content Placeholder 2"/>
          <p:cNvSpPr>
            <a:spLocks noGrp="1"/>
          </p:cNvSpPr>
          <p:nvPr>
            <p:ph type="body" idx="1"/>
          </p:nvPr>
        </p:nvSpPr>
        <p:spPr/>
        <p:txBody>
          <a:bodyPr>
            <a:normAutofit fontScale="77500" lnSpcReduction="20000"/>
          </a:bodyPr>
          <a:lstStyle/>
          <a:p>
            <a:r>
              <a:rPr lang="en-US" dirty="0"/>
              <a:t>3.1	Roles and responsibilities within software development and implementation </a:t>
            </a:r>
            <a:endParaRPr lang="en-GB" dirty="0"/>
          </a:p>
          <a:p>
            <a:r>
              <a:rPr lang="en-US" dirty="0"/>
              <a:t>3.2	Structure of a software development team within an </a:t>
            </a:r>
            <a:r>
              <a:rPr lang="en-US" dirty="0" err="1"/>
              <a:t>organisation</a:t>
            </a:r>
            <a:endParaRPr lang="en-GB" dirty="0"/>
          </a:p>
          <a:p>
            <a:r>
              <a:rPr lang="en-US" dirty="0"/>
              <a:t>3.3	Responsibilities of project managers in software development and the difference between project life cycles and software development life cycles</a:t>
            </a:r>
            <a:endParaRPr lang="en-GB" dirty="0"/>
          </a:p>
          <a:p>
            <a:r>
              <a:rPr lang="en-US" dirty="0"/>
              <a:t>3.4	Team working aspects required to ensure effective delivery of software projects</a:t>
            </a:r>
            <a:endParaRPr lang="en-GB" dirty="0"/>
          </a:p>
        </p:txBody>
      </p:sp>
    </p:spTree>
    <p:extLst>
      <p:ext uri="{BB962C8B-B14F-4D97-AF65-F5344CB8AC3E}">
        <p14:creationId xmlns:p14="http://schemas.microsoft.com/office/powerpoint/2010/main" val="414850067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Roles and responsibilities within software development and implementation</a:t>
            </a:r>
            <a:endParaRPr lang="en-GB" dirty="0"/>
          </a:p>
        </p:txBody>
      </p:sp>
      <p:sp>
        <p:nvSpPr>
          <p:cNvPr id="3" name="Content Placeholder 2"/>
          <p:cNvSpPr>
            <a:spLocks noGrp="1"/>
          </p:cNvSpPr>
          <p:nvPr>
            <p:ph type="body" idx="1"/>
          </p:nvPr>
        </p:nvSpPr>
        <p:spPr>
          <a:xfrm>
            <a:off x="360947" y="4589463"/>
            <a:ext cx="11341769" cy="1992312"/>
          </a:xfrm>
        </p:spPr>
        <p:txBody>
          <a:bodyPr>
            <a:normAutofit fontScale="62500" lnSpcReduction="20000"/>
          </a:bodyPr>
          <a:lstStyle/>
          <a:p>
            <a:r>
              <a:rPr lang="en-US" dirty="0"/>
              <a:t> </a:t>
            </a:r>
            <a:r>
              <a:rPr lang="en-GB" dirty="0"/>
              <a:t>Describe the roles and responsibilities within software development teams</a:t>
            </a:r>
          </a:p>
          <a:p>
            <a:r>
              <a:rPr lang="en-GB" dirty="0"/>
              <a:t>Describe the roles and responsibilities used in agile software development</a:t>
            </a:r>
          </a:p>
          <a:p>
            <a:r>
              <a:rPr lang="en-GB" dirty="0"/>
              <a:t>List the skills required by each of the roles listed above</a:t>
            </a:r>
          </a:p>
          <a:p>
            <a:r>
              <a:rPr lang="en-GB" dirty="0"/>
              <a:t>Explain the generic skills required within software development teams</a:t>
            </a:r>
          </a:p>
          <a:p>
            <a:r>
              <a:rPr lang="en-GB" dirty="0"/>
              <a:t>Describe the main roles external to the software development team that interface with the software development team</a:t>
            </a:r>
          </a:p>
          <a:p>
            <a:r>
              <a:rPr lang="en-GB" dirty="0"/>
              <a:t>Explain how the different roles within a software development team relate to each other in terms of typical interfaces and accountabilities</a:t>
            </a:r>
          </a:p>
        </p:txBody>
      </p:sp>
    </p:spTree>
    <p:extLst>
      <p:ext uri="{BB962C8B-B14F-4D97-AF65-F5344CB8AC3E}">
        <p14:creationId xmlns:p14="http://schemas.microsoft.com/office/powerpoint/2010/main" val="422709641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responsibilities within software development teams</a:t>
            </a:r>
          </a:p>
        </p:txBody>
      </p:sp>
      <p:sp>
        <p:nvSpPr>
          <p:cNvPr id="3" name="Content Placeholder 2"/>
          <p:cNvSpPr>
            <a:spLocks noGrp="1"/>
          </p:cNvSpPr>
          <p:nvPr>
            <p:ph idx="1"/>
          </p:nvPr>
        </p:nvSpPr>
        <p:spPr/>
        <p:txBody>
          <a:bodyPr>
            <a:normAutofit/>
          </a:bodyPr>
          <a:lstStyle/>
          <a:p>
            <a:r>
              <a:rPr lang="en-GB" dirty="0"/>
              <a:t>Requirements engineer</a:t>
            </a:r>
          </a:p>
          <a:p>
            <a:r>
              <a:rPr lang="en-GB" dirty="0"/>
              <a:t>Business analyst</a:t>
            </a:r>
          </a:p>
          <a:p>
            <a:r>
              <a:rPr lang="en-GB" dirty="0"/>
              <a:t>Software designer</a:t>
            </a:r>
          </a:p>
          <a:p>
            <a:r>
              <a:rPr lang="en-GB" dirty="0"/>
              <a:t>Programmer / coder</a:t>
            </a:r>
          </a:p>
          <a:p>
            <a:r>
              <a:rPr lang="en-GB" dirty="0"/>
              <a:t>Software tester</a:t>
            </a:r>
          </a:p>
          <a:p>
            <a:r>
              <a:rPr lang="en-GB" dirty="0"/>
              <a:t>Software release engineer; technical architect</a:t>
            </a:r>
          </a:p>
          <a:p>
            <a:r>
              <a:rPr lang="en-GB" dirty="0"/>
              <a:t>Domain expert</a:t>
            </a:r>
          </a:p>
          <a:p>
            <a:r>
              <a:rPr lang="en-GB" dirty="0"/>
              <a:t>Independent tester</a:t>
            </a:r>
          </a:p>
          <a:p>
            <a:endParaRPr lang="en-GB" dirty="0"/>
          </a:p>
        </p:txBody>
      </p:sp>
    </p:spTree>
    <p:extLst>
      <p:ext uri="{BB962C8B-B14F-4D97-AF65-F5344CB8AC3E}">
        <p14:creationId xmlns:p14="http://schemas.microsoft.com/office/powerpoint/2010/main" val="5107809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Requirements </a:t>
            </a:r>
            <a:r>
              <a:rPr lang="en-US" dirty="0" smtClean="0"/>
              <a:t>Engineer</a:t>
            </a:r>
            <a:endParaRPr lang="en-GB" dirty="0"/>
          </a:p>
        </p:txBody>
      </p:sp>
      <p:sp>
        <p:nvSpPr>
          <p:cNvPr id="5" name="Content Placeholder 4"/>
          <p:cNvSpPr>
            <a:spLocks noGrp="1"/>
          </p:cNvSpPr>
          <p:nvPr>
            <p:ph idx="1"/>
          </p:nvPr>
        </p:nvSpPr>
        <p:spPr/>
        <p:txBody>
          <a:bodyPr/>
          <a:lstStyle/>
          <a:p>
            <a:r>
              <a:rPr lang="en-GB" dirty="0"/>
              <a:t>The requirements engineer is charged with working with the project stakeholders and end users to elicit, understand, </a:t>
            </a:r>
            <a:r>
              <a:rPr lang="en-GB" dirty="0" smtClean="0"/>
              <a:t>analyse, </a:t>
            </a:r>
            <a:r>
              <a:rPr lang="en-GB" dirty="0"/>
              <a:t>and document the requirements for a system in order to solve a given business </a:t>
            </a:r>
            <a:r>
              <a:rPr lang="en-GB" dirty="0" smtClean="0"/>
              <a:t>problem</a:t>
            </a:r>
          </a:p>
          <a:p>
            <a:r>
              <a:rPr lang="en-GB" dirty="0" smtClean="0"/>
              <a:t>Used </a:t>
            </a:r>
            <a:r>
              <a:rPr lang="en-GB" dirty="0"/>
              <a:t>interchangeably with the IT Business Analyst though many people see this role as being limited to requirements gathering and </a:t>
            </a:r>
            <a:r>
              <a:rPr lang="en-GB" dirty="0" smtClean="0"/>
              <a:t>documentation</a:t>
            </a:r>
          </a:p>
          <a:p>
            <a:r>
              <a:rPr lang="en-GB" dirty="0"/>
              <a:t>Other common titles for this role are: Requirements Analyst, Functional Architect, Business Systems Analyst, Business Analyst</a:t>
            </a:r>
          </a:p>
        </p:txBody>
      </p:sp>
    </p:spTree>
    <p:extLst>
      <p:ext uri="{BB962C8B-B14F-4D97-AF65-F5344CB8AC3E}">
        <p14:creationId xmlns:p14="http://schemas.microsoft.com/office/powerpoint/2010/main" val="92862738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t>
            </a:r>
            <a:r>
              <a:rPr lang="en-US" dirty="0" smtClean="0"/>
              <a:t>Analyst</a:t>
            </a:r>
            <a:endParaRPr lang="en-GB" dirty="0"/>
          </a:p>
        </p:txBody>
      </p:sp>
      <p:sp>
        <p:nvSpPr>
          <p:cNvPr id="3" name="Content Placeholder 2"/>
          <p:cNvSpPr>
            <a:spLocks noGrp="1"/>
          </p:cNvSpPr>
          <p:nvPr>
            <p:ph idx="1"/>
          </p:nvPr>
        </p:nvSpPr>
        <p:spPr/>
        <p:txBody>
          <a:bodyPr/>
          <a:lstStyle/>
          <a:p>
            <a:r>
              <a:rPr lang="en-GB" dirty="0" smtClean="0"/>
              <a:t>Someone </a:t>
            </a:r>
            <a:r>
              <a:rPr lang="en-GB" dirty="0"/>
              <a:t>who </a:t>
            </a:r>
            <a:r>
              <a:rPr lang="en-GB" dirty="0" smtClean="0"/>
              <a:t>analyses </a:t>
            </a:r>
            <a:r>
              <a:rPr lang="en-GB" dirty="0"/>
              <a:t>an organization or business domain (real or hypothetical) and documents its business or processes or systems, assessing the business model or its integration with </a:t>
            </a:r>
            <a:r>
              <a:rPr lang="en-GB" dirty="0" smtClean="0"/>
              <a:t>technology</a:t>
            </a:r>
          </a:p>
          <a:p>
            <a:r>
              <a:rPr lang="en-GB" dirty="0"/>
              <a:t>Developing technical solutions to business </a:t>
            </a:r>
            <a:r>
              <a:rPr lang="en-GB" dirty="0" smtClean="0"/>
              <a:t>problems</a:t>
            </a:r>
          </a:p>
          <a:p>
            <a:r>
              <a:rPr lang="en-GB" dirty="0"/>
              <a:t>T</a:t>
            </a:r>
            <a:r>
              <a:rPr lang="en-GB" dirty="0" smtClean="0"/>
              <a:t>o </a:t>
            </a:r>
            <a:r>
              <a:rPr lang="en-GB" dirty="0"/>
              <a:t>advance a company's sales efforts, begins with defining, </a:t>
            </a:r>
            <a:r>
              <a:rPr lang="en-GB" dirty="0" smtClean="0"/>
              <a:t>analysing </a:t>
            </a:r>
            <a:r>
              <a:rPr lang="en-GB" dirty="0"/>
              <a:t>and documenting </a:t>
            </a:r>
            <a:r>
              <a:rPr lang="en-GB" dirty="0" smtClean="0"/>
              <a:t>requirements</a:t>
            </a:r>
          </a:p>
          <a:p>
            <a:r>
              <a:rPr lang="en-GB" dirty="0" smtClean="0"/>
              <a:t>Helping </a:t>
            </a:r>
            <a:r>
              <a:rPr lang="en-GB" dirty="0"/>
              <a:t>to manage, change and plan for the future in line with their </a:t>
            </a:r>
            <a:r>
              <a:rPr lang="en-GB" dirty="0" smtClean="0"/>
              <a:t>goals</a:t>
            </a:r>
          </a:p>
          <a:p>
            <a:r>
              <a:rPr lang="en-GB" dirty="0" smtClean="0"/>
              <a:t>Communicating </a:t>
            </a:r>
            <a:r>
              <a:rPr lang="en-GB" dirty="0"/>
              <a:t>between internal departments and external parties, acting as a 'translator' where necessary to convey how information technology can support the organisation's needs</a:t>
            </a:r>
          </a:p>
        </p:txBody>
      </p:sp>
    </p:spTree>
    <p:extLst>
      <p:ext uri="{BB962C8B-B14F-4D97-AF65-F5344CB8AC3E}">
        <p14:creationId xmlns:p14="http://schemas.microsoft.com/office/powerpoint/2010/main" val="138044926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Designer</a:t>
            </a:r>
            <a:endParaRPr lang="en-GB" dirty="0"/>
          </a:p>
        </p:txBody>
      </p:sp>
      <p:sp>
        <p:nvSpPr>
          <p:cNvPr id="3" name="Content Placeholder 2"/>
          <p:cNvSpPr>
            <a:spLocks noGrp="1"/>
          </p:cNvSpPr>
          <p:nvPr>
            <p:ph idx="1"/>
          </p:nvPr>
        </p:nvSpPr>
        <p:spPr/>
        <p:txBody>
          <a:bodyPr/>
          <a:lstStyle/>
          <a:p>
            <a:pPr lvl="1"/>
            <a:r>
              <a:rPr lang="en-GB" dirty="0"/>
              <a:t>A software designer works as part of a collaborate development team to help create software that meets the management's or client's needs, and in an effective and cost-efficient </a:t>
            </a:r>
            <a:r>
              <a:rPr lang="en-GB" dirty="0" smtClean="0"/>
              <a:t>manner</a:t>
            </a:r>
          </a:p>
          <a:p>
            <a:pPr lvl="1"/>
            <a:r>
              <a:rPr lang="en-GB" dirty="0" smtClean="0"/>
              <a:t>Involved at the requirements and design stages of the SDLC</a:t>
            </a:r>
            <a:endParaRPr lang="en-GB" dirty="0"/>
          </a:p>
        </p:txBody>
      </p:sp>
    </p:spTree>
    <p:extLst>
      <p:ext uri="{BB962C8B-B14F-4D97-AF65-F5344CB8AC3E}">
        <p14:creationId xmlns:p14="http://schemas.microsoft.com/office/powerpoint/2010/main" val="2363801695"/>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Programmer / coder</a:t>
            </a:r>
          </a:p>
        </p:txBody>
      </p:sp>
      <p:sp>
        <p:nvSpPr>
          <p:cNvPr id="3" name="Content Placeholder 2"/>
          <p:cNvSpPr>
            <a:spLocks noGrp="1"/>
          </p:cNvSpPr>
          <p:nvPr>
            <p:ph idx="1"/>
          </p:nvPr>
        </p:nvSpPr>
        <p:spPr/>
        <p:txBody>
          <a:bodyPr/>
          <a:lstStyle/>
          <a:p>
            <a:r>
              <a:rPr lang="en-GB" dirty="0" smtClean="0"/>
              <a:t>A coder</a:t>
            </a:r>
          </a:p>
          <a:p>
            <a:r>
              <a:rPr lang="en-GB" dirty="0" smtClean="0"/>
              <a:t>Develops software solutions</a:t>
            </a:r>
          </a:p>
          <a:p>
            <a:r>
              <a:rPr lang="en-GB" dirty="0" smtClean="0"/>
              <a:t>May </a:t>
            </a:r>
            <a:r>
              <a:rPr lang="en-GB" dirty="0"/>
              <a:t>be called a systems/software/database/web programmer, engineer or developer, depending on the system you're </a:t>
            </a:r>
            <a:r>
              <a:rPr lang="en-GB" dirty="0" smtClean="0"/>
              <a:t>developing</a:t>
            </a:r>
          </a:p>
          <a:p>
            <a:r>
              <a:rPr lang="en-GB" dirty="0" smtClean="0"/>
              <a:t>Responsible </a:t>
            </a:r>
            <a:r>
              <a:rPr lang="en-GB" dirty="0"/>
              <a:t>for using the technical requirements from the Technical Lead to create cost and timeline estimates</a:t>
            </a:r>
            <a:endParaRPr lang="en-GB" dirty="0" smtClean="0"/>
          </a:p>
          <a:p>
            <a:endParaRPr lang="en-GB" dirty="0"/>
          </a:p>
        </p:txBody>
      </p:sp>
    </p:spTree>
    <p:extLst>
      <p:ext uri="{BB962C8B-B14F-4D97-AF65-F5344CB8AC3E}">
        <p14:creationId xmlns:p14="http://schemas.microsoft.com/office/powerpoint/2010/main" val="321568530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Tester</a:t>
            </a:r>
            <a:endParaRPr lang="en-GB" dirty="0"/>
          </a:p>
        </p:txBody>
      </p:sp>
      <p:sp>
        <p:nvSpPr>
          <p:cNvPr id="3" name="Content Placeholder 2"/>
          <p:cNvSpPr>
            <a:spLocks noGrp="1"/>
          </p:cNvSpPr>
          <p:nvPr>
            <p:ph idx="1"/>
          </p:nvPr>
        </p:nvSpPr>
        <p:spPr/>
        <p:txBody>
          <a:bodyPr/>
          <a:lstStyle/>
          <a:p>
            <a:r>
              <a:rPr lang="en-GB" dirty="0" smtClean="0"/>
              <a:t>Ensures </a:t>
            </a:r>
            <a:r>
              <a:rPr lang="en-GB" dirty="0"/>
              <a:t>that the software solution meets the business requirements and that it is free of bugs, errors and defects </a:t>
            </a:r>
            <a:endParaRPr lang="en-GB" dirty="0" smtClean="0"/>
          </a:p>
          <a:p>
            <a:r>
              <a:rPr lang="en-GB" dirty="0" smtClean="0"/>
              <a:t>Tasks </a:t>
            </a:r>
            <a:r>
              <a:rPr lang="en-GB" dirty="0"/>
              <a:t>such as functional testing, customer scenario testing, stress testing, performance testing, scalability testing and international </a:t>
            </a:r>
            <a:r>
              <a:rPr lang="en-GB" dirty="0" smtClean="0"/>
              <a:t>testing are common</a:t>
            </a:r>
          </a:p>
          <a:p>
            <a:r>
              <a:rPr lang="en-GB" dirty="0" smtClean="0"/>
              <a:t>Involved </a:t>
            </a:r>
            <a:r>
              <a:rPr lang="en-GB" dirty="0"/>
              <a:t>in identifying test conditions and creating test designs, test cases, test procedure specifications and test data, and may automate or help to automate the tests</a:t>
            </a:r>
            <a:endParaRPr lang="en-GB" dirty="0" smtClean="0"/>
          </a:p>
          <a:p>
            <a:r>
              <a:rPr lang="en-GB" dirty="0" smtClean="0"/>
              <a:t>Involved in all stages of the SDLC</a:t>
            </a:r>
            <a:endParaRPr lang="en-GB" dirty="0"/>
          </a:p>
        </p:txBody>
      </p:sp>
    </p:spTree>
    <p:extLst>
      <p:ext uri="{BB962C8B-B14F-4D97-AF65-F5344CB8AC3E}">
        <p14:creationId xmlns:p14="http://schemas.microsoft.com/office/powerpoint/2010/main" val="2173704231"/>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Tester</a:t>
            </a:r>
            <a:endParaRPr lang="en-GB" dirty="0"/>
          </a:p>
        </p:txBody>
      </p:sp>
      <p:sp>
        <p:nvSpPr>
          <p:cNvPr id="3" name="Content Placeholder 2"/>
          <p:cNvSpPr>
            <a:spLocks noGrp="1"/>
          </p:cNvSpPr>
          <p:nvPr>
            <p:ph idx="1"/>
          </p:nvPr>
        </p:nvSpPr>
        <p:spPr/>
        <p:txBody>
          <a:bodyPr/>
          <a:lstStyle/>
          <a:p>
            <a:r>
              <a:rPr lang="en-GB" dirty="0"/>
              <a:t>Some of the Software Testers duties can include:</a:t>
            </a:r>
          </a:p>
          <a:p>
            <a:pPr lvl="1"/>
            <a:r>
              <a:rPr lang="en-GB" dirty="0"/>
              <a:t>They often set up the test environments or assist system administration and network management staff in doing so</a:t>
            </a:r>
          </a:p>
          <a:p>
            <a:pPr lvl="1"/>
            <a:r>
              <a:rPr lang="en-GB" dirty="0"/>
              <a:t>As test execution begins, the number of testers often increases, starting with the work required to implement tests in the test environment</a:t>
            </a:r>
          </a:p>
          <a:p>
            <a:pPr lvl="1"/>
            <a:r>
              <a:rPr lang="en-GB" dirty="0"/>
              <a:t>Testers execute and log the tests, evaluate the results and document problems found</a:t>
            </a:r>
          </a:p>
          <a:p>
            <a:pPr lvl="1"/>
            <a:r>
              <a:rPr lang="en-GB" dirty="0"/>
              <a:t>They monitor the testing and the test environment, often using tools for this task, and often gather performance metrics</a:t>
            </a:r>
          </a:p>
          <a:p>
            <a:pPr lvl="1"/>
            <a:r>
              <a:rPr lang="en-GB" dirty="0"/>
              <a:t>Throughout the software testing life cycle, they review each other’s work, including test specifications, defect reports and test results</a:t>
            </a:r>
          </a:p>
          <a:p>
            <a:endParaRPr lang="en-GB" dirty="0"/>
          </a:p>
        </p:txBody>
      </p:sp>
    </p:spTree>
    <p:extLst>
      <p:ext uri="{BB962C8B-B14F-4D97-AF65-F5344CB8AC3E}">
        <p14:creationId xmlns:p14="http://schemas.microsoft.com/office/powerpoint/2010/main" val="2066704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AD0F-6D96-40E2-8EC6-E9F2BE5A9781}"/>
              </a:ext>
            </a:extLst>
          </p:cNvPr>
          <p:cNvSpPr>
            <a:spLocks noGrp="1"/>
          </p:cNvSpPr>
          <p:nvPr>
            <p:ph type="title"/>
          </p:nvPr>
        </p:nvSpPr>
        <p:spPr/>
        <p:txBody>
          <a:bodyPr/>
          <a:lstStyle/>
          <a:p>
            <a:r>
              <a:rPr lang="en-GB" dirty="0"/>
              <a:t>Purpose of a business case</a:t>
            </a:r>
          </a:p>
        </p:txBody>
      </p:sp>
      <p:sp>
        <p:nvSpPr>
          <p:cNvPr id="3" name="Content Placeholder 2">
            <a:extLst>
              <a:ext uri="{FF2B5EF4-FFF2-40B4-BE49-F238E27FC236}">
                <a16:creationId xmlns:a16="http://schemas.microsoft.com/office/drawing/2014/main" id="{E8FBCE11-13EF-4766-B8C4-9EF7742B6FE4}"/>
              </a:ext>
            </a:extLst>
          </p:cNvPr>
          <p:cNvSpPr>
            <a:spLocks noGrp="1"/>
          </p:cNvSpPr>
          <p:nvPr>
            <p:ph idx="1"/>
          </p:nvPr>
        </p:nvSpPr>
        <p:spPr/>
        <p:txBody>
          <a:bodyPr/>
          <a:lstStyle/>
          <a:p>
            <a:r>
              <a:rPr lang="en-GB" dirty="0"/>
              <a:t>The business case captures the reasoning for initiating a project or task. It is the information needed for authorisation of the project</a:t>
            </a:r>
          </a:p>
          <a:p>
            <a:r>
              <a:rPr lang="en-GB" dirty="0"/>
              <a:t>The purpose of the business case is to document the justification for the undertaking of a project usually based on the estimated cost of development and implementation against the risks and the anticipated business benefits and savings to be gained</a:t>
            </a:r>
          </a:p>
          <a:p>
            <a:r>
              <a:rPr lang="en-GB" dirty="0"/>
              <a:t>Business case development is a step that companies often use for project selection</a:t>
            </a:r>
          </a:p>
          <a:p>
            <a:r>
              <a:rPr lang="en-GB" dirty="0"/>
              <a:t>It analyses how fulfilling the business case for the project will implement the corporate strategy and sustain the competitive advantage of the company</a:t>
            </a:r>
          </a:p>
        </p:txBody>
      </p:sp>
    </p:spTree>
    <p:extLst>
      <p:ext uri="{BB962C8B-B14F-4D97-AF65-F5344CB8AC3E}">
        <p14:creationId xmlns:p14="http://schemas.microsoft.com/office/powerpoint/2010/main" val="333977005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Project Manager</a:t>
            </a:r>
            <a:endParaRPr lang="en-GB" dirty="0"/>
          </a:p>
        </p:txBody>
      </p:sp>
      <p:sp>
        <p:nvSpPr>
          <p:cNvPr id="3" name="Content Placeholder 2"/>
          <p:cNvSpPr>
            <a:spLocks noGrp="1"/>
          </p:cNvSpPr>
          <p:nvPr>
            <p:ph idx="1"/>
          </p:nvPr>
        </p:nvSpPr>
        <p:spPr/>
        <p:txBody>
          <a:bodyPr/>
          <a:lstStyle/>
          <a:p>
            <a:r>
              <a:rPr lang="en-GB" dirty="0" smtClean="0"/>
              <a:t>Has </a:t>
            </a:r>
            <a:r>
              <a:rPr lang="en-GB" dirty="0"/>
              <a:t>the overall responsibility for the successful initiation, planning, design, execution, monitoring, controlling and closure of a </a:t>
            </a:r>
            <a:r>
              <a:rPr lang="en-GB" dirty="0" smtClean="0"/>
              <a:t>project</a:t>
            </a:r>
          </a:p>
          <a:p>
            <a:r>
              <a:rPr lang="en-GB" dirty="0" smtClean="0"/>
              <a:t>Must </a:t>
            </a:r>
            <a:r>
              <a:rPr lang="en-GB" dirty="0"/>
              <a:t>have a combination of skills including an ability to ask penetrating questions, detect unstated assumptions and resolve conflicts, as well as more general management skills</a:t>
            </a:r>
          </a:p>
        </p:txBody>
      </p:sp>
    </p:spTree>
    <p:extLst>
      <p:ext uri="{BB962C8B-B14F-4D97-AF65-F5344CB8AC3E}">
        <p14:creationId xmlns:p14="http://schemas.microsoft.com/office/powerpoint/2010/main" val="2117047607"/>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616" y="908721"/>
            <a:ext cx="8692816" cy="5487736"/>
          </a:xfrm>
        </p:spPr>
        <p:txBody>
          <a:bodyPr>
            <a:normAutofit fontScale="47500" lnSpcReduction="20000"/>
          </a:bodyPr>
          <a:lstStyle/>
          <a:p>
            <a:r>
              <a:rPr lang="en-GB" dirty="0"/>
              <a:t>The role of the project manager encompasses many activities including:</a:t>
            </a:r>
          </a:p>
          <a:p>
            <a:r>
              <a:rPr lang="en-GB" dirty="0"/>
              <a:t>Planning and Defining Scope</a:t>
            </a:r>
          </a:p>
          <a:p>
            <a:r>
              <a:rPr lang="en-GB" dirty="0"/>
              <a:t>Activity Planning and Sequencing</a:t>
            </a:r>
          </a:p>
          <a:p>
            <a:r>
              <a:rPr lang="en-GB" dirty="0"/>
              <a:t>Resource Planning</a:t>
            </a:r>
          </a:p>
          <a:p>
            <a:r>
              <a:rPr lang="en-GB" dirty="0"/>
              <a:t>Developing Schedules</a:t>
            </a:r>
          </a:p>
          <a:p>
            <a:r>
              <a:rPr lang="en-GB" dirty="0"/>
              <a:t>Time Estimating</a:t>
            </a:r>
          </a:p>
          <a:p>
            <a:r>
              <a:rPr lang="en-GB" dirty="0"/>
              <a:t>Cost Estimating</a:t>
            </a:r>
          </a:p>
          <a:p>
            <a:r>
              <a:rPr lang="en-GB" dirty="0"/>
              <a:t>Developing a Budget</a:t>
            </a:r>
          </a:p>
          <a:p>
            <a:r>
              <a:rPr lang="en-GB" dirty="0"/>
              <a:t>Documentation</a:t>
            </a:r>
          </a:p>
          <a:p>
            <a:r>
              <a:rPr lang="en-GB" dirty="0"/>
              <a:t>Creating Charts and Schedules</a:t>
            </a:r>
          </a:p>
          <a:p>
            <a:r>
              <a:rPr lang="en-GB" dirty="0"/>
              <a:t>Risk Analysis</a:t>
            </a:r>
          </a:p>
          <a:p>
            <a:r>
              <a:rPr lang="en-GB" dirty="0"/>
              <a:t>Managing Risks and Issues</a:t>
            </a:r>
          </a:p>
          <a:p>
            <a:r>
              <a:rPr lang="en-GB" dirty="0"/>
              <a:t>Monitoring and Reporting Progress</a:t>
            </a:r>
          </a:p>
          <a:p>
            <a:r>
              <a:rPr lang="en-GB" dirty="0"/>
              <a:t>Team Leadership</a:t>
            </a:r>
          </a:p>
          <a:p>
            <a:r>
              <a:rPr lang="en-GB" dirty="0"/>
              <a:t>Strategic Influencing</a:t>
            </a:r>
          </a:p>
          <a:p>
            <a:r>
              <a:rPr lang="en-GB" dirty="0"/>
              <a:t>Business Partnering</a:t>
            </a:r>
          </a:p>
          <a:p>
            <a:r>
              <a:rPr lang="en-GB" dirty="0"/>
              <a:t>Working with Vendors</a:t>
            </a:r>
          </a:p>
          <a:p>
            <a:r>
              <a:rPr lang="en-GB" dirty="0"/>
              <a:t>Scalability, Interoperability and Portability Analysis</a:t>
            </a:r>
          </a:p>
          <a:p>
            <a:r>
              <a:rPr lang="en-GB" dirty="0"/>
              <a:t>Controlling Quality</a:t>
            </a:r>
          </a:p>
          <a:p>
            <a:r>
              <a:rPr lang="en-GB" dirty="0"/>
              <a:t>Benefits </a:t>
            </a:r>
            <a:r>
              <a:rPr lang="en-GB" dirty="0" smtClean="0"/>
              <a:t>Realisation</a:t>
            </a:r>
            <a:endParaRPr lang="en-GB" dirty="0"/>
          </a:p>
        </p:txBody>
      </p:sp>
    </p:spTree>
    <p:extLst>
      <p:ext uri="{BB962C8B-B14F-4D97-AF65-F5344CB8AC3E}">
        <p14:creationId xmlns:p14="http://schemas.microsoft.com/office/powerpoint/2010/main" val="863055286"/>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Release Engineer</a:t>
            </a:r>
            <a:endParaRPr lang="en-GB" dirty="0"/>
          </a:p>
        </p:txBody>
      </p:sp>
      <p:sp>
        <p:nvSpPr>
          <p:cNvPr id="3" name="Content Placeholder 2"/>
          <p:cNvSpPr>
            <a:spLocks noGrp="1"/>
          </p:cNvSpPr>
          <p:nvPr>
            <p:ph idx="1"/>
          </p:nvPr>
        </p:nvSpPr>
        <p:spPr/>
        <p:txBody>
          <a:bodyPr/>
          <a:lstStyle/>
          <a:p>
            <a:r>
              <a:rPr lang="en-GB" dirty="0"/>
              <a:t>A release engineer is an individual who is concerned with the mechanics of the development and processing of software </a:t>
            </a:r>
            <a:r>
              <a:rPr lang="en-GB" dirty="0" smtClean="0"/>
              <a:t>products</a:t>
            </a:r>
          </a:p>
          <a:p>
            <a:r>
              <a:rPr lang="en-GB" dirty="0" smtClean="0"/>
              <a:t>Is involved in the final stages of the software </a:t>
            </a:r>
          </a:p>
          <a:p>
            <a:r>
              <a:rPr lang="en-GB" dirty="0" smtClean="0"/>
              <a:t>Oversee </a:t>
            </a:r>
            <a:r>
              <a:rPr lang="en-GB" dirty="0"/>
              <a:t>and control the proper placement and deployment of the source </a:t>
            </a:r>
            <a:r>
              <a:rPr lang="en-GB" dirty="0" smtClean="0"/>
              <a:t>code</a:t>
            </a:r>
          </a:p>
          <a:p>
            <a:r>
              <a:rPr lang="en-GB" dirty="0"/>
              <a:t>T</a:t>
            </a:r>
            <a:r>
              <a:rPr lang="en-GB" dirty="0" smtClean="0"/>
              <a:t>hey </a:t>
            </a:r>
            <a:r>
              <a:rPr lang="en-GB" dirty="0"/>
              <a:t>ensure that each code is entered in the software code repository and is ready for media duplication and distribution</a:t>
            </a:r>
          </a:p>
        </p:txBody>
      </p:sp>
    </p:spTree>
    <p:extLst>
      <p:ext uri="{BB962C8B-B14F-4D97-AF65-F5344CB8AC3E}">
        <p14:creationId xmlns:p14="http://schemas.microsoft.com/office/powerpoint/2010/main" val="4151843877"/>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FFEC-26D0-4BE9-A4CF-AAC97BB0E399}"/>
              </a:ext>
            </a:extLst>
          </p:cNvPr>
          <p:cNvSpPr>
            <a:spLocks noGrp="1"/>
          </p:cNvSpPr>
          <p:nvPr>
            <p:ph type="title"/>
          </p:nvPr>
        </p:nvSpPr>
        <p:spPr/>
        <p:txBody>
          <a:bodyPr/>
          <a:lstStyle/>
          <a:p>
            <a:r>
              <a:rPr lang="en-GB" dirty="0"/>
              <a:t>Technical architect</a:t>
            </a:r>
          </a:p>
        </p:txBody>
      </p:sp>
      <p:sp>
        <p:nvSpPr>
          <p:cNvPr id="3" name="Content Placeholder 2">
            <a:extLst>
              <a:ext uri="{FF2B5EF4-FFF2-40B4-BE49-F238E27FC236}">
                <a16:creationId xmlns:a16="http://schemas.microsoft.com/office/drawing/2014/main" id="{C1F011A3-0852-4BBC-808A-3C1280524056}"/>
              </a:ext>
            </a:extLst>
          </p:cNvPr>
          <p:cNvSpPr>
            <a:spLocks noGrp="1"/>
          </p:cNvSpPr>
          <p:nvPr>
            <p:ph idx="1"/>
          </p:nvPr>
        </p:nvSpPr>
        <p:spPr/>
        <p:txBody>
          <a:bodyPr/>
          <a:lstStyle/>
          <a:p>
            <a:r>
              <a:rPr lang="en-GB" dirty="0"/>
              <a:t>Technical architects are also known as IT systems architects and act as the link between a company, its managers and the specialist designers and developers who built the IT </a:t>
            </a:r>
            <a:r>
              <a:rPr lang="en-GB" dirty="0" smtClean="0"/>
              <a:t>system</a:t>
            </a:r>
          </a:p>
          <a:p>
            <a:r>
              <a:rPr lang="en-GB" dirty="0" smtClean="0"/>
              <a:t>Technical </a:t>
            </a:r>
            <a:r>
              <a:rPr lang="en-GB" dirty="0"/>
              <a:t>architect jobs often involve working with large organisations, planning or redesigning IT systems to ensure they function correctly and operate as </a:t>
            </a:r>
            <a:r>
              <a:rPr lang="en-GB" dirty="0" smtClean="0"/>
              <a:t>expected</a:t>
            </a:r>
          </a:p>
          <a:p>
            <a:r>
              <a:rPr lang="en-GB" dirty="0" smtClean="0"/>
              <a:t>Key </a:t>
            </a:r>
            <a:r>
              <a:rPr lang="en-GB" dirty="0"/>
              <a:t>responsibilities include ensuring that every aspect of the IT system works as planned, that the organisation’s requirements are completely satisfied and that the system meets the needs of those who will be using it</a:t>
            </a:r>
          </a:p>
        </p:txBody>
      </p:sp>
    </p:spTree>
    <p:extLst>
      <p:ext uri="{BB962C8B-B14F-4D97-AF65-F5344CB8AC3E}">
        <p14:creationId xmlns:p14="http://schemas.microsoft.com/office/powerpoint/2010/main" val="232312990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5E47-E2DA-43C1-AA30-D6BB412D77FE}"/>
              </a:ext>
            </a:extLst>
          </p:cNvPr>
          <p:cNvSpPr>
            <a:spLocks noGrp="1"/>
          </p:cNvSpPr>
          <p:nvPr>
            <p:ph type="title"/>
          </p:nvPr>
        </p:nvSpPr>
        <p:spPr/>
        <p:txBody>
          <a:bodyPr/>
          <a:lstStyle/>
          <a:p>
            <a:r>
              <a:rPr lang="en-GB" dirty="0"/>
              <a:t>Domain expert</a:t>
            </a:r>
          </a:p>
        </p:txBody>
      </p:sp>
      <p:sp>
        <p:nvSpPr>
          <p:cNvPr id="3" name="Content Placeholder 2">
            <a:extLst>
              <a:ext uri="{FF2B5EF4-FFF2-40B4-BE49-F238E27FC236}">
                <a16:creationId xmlns:a16="http://schemas.microsoft.com/office/drawing/2014/main" id="{9848F333-91E2-49D7-A259-7CFCE1CC034F}"/>
              </a:ext>
            </a:extLst>
          </p:cNvPr>
          <p:cNvSpPr>
            <a:spLocks noGrp="1"/>
          </p:cNvSpPr>
          <p:nvPr>
            <p:ph idx="1"/>
          </p:nvPr>
        </p:nvSpPr>
        <p:spPr/>
        <p:txBody>
          <a:bodyPr/>
          <a:lstStyle/>
          <a:p>
            <a:r>
              <a:rPr lang="en-GB" dirty="0" smtClean="0"/>
              <a:t>A </a:t>
            </a:r>
            <a:r>
              <a:rPr lang="en-GB" dirty="0"/>
              <a:t>person who is an authority in a particular area or </a:t>
            </a:r>
            <a:r>
              <a:rPr lang="en-GB" dirty="0" smtClean="0"/>
              <a:t>topic</a:t>
            </a:r>
          </a:p>
          <a:p>
            <a:r>
              <a:rPr lang="en-GB" dirty="0" smtClean="0"/>
              <a:t>The </a:t>
            </a:r>
            <a:r>
              <a:rPr lang="en-GB" dirty="0"/>
              <a:t>term domain expert is frequently used in expert systems software development, and there the term always refers to the domain other than the software </a:t>
            </a:r>
            <a:r>
              <a:rPr lang="en-GB" dirty="0" smtClean="0"/>
              <a:t>domain</a:t>
            </a:r>
          </a:p>
          <a:p>
            <a:r>
              <a:rPr lang="en-GB" dirty="0" smtClean="0"/>
              <a:t>A </a:t>
            </a:r>
            <a:r>
              <a:rPr lang="en-GB" dirty="0"/>
              <a:t>domain expert is a person with special knowledge or skills in a particular area of endeavour</a:t>
            </a:r>
          </a:p>
        </p:txBody>
      </p:sp>
    </p:spTree>
    <p:extLst>
      <p:ext uri="{BB962C8B-B14F-4D97-AF65-F5344CB8AC3E}">
        <p14:creationId xmlns:p14="http://schemas.microsoft.com/office/powerpoint/2010/main" val="279343698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dirty="0"/>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lstStyle/>
          <a:p>
            <a:r>
              <a:rPr lang="en-GB" dirty="0" smtClean="0"/>
              <a:t>Person</a:t>
            </a:r>
            <a:r>
              <a:rPr lang="en-GB" dirty="0"/>
              <a:t>, or company that tests products, materials, software, etc. according to agreed </a:t>
            </a:r>
            <a:r>
              <a:rPr lang="en-GB" dirty="0" smtClean="0"/>
              <a:t>requirements</a:t>
            </a:r>
          </a:p>
          <a:p>
            <a:r>
              <a:rPr lang="en-GB" dirty="0" smtClean="0"/>
              <a:t>The </a:t>
            </a:r>
            <a:r>
              <a:rPr lang="en-GB" dirty="0"/>
              <a:t>test organization can be affiliated with the government or universities or can be an independent testing </a:t>
            </a:r>
            <a:r>
              <a:rPr lang="en-GB" dirty="0" smtClean="0"/>
              <a:t>laboratory</a:t>
            </a:r>
          </a:p>
          <a:p>
            <a:r>
              <a:rPr lang="en-GB" dirty="0" smtClean="0"/>
              <a:t>They </a:t>
            </a:r>
            <a:r>
              <a:rPr lang="en-GB" dirty="0"/>
              <a:t>are independent because they are not affiliated with the producer nor the user of the item being tested: no commercial bias is </a:t>
            </a:r>
            <a:r>
              <a:rPr lang="en-GB" dirty="0" smtClean="0"/>
              <a:t>present</a:t>
            </a:r>
          </a:p>
          <a:p>
            <a:r>
              <a:rPr lang="en-GB" dirty="0" smtClean="0"/>
              <a:t>These </a:t>
            </a:r>
            <a:r>
              <a:rPr lang="en-GB" dirty="0"/>
              <a:t>"contract testing" facilities are sometimes called "third party" testing or evaluation facilities</a:t>
            </a:r>
          </a:p>
        </p:txBody>
      </p:sp>
    </p:spTree>
    <p:extLst>
      <p:ext uri="{BB962C8B-B14F-4D97-AF65-F5344CB8AC3E}">
        <p14:creationId xmlns:p14="http://schemas.microsoft.com/office/powerpoint/2010/main" val="2845554195"/>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dirty="0"/>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normAutofit lnSpcReduction="10000"/>
          </a:bodyPr>
          <a:lstStyle/>
          <a:p>
            <a:r>
              <a:rPr lang="en-GB" dirty="0" smtClean="0"/>
              <a:t>Roles of an independent tester:</a:t>
            </a:r>
          </a:p>
          <a:p>
            <a:pPr lvl="1"/>
            <a:r>
              <a:rPr lang="en-GB" dirty="0" smtClean="0"/>
              <a:t>Determine </a:t>
            </a:r>
            <a:r>
              <a:rPr lang="en-GB" dirty="0"/>
              <a:t>if, or verify that, the requirements of a specification, regulation, or contract are met</a:t>
            </a:r>
          </a:p>
          <a:p>
            <a:pPr lvl="1"/>
            <a:r>
              <a:rPr lang="en-GB" dirty="0" smtClean="0"/>
              <a:t>Decide </a:t>
            </a:r>
            <a:r>
              <a:rPr lang="en-GB" dirty="0"/>
              <a:t>if a new product development program is on track: Demonstrate proof of concept</a:t>
            </a:r>
          </a:p>
          <a:p>
            <a:pPr lvl="1"/>
            <a:r>
              <a:rPr lang="en-GB" dirty="0" smtClean="0"/>
              <a:t>Provide </a:t>
            </a:r>
            <a:r>
              <a:rPr lang="en-GB" dirty="0"/>
              <a:t>standard data for other scientific, engineering, and quality assurance functions</a:t>
            </a:r>
          </a:p>
          <a:p>
            <a:pPr lvl="1"/>
            <a:r>
              <a:rPr lang="en-GB" dirty="0" smtClean="0"/>
              <a:t>Validate </a:t>
            </a:r>
            <a:r>
              <a:rPr lang="en-GB" dirty="0"/>
              <a:t>suitability for end-use</a:t>
            </a:r>
          </a:p>
          <a:p>
            <a:pPr lvl="1"/>
            <a:r>
              <a:rPr lang="en-GB" dirty="0" smtClean="0"/>
              <a:t>Provide </a:t>
            </a:r>
            <a:r>
              <a:rPr lang="en-GB" dirty="0"/>
              <a:t>a basis for technical communication</a:t>
            </a:r>
          </a:p>
          <a:p>
            <a:pPr lvl="1"/>
            <a:r>
              <a:rPr lang="en-GB" dirty="0" smtClean="0"/>
              <a:t>Provide </a:t>
            </a:r>
            <a:r>
              <a:rPr lang="en-GB" dirty="0"/>
              <a:t>a technical means of comparison of several options</a:t>
            </a:r>
          </a:p>
          <a:p>
            <a:pPr lvl="1"/>
            <a:r>
              <a:rPr lang="en-GB" dirty="0" smtClean="0"/>
              <a:t>Provide </a:t>
            </a:r>
            <a:r>
              <a:rPr lang="en-GB" dirty="0"/>
              <a:t>evidence in legal proceedings: forensics, product liability, patents, product claims, etc.</a:t>
            </a:r>
          </a:p>
          <a:p>
            <a:pPr lvl="1"/>
            <a:r>
              <a:rPr lang="en-GB" dirty="0" smtClean="0"/>
              <a:t>Help </a:t>
            </a:r>
            <a:r>
              <a:rPr lang="en-GB" dirty="0"/>
              <a:t>solve problems with current products or services</a:t>
            </a:r>
          </a:p>
          <a:p>
            <a:pPr lvl="1"/>
            <a:r>
              <a:rPr lang="en-GB" dirty="0" smtClean="0"/>
              <a:t>Help </a:t>
            </a:r>
            <a:r>
              <a:rPr lang="en-GB" dirty="0"/>
              <a:t>identify potential cost savings in products or services</a:t>
            </a:r>
          </a:p>
        </p:txBody>
      </p:sp>
    </p:spTree>
    <p:extLst>
      <p:ext uri="{BB962C8B-B14F-4D97-AF65-F5344CB8AC3E}">
        <p14:creationId xmlns:p14="http://schemas.microsoft.com/office/powerpoint/2010/main" val="2945953895"/>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responsibilities used in agile software development</a:t>
            </a:r>
          </a:p>
        </p:txBody>
      </p:sp>
      <p:sp>
        <p:nvSpPr>
          <p:cNvPr id="3" name="Content Placeholder 2"/>
          <p:cNvSpPr>
            <a:spLocks noGrp="1"/>
          </p:cNvSpPr>
          <p:nvPr>
            <p:ph idx="1"/>
          </p:nvPr>
        </p:nvSpPr>
        <p:spPr/>
        <p:txBody>
          <a:bodyPr>
            <a:normAutofit/>
          </a:bodyPr>
          <a:lstStyle/>
          <a:p>
            <a:r>
              <a:rPr lang="en-GB" dirty="0"/>
              <a:t>Product owner</a:t>
            </a:r>
          </a:p>
          <a:p>
            <a:r>
              <a:rPr lang="en-GB" dirty="0"/>
              <a:t>Scrum master</a:t>
            </a:r>
          </a:p>
          <a:p>
            <a:r>
              <a:rPr lang="en-GB" dirty="0"/>
              <a:t>Sprint leader</a:t>
            </a:r>
          </a:p>
          <a:p>
            <a:endParaRPr lang="en-GB" dirty="0"/>
          </a:p>
        </p:txBody>
      </p:sp>
    </p:spTree>
    <p:extLst>
      <p:ext uri="{BB962C8B-B14F-4D97-AF65-F5344CB8AC3E}">
        <p14:creationId xmlns:p14="http://schemas.microsoft.com/office/powerpoint/2010/main" val="1696861212"/>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EC04-36D5-4603-A5A8-E3ED31E1C349}"/>
              </a:ext>
            </a:extLst>
          </p:cNvPr>
          <p:cNvSpPr>
            <a:spLocks noGrp="1"/>
          </p:cNvSpPr>
          <p:nvPr>
            <p:ph type="title"/>
          </p:nvPr>
        </p:nvSpPr>
        <p:spPr/>
        <p:txBody>
          <a:bodyPr/>
          <a:lstStyle/>
          <a:p>
            <a:r>
              <a:rPr lang="en-GB" dirty="0"/>
              <a:t>Product owner</a:t>
            </a:r>
          </a:p>
        </p:txBody>
      </p:sp>
      <p:sp>
        <p:nvSpPr>
          <p:cNvPr id="3" name="Content Placeholder 2">
            <a:extLst>
              <a:ext uri="{FF2B5EF4-FFF2-40B4-BE49-F238E27FC236}">
                <a16:creationId xmlns:a16="http://schemas.microsoft.com/office/drawing/2014/main" id="{ADECB950-BB69-4A23-85FA-349E459A22F9}"/>
              </a:ext>
            </a:extLst>
          </p:cNvPr>
          <p:cNvSpPr>
            <a:spLocks noGrp="1"/>
          </p:cNvSpPr>
          <p:nvPr>
            <p:ph idx="1"/>
          </p:nvPr>
        </p:nvSpPr>
        <p:spPr/>
        <p:txBody>
          <a:bodyPr/>
          <a:lstStyle/>
          <a:p>
            <a:r>
              <a:rPr lang="en-GB" dirty="0"/>
              <a:t>The Scrum product owner is typically a project's key </a:t>
            </a:r>
            <a:r>
              <a:rPr lang="en-GB" dirty="0" smtClean="0"/>
              <a:t>stakeholder</a:t>
            </a:r>
          </a:p>
          <a:p>
            <a:r>
              <a:rPr lang="en-GB" dirty="0" smtClean="0"/>
              <a:t>Part </a:t>
            </a:r>
            <a:r>
              <a:rPr lang="en-GB" dirty="0"/>
              <a:t>of the product owner responsibilities is to have a vision of what he or she wishes to build, and convey that vision to the scrum </a:t>
            </a:r>
            <a:r>
              <a:rPr lang="en-GB" dirty="0" smtClean="0"/>
              <a:t>team</a:t>
            </a:r>
          </a:p>
          <a:p>
            <a:r>
              <a:rPr lang="en-GB" dirty="0" smtClean="0"/>
              <a:t>This </a:t>
            </a:r>
            <a:r>
              <a:rPr lang="en-GB" dirty="0"/>
              <a:t>is key to successfully starting any agile software development project</a:t>
            </a:r>
          </a:p>
        </p:txBody>
      </p:sp>
    </p:spTree>
    <p:extLst>
      <p:ext uri="{BB962C8B-B14F-4D97-AF65-F5344CB8AC3E}">
        <p14:creationId xmlns:p14="http://schemas.microsoft.com/office/powerpoint/2010/main" val="3850146917"/>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DD4-5A95-44D7-9A3D-819C46C56DB9}"/>
              </a:ext>
            </a:extLst>
          </p:cNvPr>
          <p:cNvSpPr>
            <a:spLocks noGrp="1"/>
          </p:cNvSpPr>
          <p:nvPr>
            <p:ph type="title"/>
          </p:nvPr>
        </p:nvSpPr>
        <p:spPr/>
        <p:txBody>
          <a:bodyPr/>
          <a:lstStyle/>
          <a:p>
            <a:r>
              <a:rPr lang="en-GB" dirty="0"/>
              <a:t>Scrum master</a:t>
            </a:r>
          </a:p>
        </p:txBody>
      </p:sp>
      <p:sp>
        <p:nvSpPr>
          <p:cNvPr id="3" name="Content Placeholder 2">
            <a:extLst>
              <a:ext uri="{FF2B5EF4-FFF2-40B4-BE49-F238E27FC236}">
                <a16:creationId xmlns:a16="http://schemas.microsoft.com/office/drawing/2014/main" id="{9BB83858-13FE-4DCD-A08C-1FC4579391F6}"/>
              </a:ext>
            </a:extLst>
          </p:cNvPr>
          <p:cNvSpPr>
            <a:spLocks noGrp="1"/>
          </p:cNvSpPr>
          <p:nvPr>
            <p:ph idx="1"/>
          </p:nvPr>
        </p:nvSpPr>
        <p:spPr/>
        <p:txBody>
          <a:bodyPr/>
          <a:lstStyle/>
          <a:p>
            <a:r>
              <a:rPr lang="en-GB" dirty="0"/>
              <a:t>A scrum master is the facilitator for an agile development </a:t>
            </a:r>
            <a:r>
              <a:rPr lang="en-GB" dirty="0" smtClean="0"/>
              <a:t>team</a:t>
            </a:r>
          </a:p>
          <a:p>
            <a:r>
              <a:rPr lang="en-GB" dirty="0" smtClean="0"/>
              <a:t>Scrum </a:t>
            </a:r>
            <a:r>
              <a:rPr lang="en-GB" dirty="0"/>
              <a:t>is a methodology that allows a team to self-organize and make changes quickly, in accordance with agile </a:t>
            </a:r>
            <a:r>
              <a:rPr lang="en-GB" dirty="0" smtClean="0"/>
              <a:t>principles</a:t>
            </a:r>
          </a:p>
          <a:p>
            <a:r>
              <a:rPr lang="en-GB" dirty="0" smtClean="0"/>
              <a:t>The </a:t>
            </a:r>
            <a:r>
              <a:rPr lang="en-GB" dirty="0"/>
              <a:t>scrum master manages the process for how information is exchanged</a:t>
            </a:r>
          </a:p>
        </p:txBody>
      </p:sp>
    </p:spTree>
    <p:extLst>
      <p:ext uri="{BB962C8B-B14F-4D97-AF65-F5344CB8AC3E}">
        <p14:creationId xmlns:p14="http://schemas.microsoft.com/office/powerpoint/2010/main" val="884495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F553-B2DA-406A-8E47-5BDFD39412BB}"/>
              </a:ext>
            </a:extLst>
          </p:cNvPr>
          <p:cNvSpPr>
            <a:spLocks noGrp="1"/>
          </p:cNvSpPr>
          <p:nvPr>
            <p:ph type="title"/>
          </p:nvPr>
        </p:nvSpPr>
        <p:spPr/>
        <p:txBody>
          <a:bodyPr/>
          <a:lstStyle/>
          <a:p>
            <a:r>
              <a:rPr lang="en-GB" dirty="0"/>
              <a:t>Potential tangible and intangible benefits that can be achieved using operational software</a:t>
            </a:r>
          </a:p>
        </p:txBody>
      </p:sp>
      <p:sp>
        <p:nvSpPr>
          <p:cNvPr id="3" name="Content Placeholder 2">
            <a:extLst>
              <a:ext uri="{FF2B5EF4-FFF2-40B4-BE49-F238E27FC236}">
                <a16:creationId xmlns:a16="http://schemas.microsoft.com/office/drawing/2014/main" id="{2D1FDBCF-5142-432D-B94F-CDA39E1CCEC1}"/>
              </a:ext>
            </a:extLst>
          </p:cNvPr>
          <p:cNvSpPr>
            <a:spLocks noGrp="1"/>
          </p:cNvSpPr>
          <p:nvPr>
            <p:ph idx="1"/>
          </p:nvPr>
        </p:nvSpPr>
        <p:spPr/>
        <p:txBody>
          <a:bodyPr/>
          <a:lstStyle/>
          <a:p>
            <a:r>
              <a:rPr lang="en-GB" dirty="0"/>
              <a:t>Cost savings</a:t>
            </a:r>
          </a:p>
          <a:p>
            <a:r>
              <a:rPr lang="en-GB" dirty="0"/>
              <a:t>Productivity gains</a:t>
            </a:r>
          </a:p>
          <a:p>
            <a:r>
              <a:rPr lang="en-GB" dirty="0"/>
              <a:t>Risk reduction</a:t>
            </a:r>
          </a:p>
          <a:p>
            <a:r>
              <a:rPr lang="en-GB" dirty="0"/>
              <a:t>Time savings</a:t>
            </a:r>
          </a:p>
          <a:p>
            <a:r>
              <a:rPr lang="en-GB" dirty="0"/>
              <a:t>Increased income</a:t>
            </a:r>
          </a:p>
          <a:p>
            <a:endParaRPr lang="en-GB" dirty="0"/>
          </a:p>
        </p:txBody>
      </p:sp>
    </p:spTree>
    <p:extLst>
      <p:ext uri="{BB962C8B-B14F-4D97-AF65-F5344CB8AC3E}">
        <p14:creationId xmlns:p14="http://schemas.microsoft.com/office/powerpoint/2010/main" val="360556869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99D5-D6D5-418E-86FF-A3F1CAEA6627}"/>
              </a:ext>
            </a:extLst>
          </p:cNvPr>
          <p:cNvSpPr>
            <a:spLocks noGrp="1"/>
          </p:cNvSpPr>
          <p:nvPr>
            <p:ph type="title"/>
          </p:nvPr>
        </p:nvSpPr>
        <p:spPr/>
        <p:txBody>
          <a:bodyPr/>
          <a:lstStyle/>
          <a:p>
            <a:r>
              <a:rPr lang="en-GB" dirty="0"/>
              <a:t>Sprint leader</a:t>
            </a:r>
          </a:p>
        </p:txBody>
      </p:sp>
      <p:sp>
        <p:nvSpPr>
          <p:cNvPr id="3" name="Content Placeholder 2">
            <a:extLst>
              <a:ext uri="{FF2B5EF4-FFF2-40B4-BE49-F238E27FC236}">
                <a16:creationId xmlns:a16="http://schemas.microsoft.com/office/drawing/2014/main" id="{C266D32E-C71F-4CC2-96EC-9429C9D8BD51}"/>
              </a:ext>
            </a:extLst>
          </p:cNvPr>
          <p:cNvSpPr>
            <a:spLocks noGrp="1"/>
          </p:cNvSpPr>
          <p:nvPr>
            <p:ph idx="1"/>
          </p:nvPr>
        </p:nvSpPr>
        <p:spPr/>
        <p:txBody>
          <a:bodyPr/>
          <a:lstStyle/>
          <a:p>
            <a:r>
              <a:rPr lang="en-GB" dirty="0"/>
              <a:t>The leader of a sprint is responsible for designing and running the </a:t>
            </a:r>
            <a:r>
              <a:rPr lang="en-GB" dirty="0" smtClean="0"/>
              <a:t>sprint</a:t>
            </a:r>
          </a:p>
          <a:p>
            <a:r>
              <a:rPr lang="en-GB" dirty="0" smtClean="0"/>
              <a:t>The </a:t>
            </a:r>
            <a:r>
              <a:rPr lang="en-GB" dirty="0"/>
              <a:t>leader must choose/describe the tickets in the sprint and completes (or at least coordinates) reviewing of the code submitted during the sprint</a:t>
            </a:r>
          </a:p>
        </p:txBody>
      </p:sp>
    </p:spTree>
    <p:extLst>
      <p:ext uri="{BB962C8B-B14F-4D97-AF65-F5344CB8AC3E}">
        <p14:creationId xmlns:p14="http://schemas.microsoft.com/office/powerpoint/2010/main" val="178649084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Generic skills required within software development teams</a:t>
            </a:r>
          </a:p>
        </p:txBody>
      </p:sp>
      <p:sp>
        <p:nvSpPr>
          <p:cNvPr id="3" name="Content Placeholder 2"/>
          <p:cNvSpPr>
            <a:spLocks noGrp="1"/>
          </p:cNvSpPr>
          <p:nvPr>
            <p:ph idx="1"/>
          </p:nvPr>
        </p:nvSpPr>
        <p:spPr/>
        <p:txBody>
          <a:bodyPr>
            <a:normAutofit/>
          </a:bodyPr>
          <a:lstStyle/>
          <a:p>
            <a:r>
              <a:rPr lang="en-GB" dirty="0"/>
              <a:t>Leadership</a:t>
            </a:r>
          </a:p>
          <a:p>
            <a:r>
              <a:rPr lang="en-GB" dirty="0"/>
              <a:t>Communication skills</a:t>
            </a:r>
          </a:p>
          <a:p>
            <a:r>
              <a:rPr lang="en-GB" dirty="0"/>
              <a:t>Analytical skill</a:t>
            </a:r>
          </a:p>
          <a:p>
            <a:r>
              <a:rPr lang="en-GB" dirty="0"/>
              <a:t>Creativity</a:t>
            </a:r>
          </a:p>
          <a:p>
            <a:r>
              <a:rPr lang="en-GB" dirty="0"/>
              <a:t>Attention to detail</a:t>
            </a:r>
          </a:p>
          <a:p>
            <a:r>
              <a:rPr lang="en-GB" dirty="0"/>
              <a:t>Team working skills</a:t>
            </a:r>
          </a:p>
          <a:p>
            <a:endParaRPr lang="en-GB" dirty="0"/>
          </a:p>
        </p:txBody>
      </p:sp>
    </p:spTree>
    <p:extLst>
      <p:ext uri="{BB962C8B-B14F-4D97-AF65-F5344CB8AC3E}">
        <p14:creationId xmlns:p14="http://schemas.microsoft.com/office/powerpoint/2010/main" val="2307674907"/>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a:t>
            </a:r>
          </a:p>
        </p:txBody>
      </p:sp>
      <p:sp>
        <p:nvSpPr>
          <p:cNvPr id="3" name="Content Placeholder 2"/>
          <p:cNvSpPr>
            <a:spLocks noGrp="1"/>
          </p:cNvSpPr>
          <p:nvPr>
            <p:ph idx="1"/>
          </p:nvPr>
        </p:nvSpPr>
        <p:spPr/>
        <p:txBody>
          <a:bodyPr/>
          <a:lstStyle/>
          <a:p>
            <a:r>
              <a:rPr lang="en-GB" dirty="0"/>
              <a:t>Develops and uses effective strategies, change management and interpersonal skills to influence others toward the accomplishment of identified objectives </a:t>
            </a:r>
            <a:endParaRPr lang="en-GB" dirty="0" smtClean="0"/>
          </a:p>
          <a:p>
            <a:r>
              <a:rPr lang="en-GB" dirty="0" smtClean="0"/>
              <a:t>Leaders </a:t>
            </a:r>
            <a:r>
              <a:rPr lang="en-GB" dirty="0"/>
              <a:t>help themselves and others to do the right </a:t>
            </a:r>
            <a:r>
              <a:rPr lang="en-GB" dirty="0" smtClean="0"/>
              <a:t>things</a:t>
            </a:r>
          </a:p>
          <a:p>
            <a:r>
              <a:rPr lang="en-GB" dirty="0" smtClean="0"/>
              <a:t>They </a:t>
            </a:r>
            <a:r>
              <a:rPr lang="en-GB" dirty="0"/>
              <a:t>set direction, build an inspiring vision, and create something </a:t>
            </a:r>
            <a:r>
              <a:rPr lang="en-GB" dirty="0" smtClean="0"/>
              <a:t>new</a:t>
            </a:r>
          </a:p>
          <a:p>
            <a:r>
              <a:rPr lang="en-GB" dirty="0" smtClean="0"/>
              <a:t>Leadership </a:t>
            </a:r>
            <a:r>
              <a:rPr lang="en-GB" dirty="0"/>
              <a:t>is about mapping out where you need to go to "win" as a team or an organization; and it is dynamic, exciting, and inspiring.</a:t>
            </a:r>
          </a:p>
          <a:p>
            <a:r>
              <a:rPr lang="en-GB" dirty="0"/>
              <a:t>Yet, while leaders set the direction, they must also use management skills to guide their people to the right destination, in a smooth and efficient way</a:t>
            </a:r>
          </a:p>
          <a:p>
            <a:endParaRPr lang="en-GB" dirty="0"/>
          </a:p>
        </p:txBody>
      </p:sp>
    </p:spTree>
    <p:extLst>
      <p:ext uri="{BB962C8B-B14F-4D97-AF65-F5344CB8AC3E}">
        <p14:creationId xmlns:p14="http://schemas.microsoft.com/office/powerpoint/2010/main" val="2817715136"/>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99B3-6CA0-4638-802E-AE49689B1F2D}"/>
              </a:ext>
            </a:extLst>
          </p:cNvPr>
          <p:cNvSpPr>
            <a:spLocks noGrp="1"/>
          </p:cNvSpPr>
          <p:nvPr>
            <p:ph type="title"/>
          </p:nvPr>
        </p:nvSpPr>
        <p:spPr/>
        <p:txBody>
          <a:bodyPr/>
          <a:lstStyle/>
          <a:p>
            <a:r>
              <a:rPr lang="en-GB" dirty="0"/>
              <a:t>Communication skills</a:t>
            </a:r>
          </a:p>
        </p:txBody>
      </p:sp>
      <p:sp>
        <p:nvSpPr>
          <p:cNvPr id="3" name="Content Placeholder 2">
            <a:extLst>
              <a:ext uri="{FF2B5EF4-FFF2-40B4-BE49-F238E27FC236}">
                <a16:creationId xmlns:a16="http://schemas.microsoft.com/office/drawing/2014/main" id="{1AAC7714-11DD-4DB4-9292-3143522E36ED}"/>
              </a:ext>
            </a:extLst>
          </p:cNvPr>
          <p:cNvSpPr>
            <a:spLocks noGrp="1"/>
          </p:cNvSpPr>
          <p:nvPr>
            <p:ph idx="1"/>
          </p:nvPr>
        </p:nvSpPr>
        <p:spPr/>
        <p:txBody>
          <a:bodyPr/>
          <a:lstStyle/>
          <a:p>
            <a:r>
              <a:rPr lang="en-GB" dirty="0"/>
              <a:t>Being able to communicate effectively is perhaps the most important of all life </a:t>
            </a:r>
            <a:r>
              <a:rPr lang="en-GB" dirty="0" smtClean="0"/>
              <a:t>skills</a:t>
            </a:r>
          </a:p>
          <a:p>
            <a:r>
              <a:rPr lang="en-GB" dirty="0" smtClean="0"/>
              <a:t>It </a:t>
            </a:r>
            <a:r>
              <a:rPr lang="en-GB" dirty="0"/>
              <a:t>is what enables us to pass information to other people, and to understand what is said to </a:t>
            </a:r>
            <a:r>
              <a:rPr lang="en-GB" dirty="0" smtClean="0"/>
              <a:t>us</a:t>
            </a:r>
          </a:p>
          <a:p>
            <a:r>
              <a:rPr lang="en-GB" dirty="0"/>
              <a:t>Good communication skills can improve the way that you operate through life, smoothing your way in your relationships with others.</a:t>
            </a:r>
          </a:p>
          <a:p>
            <a:r>
              <a:rPr lang="en-GB" dirty="0" smtClean="0"/>
              <a:t>Poor </a:t>
            </a:r>
            <a:r>
              <a:rPr lang="en-GB" dirty="0"/>
              <a:t>communication skills, on the other hand, can sour relationships from business to personal, and make your life significantly harder</a:t>
            </a:r>
          </a:p>
        </p:txBody>
      </p:sp>
    </p:spTree>
    <p:extLst>
      <p:ext uri="{BB962C8B-B14F-4D97-AF65-F5344CB8AC3E}">
        <p14:creationId xmlns:p14="http://schemas.microsoft.com/office/powerpoint/2010/main" val="334828637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3887-8CBC-407B-B171-0C792025CD7C}"/>
              </a:ext>
            </a:extLst>
          </p:cNvPr>
          <p:cNvSpPr>
            <a:spLocks noGrp="1"/>
          </p:cNvSpPr>
          <p:nvPr>
            <p:ph type="title"/>
          </p:nvPr>
        </p:nvSpPr>
        <p:spPr/>
        <p:txBody>
          <a:bodyPr/>
          <a:lstStyle/>
          <a:p>
            <a:r>
              <a:rPr lang="en-GB" dirty="0"/>
              <a:t>Analytical skill</a:t>
            </a:r>
          </a:p>
        </p:txBody>
      </p:sp>
      <p:sp>
        <p:nvSpPr>
          <p:cNvPr id="3" name="Content Placeholder 2">
            <a:extLst>
              <a:ext uri="{FF2B5EF4-FFF2-40B4-BE49-F238E27FC236}">
                <a16:creationId xmlns:a16="http://schemas.microsoft.com/office/drawing/2014/main" id="{2B40BA5B-8C2E-4BBB-B26D-5D0C7E82037E}"/>
              </a:ext>
            </a:extLst>
          </p:cNvPr>
          <p:cNvSpPr>
            <a:spLocks noGrp="1"/>
          </p:cNvSpPr>
          <p:nvPr>
            <p:ph idx="1"/>
          </p:nvPr>
        </p:nvSpPr>
        <p:spPr/>
        <p:txBody>
          <a:bodyPr/>
          <a:lstStyle/>
          <a:p>
            <a:r>
              <a:rPr lang="en-GB" dirty="0"/>
              <a:t>Analytical skills refer to the ability to collect and </a:t>
            </a:r>
            <a:r>
              <a:rPr lang="en-GB" dirty="0" err="1"/>
              <a:t>analyze</a:t>
            </a:r>
            <a:r>
              <a:rPr lang="en-GB" dirty="0"/>
              <a:t> information, problem-solve, and make </a:t>
            </a:r>
            <a:r>
              <a:rPr lang="en-GB" dirty="0" smtClean="0"/>
              <a:t>decisions</a:t>
            </a:r>
          </a:p>
          <a:p>
            <a:r>
              <a:rPr lang="en-GB" dirty="0" smtClean="0"/>
              <a:t>These </a:t>
            </a:r>
            <a:r>
              <a:rPr lang="en-GB" dirty="0"/>
              <a:t>strengths can help solve a company’s problems and improve upon its overall productivity and success</a:t>
            </a:r>
          </a:p>
        </p:txBody>
      </p:sp>
    </p:spTree>
    <p:extLst>
      <p:ext uri="{BB962C8B-B14F-4D97-AF65-F5344CB8AC3E}">
        <p14:creationId xmlns:p14="http://schemas.microsoft.com/office/powerpoint/2010/main" val="3140060255"/>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D550-BA57-479B-A266-99D7BFD55C14}"/>
              </a:ext>
            </a:extLst>
          </p:cNvPr>
          <p:cNvSpPr>
            <a:spLocks noGrp="1"/>
          </p:cNvSpPr>
          <p:nvPr>
            <p:ph type="title"/>
          </p:nvPr>
        </p:nvSpPr>
        <p:spPr/>
        <p:txBody>
          <a:bodyPr/>
          <a:lstStyle/>
          <a:p>
            <a:r>
              <a:rPr lang="en-GB" dirty="0"/>
              <a:t>Creativity</a:t>
            </a:r>
          </a:p>
        </p:txBody>
      </p:sp>
      <p:sp>
        <p:nvSpPr>
          <p:cNvPr id="3" name="Content Placeholder 2">
            <a:extLst>
              <a:ext uri="{FF2B5EF4-FFF2-40B4-BE49-F238E27FC236}">
                <a16:creationId xmlns:a16="http://schemas.microsoft.com/office/drawing/2014/main" id="{CC75F58A-1078-4990-A6CC-D748DA7B0616}"/>
              </a:ext>
            </a:extLst>
          </p:cNvPr>
          <p:cNvSpPr>
            <a:spLocks noGrp="1"/>
          </p:cNvSpPr>
          <p:nvPr>
            <p:ph idx="1"/>
          </p:nvPr>
        </p:nvSpPr>
        <p:spPr/>
        <p:txBody>
          <a:bodyPr/>
          <a:lstStyle/>
          <a:p>
            <a:r>
              <a:rPr lang="en-GB" dirty="0"/>
              <a:t>Generates novel and valuable ideas, using these ideas to development new or improved processes, methods, systems, or services or </a:t>
            </a:r>
            <a:r>
              <a:rPr lang="en-GB" dirty="0" smtClean="0"/>
              <a:t>products</a:t>
            </a:r>
          </a:p>
          <a:p>
            <a:r>
              <a:rPr lang="en-GB" dirty="0" smtClean="0"/>
              <a:t>The </a:t>
            </a:r>
            <a:r>
              <a:rPr lang="en-GB" dirty="0"/>
              <a:t>use of imagination or original ideas to create </a:t>
            </a:r>
            <a:r>
              <a:rPr lang="en-GB" dirty="0" smtClean="0"/>
              <a:t>something</a:t>
            </a:r>
          </a:p>
          <a:p>
            <a:r>
              <a:rPr lang="en-GB" dirty="0" smtClean="0"/>
              <a:t>Inventiveness</a:t>
            </a:r>
          </a:p>
          <a:p>
            <a:r>
              <a:rPr lang="en-GB" dirty="0"/>
              <a:t>involves transforming your ideas, imagination, and dreams into </a:t>
            </a:r>
            <a:r>
              <a:rPr lang="en-GB" dirty="0" smtClean="0"/>
              <a:t>reality</a:t>
            </a:r>
          </a:p>
          <a:p>
            <a:r>
              <a:rPr lang="en-GB" dirty="0" smtClean="0"/>
              <a:t>When </a:t>
            </a:r>
            <a:r>
              <a:rPr lang="en-GB" dirty="0"/>
              <a:t>you’re being creative, you can see the hidden patterns, make connections between things that aren’t normally related, and come up with new </a:t>
            </a:r>
            <a:r>
              <a:rPr lang="en-GB" dirty="0" smtClean="0"/>
              <a:t>ideas</a:t>
            </a:r>
          </a:p>
          <a:p>
            <a:r>
              <a:rPr lang="en-GB" dirty="0" smtClean="0"/>
              <a:t>Creative </a:t>
            </a:r>
            <a:r>
              <a:rPr lang="en-GB" dirty="0"/>
              <a:t>ability depends on creative thinking which is part hard work but largely creative problem-solving</a:t>
            </a:r>
          </a:p>
        </p:txBody>
      </p:sp>
    </p:spTree>
    <p:extLst>
      <p:ext uri="{BB962C8B-B14F-4D97-AF65-F5344CB8AC3E}">
        <p14:creationId xmlns:p14="http://schemas.microsoft.com/office/powerpoint/2010/main" val="330495213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A289-A0D0-4065-9951-C20FF50C1A2A}"/>
              </a:ext>
            </a:extLst>
          </p:cNvPr>
          <p:cNvSpPr>
            <a:spLocks noGrp="1"/>
          </p:cNvSpPr>
          <p:nvPr>
            <p:ph type="title"/>
          </p:nvPr>
        </p:nvSpPr>
        <p:spPr/>
        <p:txBody>
          <a:bodyPr/>
          <a:lstStyle/>
          <a:p>
            <a:r>
              <a:rPr lang="en-GB" dirty="0"/>
              <a:t>Attention to detail</a:t>
            </a:r>
          </a:p>
        </p:txBody>
      </p:sp>
      <p:sp>
        <p:nvSpPr>
          <p:cNvPr id="3" name="Content Placeholder 2">
            <a:extLst>
              <a:ext uri="{FF2B5EF4-FFF2-40B4-BE49-F238E27FC236}">
                <a16:creationId xmlns:a16="http://schemas.microsoft.com/office/drawing/2014/main" id="{B187EFCB-832F-440F-945A-6DFDB8A525C6}"/>
              </a:ext>
            </a:extLst>
          </p:cNvPr>
          <p:cNvSpPr>
            <a:spLocks noGrp="1"/>
          </p:cNvSpPr>
          <p:nvPr>
            <p:ph idx="1"/>
          </p:nvPr>
        </p:nvSpPr>
        <p:spPr/>
        <p:txBody>
          <a:bodyPr/>
          <a:lstStyle/>
          <a:p>
            <a:r>
              <a:rPr lang="en-GB" dirty="0"/>
              <a:t>Attention to detail is the ability to achieve thoroughness and accuracy when accomplishing a </a:t>
            </a:r>
            <a:r>
              <a:rPr lang="en-GB" dirty="0" smtClean="0"/>
              <a:t>task</a:t>
            </a:r>
          </a:p>
          <a:p>
            <a:r>
              <a:rPr lang="en-GB" dirty="0"/>
              <a:t>The ability to manipulate small pieces of data with accuracy and focus is a crucial skill in a broad range of job </a:t>
            </a:r>
            <a:r>
              <a:rPr lang="en-GB" dirty="0" smtClean="0"/>
              <a:t>fields</a:t>
            </a:r>
          </a:p>
          <a:p>
            <a:endParaRPr lang="en-GB" dirty="0"/>
          </a:p>
        </p:txBody>
      </p:sp>
    </p:spTree>
    <p:extLst>
      <p:ext uri="{BB962C8B-B14F-4D97-AF65-F5344CB8AC3E}">
        <p14:creationId xmlns:p14="http://schemas.microsoft.com/office/powerpoint/2010/main" val="374850288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24E7-D5D4-4FFE-A40E-F00F6FDEAE41}"/>
              </a:ext>
            </a:extLst>
          </p:cNvPr>
          <p:cNvSpPr>
            <a:spLocks noGrp="1"/>
          </p:cNvSpPr>
          <p:nvPr>
            <p:ph type="title"/>
          </p:nvPr>
        </p:nvSpPr>
        <p:spPr/>
        <p:txBody>
          <a:bodyPr/>
          <a:lstStyle/>
          <a:p>
            <a:r>
              <a:rPr lang="en-GB" dirty="0"/>
              <a:t>Team working skills</a:t>
            </a:r>
          </a:p>
        </p:txBody>
      </p:sp>
      <p:sp>
        <p:nvSpPr>
          <p:cNvPr id="3" name="Content Placeholder 2">
            <a:extLst>
              <a:ext uri="{FF2B5EF4-FFF2-40B4-BE49-F238E27FC236}">
                <a16:creationId xmlns:a16="http://schemas.microsoft.com/office/drawing/2014/main" id="{D59FF8F8-192A-40ED-99E9-52266A7A7A31}"/>
              </a:ext>
            </a:extLst>
          </p:cNvPr>
          <p:cNvSpPr>
            <a:spLocks noGrp="1"/>
          </p:cNvSpPr>
          <p:nvPr>
            <p:ph idx="1"/>
          </p:nvPr>
        </p:nvSpPr>
        <p:spPr/>
        <p:txBody>
          <a:bodyPr>
            <a:normAutofit fontScale="92500" lnSpcReduction="10000"/>
          </a:bodyPr>
          <a:lstStyle/>
          <a:p>
            <a:r>
              <a:rPr lang="en-GB" dirty="0"/>
              <a:t>Willingly cooperates and works collaboratively toward solutions that generally benefit all involved parties and accomplish group objectives </a:t>
            </a:r>
            <a:endParaRPr lang="en-GB" dirty="0" smtClean="0"/>
          </a:p>
          <a:p>
            <a:r>
              <a:rPr lang="en-GB" dirty="0" smtClean="0"/>
              <a:t>Behavioural </a:t>
            </a:r>
            <a:r>
              <a:rPr lang="en-GB" dirty="0"/>
              <a:t>Indicators </a:t>
            </a:r>
            <a:endParaRPr lang="en-GB" dirty="0" smtClean="0"/>
          </a:p>
          <a:p>
            <a:pPr lvl="1"/>
            <a:r>
              <a:rPr lang="en-GB" dirty="0" smtClean="0"/>
              <a:t>Asks </a:t>
            </a:r>
            <a:r>
              <a:rPr lang="en-GB" dirty="0"/>
              <a:t>for the input of group members and encourages the participation of </a:t>
            </a:r>
            <a:r>
              <a:rPr lang="en-GB" dirty="0" smtClean="0"/>
              <a:t>all</a:t>
            </a:r>
          </a:p>
          <a:p>
            <a:pPr lvl="1"/>
            <a:r>
              <a:rPr lang="en-GB" dirty="0" smtClean="0"/>
              <a:t>Gives </a:t>
            </a:r>
            <a:r>
              <a:rPr lang="en-GB" dirty="0"/>
              <a:t>credit and recognition to those who have </a:t>
            </a:r>
            <a:r>
              <a:rPr lang="en-GB" dirty="0" smtClean="0"/>
              <a:t>contributed</a:t>
            </a:r>
          </a:p>
          <a:p>
            <a:pPr lvl="1"/>
            <a:r>
              <a:rPr lang="en-GB" dirty="0" smtClean="0"/>
              <a:t>Demonstrates </a:t>
            </a:r>
            <a:r>
              <a:rPr lang="en-GB" dirty="0"/>
              <a:t>interest in helping others solve problems and accomplish work </a:t>
            </a:r>
            <a:r>
              <a:rPr lang="en-GB" dirty="0" smtClean="0"/>
              <a:t>objectives</a:t>
            </a:r>
          </a:p>
          <a:p>
            <a:pPr lvl="1"/>
            <a:r>
              <a:rPr lang="en-GB" dirty="0" smtClean="0"/>
              <a:t>Follows </a:t>
            </a:r>
            <a:r>
              <a:rPr lang="en-GB" dirty="0"/>
              <a:t>up on inquiries and requests from peers and </a:t>
            </a:r>
            <a:r>
              <a:rPr lang="en-GB" dirty="0" smtClean="0"/>
              <a:t>co-workers</a:t>
            </a:r>
          </a:p>
          <a:p>
            <a:pPr lvl="1"/>
            <a:r>
              <a:rPr lang="en-GB" dirty="0" smtClean="0"/>
              <a:t>Participates </a:t>
            </a:r>
            <a:r>
              <a:rPr lang="en-GB" dirty="0"/>
              <a:t>actively in accomplishing group goals, doing his or her share </a:t>
            </a:r>
            <a:r>
              <a:rPr lang="en-GB" dirty="0" smtClean="0"/>
              <a:t>willingly</a:t>
            </a:r>
          </a:p>
          <a:p>
            <a:pPr lvl="1"/>
            <a:r>
              <a:rPr lang="en-GB" dirty="0" smtClean="0"/>
              <a:t>Shares </a:t>
            </a:r>
            <a:r>
              <a:rPr lang="en-GB" dirty="0"/>
              <a:t>information and own expertise with others to enable them to accomplish group </a:t>
            </a:r>
            <a:r>
              <a:rPr lang="en-GB" dirty="0" smtClean="0"/>
              <a:t>goals</a:t>
            </a:r>
          </a:p>
          <a:p>
            <a:pPr lvl="1"/>
            <a:r>
              <a:rPr lang="en-GB" dirty="0" smtClean="0"/>
              <a:t>Works </a:t>
            </a:r>
            <a:r>
              <a:rPr lang="en-GB" dirty="0"/>
              <a:t>to develop consensus in pursuit of group </a:t>
            </a:r>
            <a:r>
              <a:rPr lang="en-GB" dirty="0" smtClean="0"/>
              <a:t>goals</a:t>
            </a:r>
          </a:p>
          <a:p>
            <a:pPr lvl="1"/>
            <a:r>
              <a:rPr lang="en-GB" dirty="0" smtClean="0"/>
              <a:t>Acknowledges </a:t>
            </a:r>
            <a:r>
              <a:rPr lang="en-GB" dirty="0"/>
              <a:t>and works through conflict in a productive way; shares concerns and differing opinions in a constructive, positive </a:t>
            </a:r>
            <a:r>
              <a:rPr lang="en-GB" dirty="0" smtClean="0"/>
              <a:t>way</a:t>
            </a:r>
          </a:p>
          <a:p>
            <a:pPr lvl="1"/>
            <a:r>
              <a:rPr lang="en-GB" dirty="0" smtClean="0"/>
              <a:t>Respects </a:t>
            </a:r>
            <a:r>
              <a:rPr lang="en-GB" dirty="0"/>
              <a:t>and is tolerant of differing opinions and those who hold </a:t>
            </a:r>
            <a:r>
              <a:rPr lang="en-GB" dirty="0" smtClean="0"/>
              <a:t>them</a:t>
            </a:r>
          </a:p>
          <a:p>
            <a:pPr lvl="1"/>
            <a:r>
              <a:rPr lang="en-GB" dirty="0" smtClean="0"/>
              <a:t>Obtains </a:t>
            </a:r>
            <a:r>
              <a:rPr lang="en-GB" dirty="0"/>
              <a:t>cooperation of others for whom one has no direct supervisory responsibility </a:t>
            </a:r>
          </a:p>
        </p:txBody>
      </p:sp>
    </p:spTree>
    <p:extLst>
      <p:ext uri="{BB962C8B-B14F-4D97-AF65-F5344CB8AC3E}">
        <p14:creationId xmlns:p14="http://schemas.microsoft.com/office/powerpoint/2010/main" val="186535665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E883-47D6-487C-A790-C9CBB2E7B038}"/>
              </a:ext>
            </a:extLst>
          </p:cNvPr>
          <p:cNvSpPr>
            <a:spLocks noGrp="1"/>
          </p:cNvSpPr>
          <p:nvPr>
            <p:ph type="title"/>
          </p:nvPr>
        </p:nvSpPr>
        <p:spPr/>
        <p:txBody>
          <a:bodyPr/>
          <a:lstStyle/>
          <a:p>
            <a:r>
              <a:rPr lang="en-GB" dirty="0"/>
              <a:t>Main roles external to the software development team </a:t>
            </a:r>
          </a:p>
        </p:txBody>
      </p:sp>
      <p:sp>
        <p:nvSpPr>
          <p:cNvPr id="3" name="Content Placeholder 2">
            <a:extLst>
              <a:ext uri="{FF2B5EF4-FFF2-40B4-BE49-F238E27FC236}">
                <a16:creationId xmlns:a16="http://schemas.microsoft.com/office/drawing/2014/main" id="{8DED5565-D99C-4166-B9F9-D4DFABE83CA5}"/>
              </a:ext>
            </a:extLst>
          </p:cNvPr>
          <p:cNvSpPr>
            <a:spLocks noGrp="1"/>
          </p:cNvSpPr>
          <p:nvPr>
            <p:ph idx="1"/>
          </p:nvPr>
        </p:nvSpPr>
        <p:spPr/>
        <p:txBody>
          <a:bodyPr/>
          <a:lstStyle/>
          <a:p>
            <a:r>
              <a:rPr lang="en-GB" dirty="0"/>
              <a:t>Customers</a:t>
            </a:r>
          </a:p>
          <a:p>
            <a:r>
              <a:rPr lang="en-GB" dirty="0"/>
              <a:t>Users</a:t>
            </a:r>
          </a:p>
          <a:p>
            <a:r>
              <a:rPr lang="en-GB" dirty="0"/>
              <a:t>Operations</a:t>
            </a:r>
          </a:p>
          <a:p>
            <a:r>
              <a:rPr lang="en-GB" dirty="0"/>
              <a:t>Service Management and the generic term ‘stakeholders’</a:t>
            </a:r>
          </a:p>
          <a:p>
            <a:endParaRPr lang="en-GB" dirty="0"/>
          </a:p>
        </p:txBody>
      </p:sp>
    </p:spTree>
    <p:extLst>
      <p:ext uri="{BB962C8B-B14F-4D97-AF65-F5344CB8AC3E}">
        <p14:creationId xmlns:p14="http://schemas.microsoft.com/office/powerpoint/2010/main" val="332106450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Customers</a:t>
            </a:r>
            <a:endParaRPr lang="en-GB" dirty="0"/>
          </a:p>
        </p:txBody>
      </p:sp>
      <p:sp>
        <p:nvSpPr>
          <p:cNvPr id="5" name="Content Placeholder 4"/>
          <p:cNvSpPr>
            <a:spLocks noGrp="1"/>
          </p:cNvSpPr>
          <p:nvPr>
            <p:ph idx="1"/>
          </p:nvPr>
        </p:nvSpPr>
        <p:spPr/>
        <p:txBody>
          <a:bodyPr/>
          <a:lstStyle/>
          <a:p>
            <a:r>
              <a:rPr lang="en-GB" dirty="0" smtClean="0"/>
              <a:t>Customers make buying decisions</a:t>
            </a:r>
          </a:p>
          <a:p>
            <a:r>
              <a:rPr lang="en-GB" dirty="0" smtClean="0"/>
              <a:t>May or may not be users</a:t>
            </a:r>
          </a:p>
          <a:p>
            <a:endParaRPr lang="en-GB" dirty="0"/>
          </a:p>
        </p:txBody>
      </p:sp>
    </p:spTree>
    <p:extLst>
      <p:ext uri="{BB962C8B-B14F-4D97-AF65-F5344CB8AC3E}">
        <p14:creationId xmlns:p14="http://schemas.microsoft.com/office/powerpoint/2010/main" val="2550204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B078-7352-4526-9944-8AEC54FC534C}"/>
              </a:ext>
            </a:extLst>
          </p:cNvPr>
          <p:cNvSpPr>
            <a:spLocks noGrp="1"/>
          </p:cNvSpPr>
          <p:nvPr>
            <p:ph type="title"/>
          </p:nvPr>
        </p:nvSpPr>
        <p:spPr/>
        <p:txBody>
          <a:bodyPr>
            <a:normAutofit/>
          </a:bodyPr>
          <a:lstStyle/>
          <a:p>
            <a:r>
              <a:rPr lang="en-GB" dirty="0"/>
              <a:t>Simple cost benefit analysis for a given case</a:t>
            </a:r>
          </a:p>
        </p:txBody>
      </p:sp>
      <p:sp>
        <p:nvSpPr>
          <p:cNvPr id="3" name="Content Placeholder 2">
            <a:extLst>
              <a:ext uri="{FF2B5EF4-FFF2-40B4-BE49-F238E27FC236}">
                <a16:creationId xmlns:a16="http://schemas.microsoft.com/office/drawing/2014/main" id="{BBDEC5F7-60DC-43B3-9697-F94E874B33DC}"/>
              </a:ext>
            </a:extLst>
          </p:cNvPr>
          <p:cNvSpPr>
            <a:spLocks noGrp="1"/>
          </p:cNvSpPr>
          <p:nvPr>
            <p:ph idx="1"/>
          </p:nvPr>
        </p:nvSpPr>
        <p:spPr/>
        <p:txBody>
          <a:bodyPr/>
          <a:lstStyle/>
          <a:p>
            <a:r>
              <a:rPr lang="en-GB" dirty="0"/>
              <a:t>A cost benefit analysis (also known as a benefit cost analysis) is a process by which organizations can analyse decisions, systems or projects, or determine a value for intangibles</a:t>
            </a:r>
          </a:p>
          <a:p>
            <a:r>
              <a:rPr lang="en-GB" dirty="0"/>
              <a:t>The model is built by identifying the benefits of an action as well as the associated costs, and subtracting the costs from benefits</a:t>
            </a:r>
          </a:p>
          <a:p>
            <a:r>
              <a:rPr lang="en-GB" dirty="0"/>
              <a:t>Organizations rely on cost benefit analysis to support decision making because it provides an agnostic, evidence-based view of the issue being evaluated—without the influences of opinion, politics, or bias</a:t>
            </a:r>
          </a:p>
        </p:txBody>
      </p:sp>
    </p:spTree>
    <p:extLst>
      <p:ext uri="{BB962C8B-B14F-4D97-AF65-F5344CB8AC3E}">
        <p14:creationId xmlns:p14="http://schemas.microsoft.com/office/powerpoint/2010/main" val="205850845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Users</a:t>
            </a:r>
            <a:endParaRPr lang="en-GB" dirty="0"/>
          </a:p>
        </p:txBody>
      </p:sp>
      <p:sp>
        <p:nvSpPr>
          <p:cNvPr id="3" name="Content Placeholder 2"/>
          <p:cNvSpPr>
            <a:spLocks noGrp="1"/>
          </p:cNvSpPr>
          <p:nvPr>
            <p:ph idx="1"/>
          </p:nvPr>
        </p:nvSpPr>
        <p:spPr/>
        <p:txBody>
          <a:bodyPr/>
          <a:lstStyle/>
          <a:p>
            <a:r>
              <a:rPr lang="en-GB" dirty="0" smtClean="0"/>
              <a:t>People who use the software</a:t>
            </a:r>
          </a:p>
          <a:p>
            <a:r>
              <a:rPr lang="en-GB" dirty="0" smtClean="0"/>
              <a:t>May be a customer</a:t>
            </a:r>
            <a:endParaRPr lang="en-GB" dirty="0"/>
          </a:p>
        </p:txBody>
      </p:sp>
    </p:spTree>
    <p:extLst>
      <p:ext uri="{BB962C8B-B14F-4D97-AF65-F5344CB8AC3E}">
        <p14:creationId xmlns:p14="http://schemas.microsoft.com/office/powerpoint/2010/main" val="95619172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Operations</a:t>
            </a:r>
            <a:endParaRPr lang="en-GB" dirty="0"/>
          </a:p>
        </p:txBody>
      </p:sp>
      <p:sp>
        <p:nvSpPr>
          <p:cNvPr id="3" name="Content Placeholder 2"/>
          <p:cNvSpPr>
            <a:spLocks noGrp="1"/>
          </p:cNvSpPr>
          <p:nvPr>
            <p:ph idx="1"/>
          </p:nvPr>
        </p:nvSpPr>
        <p:spPr/>
        <p:txBody>
          <a:bodyPr/>
          <a:lstStyle/>
          <a:p>
            <a:r>
              <a:rPr lang="en-GB" dirty="0"/>
              <a:t>The operations department of a company is responsible for smooth and profitable production </a:t>
            </a:r>
            <a:endParaRPr lang="en-GB" dirty="0" smtClean="0"/>
          </a:p>
          <a:p>
            <a:r>
              <a:rPr lang="en-GB" dirty="0" smtClean="0"/>
              <a:t>Running efficiently</a:t>
            </a:r>
          </a:p>
          <a:p>
            <a:r>
              <a:rPr lang="en-GB" dirty="0" smtClean="0"/>
              <a:t>Ensuring quality</a:t>
            </a:r>
          </a:p>
          <a:p>
            <a:r>
              <a:rPr lang="en-GB" dirty="0" smtClean="0"/>
              <a:t>Timeliness of delivery</a:t>
            </a:r>
          </a:p>
          <a:p>
            <a:r>
              <a:rPr lang="en-GB" dirty="0" smtClean="0"/>
              <a:t>Management of resources</a:t>
            </a:r>
          </a:p>
          <a:p>
            <a:r>
              <a:rPr lang="en-GB" dirty="0" smtClean="0"/>
              <a:t>Goal setting</a:t>
            </a:r>
          </a:p>
          <a:p>
            <a:r>
              <a:rPr lang="en-GB" dirty="0" smtClean="0"/>
              <a:t>Communications</a:t>
            </a:r>
          </a:p>
          <a:p>
            <a:endParaRPr lang="en-GB" dirty="0" smtClean="0"/>
          </a:p>
          <a:p>
            <a:endParaRPr lang="en-GB" dirty="0"/>
          </a:p>
        </p:txBody>
      </p:sp>
    </p:spTree>
    <p:extLst>
      <p:ext uri="{BB962C8B-B14F-4D97-AF65-F5344CB8AC3E}">
        <p14:creationId xmlns:p14="http://schemas.microsoft.com/office/powerpoint/2010/main" val="2002356029"/>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Management</a:t>
            </a:r>
            <a:endParaRPr lang="en-GB" dirty="0"/>
          </a:p>
        </p:txBody>
      </p:sp>
      <p:sp>
        <p:nvSpPr>
          <p:cNvPr id="3" name="Content Placeholder 2"/>
          <p:cNvSpPr>
            <a:spLocks noGrp="1"/>
          </p:cNvSpPr>
          <p:nvPr>
            <p:ph idx="1"/>
          </p:nvPr>
        </p:nvSpPr>
        <p:spPr/>
        <p:txBody>
          <a:bodyPr/>
          <a:lstStyle/>
          <a:p>
            <a:r>
              <a:rPr lang="en-GB" dirty="0"/>
              <a:t>IT service management (ITSM) refers to the entirety of </a:t>
            </a:r>
            <a:r>
              <a:rPr lang="en-GB" dirty="0" smtClean="0"/>
              <a:t>activities</a:t>
            </a:r>
          </a:p>
          <a:p>
            <a:r>
              <a:rPr lang="en-GB" dirty="0" smtClean="0"/>
              <a:t>directed </a:t>
            </a:r>
            <a:r>
              <a:rPr lang="en-GB" dirty="0"/>
              <a:t>by policies, organized and structured in processes and supporting </a:t>
            </a:r>
            <a:r>
              <a:rPr lang="en-GB" dirty="0" smtClean="0"/>
              <a:t>procedures</a:t>
            </a:r>
          </a:p>
          <a:p>
            <a:r>
              <a:rPr lang="en-GB" dirty="0" smtClean="0"/>
              <a:t>that </a:t>
            </a:r>
            <a:r>
              <a:rPr lang="en-GB" dirty="0"/>
              <a:t>are performed by an organization to design, plan, deliver, operate and control information technology (IT) services offered to </a:t>
            </a:r>
            <a:r>
              <a:rPr lang="en-GB" dirty="0" smtClean="0"/>
              <a:t>customers</a:t>
            </a:r>
          </a:p>
          <a:p>
            <a:endParaRPr lang="en-GB" dirty="0"/>
          </a:p>
        </p:txBody>
      </p:sp>
    </p:spTree>
    <p:extLst>
      <p:ext uri="{BB962C8B-B14F-4D97-AF65-F5344CB8AC3E}">
        <p14:creationId xmlns:p14="http://schemas.microsoft.com/office/powerpoint/2010/main" val="289086164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Customers</a:t>
            </a:r>
          </a:p>
        </p:txBody>
      </p:sp>
      <p:sp>
        <p:nvSpPr>
          <p:cNvPr id="5" name="Content Placeholder 4"/>
          <p:cNvSpPr>
            <a:spLocks noGrp="1"/>
          </p:cNvSpPr>
          <p:nvPr>
            <p:ph idx="1"/>
          </p:nvPr>
        </p:nvSpPr>
        <p:spPr/>
        <p:txBody>
          <a:bodyPr/>
          <a:lstStyle/>
          <a:p>
            <a:r>
              <a:rPr lang="en-GB" dirty="0"/>
              <a:t>Customers make buying decisions</a:t>
            </a:r>
          </a:p>
          <a:p>
            <a:r>
              <a:rPr lang="en-GB" dirty="0"/>
              <a:t>May or may not be users</a:t>
            </a:r>
          </a:p>
          <a:p>
            <a:endParaRPr lang="en-GB" dirty="0"/>
          </a:p>
        </p:txBody>
      </p:sp>
    </p:spTree>
    <p:extLst>
      <p:ext uri="{BB962C8B-B14F-4D97-AF65-F5344CB8AC3E}">
        <p14:creationId xmlns:p14="http://schemas.microsoft.com/office/powerpoint/2010/main" val="590763467"/>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Users</a:t>
            </a:r>
          </a:p>
        </p:txBody>
      </p:sp>
      <p:sp>
        <p:nvSpPr>
          <p:cNvPr id="3" name="Content Placeholder 2"/>
          <p:cNvSpPr>
            <a:spLocks noGrp="1"/>
          </p:cNvSpPr>
          <p:nvPr>
            <p:ph idx="1"/>
          </p:nvPr>
        </p:nvSpPr>
        <p:spPr/>
        <p:txBody>
          <a:bodyPr/>
          <a:lstStyle/>
          <a:p>
            <a:r>
              <a:rPr lang="en-GB" dirty="0"/>
              <a:t>People who use the software</a:t>
            </a:r>
          </a:p>
          <a:p>
            <a:r>
              <a:rPr lang="en-GB" dirty="0"/>
              <a:t>May be a customer</a:t>
            </a:r>
          </a:p>
        </p:txBody>
      </p:sp>
    </p:spTree>
    <p:extLst>
      <p:ext uri="{BB962C8B-B14F-4D97-AF65-F5344CB8AC3E}">
        <p14:creationId xmlns:p14="http://schemas.microsoft.com/office/powerpoint/2010/main" val="2212179408"/>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Operations</a:t>
            </a:r>
          </a:p>
        </p:txBody>
      </p:sp>
      <p:sp>
        <p:nvSpPr>
          <p:cNvPr id="3" name="Content Placeholder 2"/>
          <p:cNvSpPr>
            <a:spLocks noGrp="1"/>
          </p:cNvSpPr>
          <p:nvPr>
            <p:ph idx="1"/>
          </p:nvPr>
        </p:nvSpPr>
        <p:spPr/>
        <p:txBody>
          <a:bodyPr/>
          <a:lstStyle/>
          <a:p>
            <a:r>
              <a:rPr lang="en-GB" dirty="0"/>
              <a:t>The operations department of a company is responsible for smooth and profitable production </a:t>
            </a:r>
          </a:p>
          <a:p>
            <a:r>
              <a:rPr lang="en-GB" dirty="0"/>
              <a:t>Running efficiently</a:t>
            </a:r>
          </a:p>
          <a:p>
            <a:r>
              <a:rPr lang="en-GB" dirty="0"/>
              <a:t>Ensuring quality</a:t>
            </a:r>
          </a:p>
          <a:p>
            <a:r>
              <a:rPr lang="en-GB" dirty="0"/>
              <a:t>Timeliness of delivery</a:t>
            </a:r>
          </a:p>
          <a:p>
            <a:r>
              <a:rPr lang="en-GB" dirty="0"/>
              <a:t>Management of resources</a:t>
            </a:r>
          </a:p>
          <a:p>
            <a:r>
              <a:rPr lang="en-GB" dirty="0"/>
              <a:t>Goal setting</a:t>
            </a:r>
          </a:p>
          <a:p>
            <a:r>
              <a:rPr lang="en-GB" dirty="0"/>
              <a:t>Communications</a:t>
            </a:r>
          </a:p>
          <a:p>
            <a:endParaRPr lang="en-GB" dirty="0"/>
          </a:p>
          <a:p>
            <a:endParaRPr lang="en-GB" dirty="0"/>
          </a:p>
        </p:txBody>
      </p:sp>
    </p:spTree>
    <p:extLst>
      <p:ext uri="{BB962C8B-B14F-4D97-AF65-F5344CB8AC3E}">
        <p14:creationId xmlns:p14="http://schemas.microsoft.com/office/powerpoint/2010/main" val="70013889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7551-3211-4777-B48C-6DFE35FECB7D}"/>
              </a:ext>
            </a:extLst>
          </p:cNvPr>
          <p:cNvSpPr>
            <a:spLocks noGrp="1"/>
          </p:cNvSpPr>
          <p:nvPr>
            <p:ph type="title"/>
          </p:nvPr>
        </p:nvSpPr>
        <p:spPr/>
        <p:txBody>
          <a:bodyPr/>
          <a:lstStyle/>
          <a:p>
            <a:r>
              <a:rPr lang="en-GB" dirty="0"/>
              <a:t>Stakeholders</a:t>
            </a:r>
          </a:p>
        </p:txBody>
      </p:sp>
      <p:sp>
        <p:nvSpPr>
          <p:cNvPr id="3" name="Content Placeholder 2">
            <a:extLst>
              <a:ext uri="{FF2B5EF4-FFF2-40B4-BE49-F238E27FC236}">
                <a16:creationId xmlns:a16="http://schemas.microsoft.com/office/drawing/2014/main" id="{6273A78C-4E4A-4722-952A-02840824B9EB}"/>
              </a:ext>
            </a:extLst>
          </p:cNvPr>
          <p:cNvSpPr>
            <a:spLocks noGrp="1"/>
          </p:cNvSpPr>
          <p:nvPr>
            <p:ph idx="1"/>
          </p:nvPr>
        </p:nvSpPr>
        <p:spPr/>
        <p:txBody>
          <a:bodyPr/>
          <a:lstStyle/>
          <a:p>
            <a:r>
              <a:rPr lang="en-GB" dirty="0"/>
              <a:t>A stakeholder is anyone who has a vested in any part of the software development project</a:t>
            </a:r>
          </a:p>
          <a:p>
            <a:endParaRPr lang="en-GB" dirty="0"/>
          </a:p>
        </p:txBody>
      </p:sp>
    </p:spTree>
    <p:extLst>
      <p:ext uri="{BB962C8B-B14F-4D97-AF65-F5344CB8AC3E}">
        <p14:creationId xmlns:p14="http://schemas.microsoft.com/office/powerpoint/2010/main" val="1532944953"/>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DBB4-14C4-4692-BB34-2C54A7588D01}"/>
              </a:ext>
            </a:extLst>
          </p:cNvPr>
          <p:cNvSpPr>
            <a:spLocks noGrp="1"/>
          </p:cNvSpPr>
          <p:nvPr>
            <p:ph type="title"/>
          </p:nvPr>
        </p:nvSpPr>
        <p:spPr/>
        <p:txBody>
          <a:bodyPr/>
          <a:lstStyle/>
          <a:p>
            <a:r>
              <a:rPr lang="en-GB" dirty="0"/>
              <a:t>Relationships between roles</a:t>
            </a:r>
          </a:p>
        </p:txBody>
      </p:sp>
      <p:sp>
        <p:nvSpPr>
          <p:cNvPr id="3" name="Content Placeholder 2">
            <a:extLst>
              <a:ext uri="{FF2B5EF4-FFF2-40B4-BE49-F238E27FC236}">
                <a16:creationId xmlns:a16="http://schemas.microsoft.com/office/drawing/2014/main" id="{FE942859-AF34-4B5F-BB16-1792840DA9A0}"/>
              </a:ext>
            </a:extLst>
          </p:cNvPr>
          <p:cNvSpPr>
            <a:spLocks noGrp="1"/>
          </p:cNvSpPr>
          <p:nvPr>
            <p:ph idx="1"/>
          </p:nvPr>
        </p:nvSpPr>
        <p:spPr/>
        <p:txBody>
          <a:bodyPr/>
          <a:lstStyle/>
          <a:p>
            <a:r>
              <a:rPr lang="en-GB" dirty="0"/>
              <a:t>Explain how the different roles within a software development team relate to each other in terms of typical interfaces and accountabilities</a:t>
            </a:r>
          </a:p>
        </p:txBody>
      </p:sp>
    </p:spTree>
    <p:extLst>
      <p:ext uri="{BB962C8B-B14F-4D97-AF65-F5344CB8AC3E}">
        <p14:creationId xmlns:p14="http://schemas.microsoft.com/office/powerpoint/2010/main" val="886122941"/>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Structure of a software development team within an </a:t>
            </a:r>
            <a:r>
              <a:rPr lang="en-US" dirty="0" err="1"/>
              <a:t>organisation</a:t>
            </a:r>
            <a:endParaRPr lang="en-GB" dirty="0"/>
          </a:p>
        </p:txBody>
      </p:sp>
      <p:sp>
        <p:nvSpPr>
          <p:cNvPr id="4" name="Text Placeholder 3"/>
          <p:cNvSpPr>
            <a:spLocks noGrp="1"/>
          </p:cNvSpPr>
          <p:nvPr>
            <p:ph type="body" idx="1"/>
          </p:nvPr>
        </p:nvSpPr>
        <p:spPr>
          <a:xfrm>
            <a:off x="360947" y="4589463"/>
            <a:ext cx="11341769" cy="2156242"/>
          </a:xfrm>
        </p:spPr>
        <p:txBody>
          <a:bodyPr>
            <a:normAutofit fontScale="70000" lnSpcReduction="20000"/>
          </a:bodyPr>
          <a:lstStyle/>
          <a:p>
            <a:r>
              <a:rPr lang="en-GB" dirty="0"/>
              <a:t>Recognise that software development teams may be structured in different ways, depending on organisational considerations</a:t>
            </a:r>
          </a:p>
          <a:p>
            <a:r>
              <a:rPr lang="en-GB" dirty="0"/>
              <a:t>Distinguish at a high-level between a functional structure, a project structure and a matrix structure</a:t>
            </a:r>
          </a:p>
          <a:p>
            <a:r>
              <a:rPr lang="en-GB" dirty="0"/>
              <a:t>Describe the roles and responsibilities of the main functions that typically interface with software development teams, recognising that different organisations may use different titles and different combinations of functions</a:t>
            </a:r>
          </a:p>
          <a:p>
            <a:r>
              <a:rPr lang="en-GB" dirty="0"/>
              <a:t>Describe the structure of a typical software development team</a:t>
            </a:r>
          </a:p>
          <a:p>
            <a:r>
              <a:rPr lang="en-GB" dirty="0"/>
              <a:t>Explain how the main roles and functions external to the software development team (listed above) interface with the software development team and at which stages of the SDLC these interactions occur</a:t>
            </a:r>
          </a:p>
        </p:txBody>
      </p:sp>
    </p:spTree>
    <p:extLst>
      <p:ext uri="{BB962C8B-B14F-4D97-AF65-F5344CB8AC3E}">
        <p14:creationId xmlns:p14="http://schemas.microsoft.com/office/powerpoint/2010/main" val="2653282986"/>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software dev teams are structured</a:t>
            </a:r>
          </a:p>
        </p:txBody>
      </p:sp>
      <p:sp>
        <p:nvSpPr>
          <p:cNvPr id="3" name="Content Placeholder 2"/>
          <p:cNvSpPr>
            <a:spLocks noGrp="1"/>
          </p:cNvSpPr>
          <p:nvPr>
            <p:ph idx="1"/>
          </p:nvPr>
        </p:nvSpPr>
        <p:spPr/>
        <p:txBody>
          <a:bodyPr>
            <a:normAutofit fontScale="85000" lnSpcReduction="20000"/>
          </a:bodyPr>
          <a:lstStyle/>
          <a:p>
            <a:r>
              <a:rPr lang="en-GB" dirty="0"/>
              <a:t>Recognise that software development teams may be structured in different ways, depending on organisational </a:t>
            </a:r>
            <a:r>
              <a:rPr lang="en-GB" dirty="0" smtClean="0"/>
              <a:t>considerations</a:t>
            </a:r>
          </a:p>
          <a:p>
            <a:r>
              <a:rPr lang="en-GB" dirty="0" smtClean="0"/>
              <a:t>Structure a team</a:t>
            </a:r>
          </a:p>
          <a:p>
            <a:r>
              <a:rPr lang="en-GB" dirty="0" smtClean="0"/>
              <a:t>Choose team type</a:t>
            </a:r>
          </a:p>
          <a:p>
            <a:pPr lvl="1"/>
            <a:r>
              <a:rPr lang="en-GB" dirty="0"/>
              <a:t>Generalists</a:t>
            </a:r>
          </a:p>
          <a:p>
            <a:pPr lvl="2"/>
            <a:r>
              <a:rPr lang="en-GB" dirty="0" smtClean="0"/>
              <a:t>A </a:t>
            </a:r>
            <a:r>
              <a:rPr lang="en-GB" dirty="0"/>
              <a:t>generalist is someone who possesses a wide range of knowledge and skills and is able to apply their competence across a vast range of areas within their expertise. Generalists can utilize a variety of different resources, perform different tasks and often have stronger communication skills and the ability to quickly acquire new </a:t>
            </a:r>
            <a:r>
              <a:rPr lang="en-GB" dirty="0" smtClean="0"/>
              <a:t>knowledge</a:t>
            </a:r>
            <a:endParaRPr lang="en-GB" dirty="0"/>
          </a:p>
          <a:p>
            <a:pPr lvl="2"/>
            <a:r>
              <a:rPr lang="en-GB" dirty="0" smtClean="0"/>
              <a:t>Hire </a:t>
            </a:r>
            <a:r>
              <a:rPr lang="en-GB" dirty="0"/>
              <a:t>a team of generalists (the term "generalist" usually refers to "full-stack developers" in IT industry) if the product you are developing requires a variety of different skills to be completed </a:t>
            </a:r>
            <a:r>
              <a:rPr lang="en-GB" dirty="0" smtClean="0"/>
              <a:t>successfully.</a:t>
            </a:r>
          </a:p>
          <a:p>
            <a:pPr lvl="1"/>
            <a:r>
              <a:rPr lang="en-GB" dirty="0" smtClean="0"/>
              <a:t>Specialists</a:t>
            </a:r>
            <a:endParaRPr lang="en-GB" dirty="0"/>
          </a:p>
          <a:p>
            <a:pPr lvl="2"/>
            <a:r>
              <a:rPr lang="en-GB" dirty="0" smtClean="0"/>
              <a:t>In </a:t>
            </a:r>
            <a:r>
              <a:rPr lang="en-GB" dirty="0"/>
              <a:t>comparison, a specialist has a specific set of skills and techniques or a preferred single methodology. A specialist possesses a high level of expertise and the ability to use this methodology while solving complicated business problems in areas where greater attention is demanded.</a:t>
            </a:r>
          </a:p>
          <a:p>
            <a:pPr lvl="2"/>
            <a:r>
              <a:rPr lang="en-GB" dirty="0" smtClean="0"/>
              <a:t>While </a:t>
            </a:r>
            <a:r>
              <a:rPr lang="en-GB" dirty="0"/>
              <a:t>working with software development teams, it is better to assemble a team of specialists, who are focused on a particular part of development, namely database specialists - for a database, Automation QA Engineer - for automation test suite, Manual QA - for manual testing etc.</a:t>
            </a:r>
          </a:p>
          <a:p>
            <a:pPr lvl="1"/>
            <a:r>
              <a:rPr lang="en-GB" dirty="0"/>
              <a:t>Hybrid</a:t>
            </a:r>
          </a:p>
          <a:p>
            <a:pPr lvl="2"/>
            <a:r>
              <a:rPr lang="en-GB" dirty="0" smtClean="0"/>
              <a:t>In </a:t>
            </a:r>
            <a:r>
              <a:rPr lang="en-GB" dirty="0"/>
              <a:t>a nutshell, it is a mix of both. This kind of team will focus specifically on areas where your project needs the most work and will handle additional tasks if the need arises</a:t>
            </a:r>
          </a:p>
        </p:txBody>
      </p:sp>
    </p:spTree>
    <p:extLst>
      <p:ext uri="{BB962C8B-B14F-4D97-AF65-F5344CB8AC3E}">
        <p14:creationId xmlns:p14="http://schemas.microsoft.com/office/powerpoint/2010/main" val="3777420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3D9284-1D7E-4F1E-9E42-64857C6B45CE}"/>
              </a:ext>
            </a:extLst>
          </p:cNvPr>
          <p:cNvPicPr>
            <a:picLocks noGrp="1" noChangeAspect="1"/>
          </p:cNvPicPr>
          <p:nvPr>
            <p:ph idx="1"/>
          </p:nvPr>
        </p:nvPicPr>
        <p:blipFill>
          <a:blip r:embed="rId2"/>
          <a:stretch>
            <a:fillRect/>
          </a:stretch>
        </p:blipFill>
        <p:spPr>
          <a:xfrm>
            <a:off x="2819400" y="26404"/>
            <a:ext cx="5190381" cy="6734760"/>
          </a:xfrm>
          <a:prstGeom prst="rect">
            <a:avLst/>
          </a:prstGeom>
        </p:spPr>
      </p:pic>
    </p:spTree>
    <p:extLst>
      <p:ext uri="{BB962C8B-B14F-4D97-AF65-F5344CB8AC3E}">
        <p14:creationId xmlns:p14="http://schemas.microsoft.com/office/powerpoint/2010/main" val="205861015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eaLnBrk="0" fontAlgn="base" hangingPunct="0">
              <a:lnSpc>
                <a:spcPct val="100000"/>
              </a:lnSpc>
              <a:spcBef>
                <a:spcPct val="0"/>
              </a:spcBef>
              <a:spcAft>
                <a:spcPct val="0"/>
              </a:spcAft>
            </a:pPr>
            <a:r>
              <a:rPr lang="en-US" altLang="en-US" sz="2000" dirty="0">
                <a:latin typeface="Arial" panose="020B0604020202020204" pitchFamily="34" charset="0"/>
              </a:rPr>
              <a:t>For software development teams, create a blend of specialists and generalists with a 3 to 1 or 75% to 25% </a:t>
            </a:r>
            <a:r>
              <a:rPr lang="en-US" altLang="en-US" sz="2000" dirty="0" smtClean="0">
                <a:latin typeface="Arial" panose="020B0604020202020204" pitchFamily="34" charset="0"/>
              </a:rPr>
              <a:t>ratio </a:t>
            </a:r>
            <a:r>
              <a:rPr lang="en-US" altLang="en-US" sz="2000" dirty="0">
                <a:latin typeface="Arial" panose="020B0604020202020204" pitchFamily="34" charset="0"/>
              </a:rPr>
              <a:t> </a:t>
            </a:r>
          </a:p>
          <a:p>
            <a:pPr eaLnBrk="0" fontAlgn="base" hangingPunct="0">
              <a:lnSpc>
                <a:spcPct val="100000"/>
              </a:lnSpc>
              <a:spcBef>
                <a:spcPct val="0"/>
              </a:spcBef>
              <a:spcAft>
                <a:spcPct val="0"/>
              </a:spcAft>
            </a:pPr>
            <a:r>
              <a:rPr lang="en-US" altLang="en-US" sz="2000" b="1" dirty="0">
                <a:latin typeface="Arial" panose="020B0604020202020204" pitchFamily="34" charset="0"/>
              </a:rPr>
              <a:t>Takeaway: </a:t>
            </a:r>
            <a:endParaRPr lang="en-US" altLang="en-US" sz="2000" b="1" dirty="0" smtClean="0">
              <a:latin typeface="Arial" panose="020B0604020202020204" pitchFamily="34" charset="0"/>
            </a:endParaRPr>
          </a:p>
          <a:p>
            <a:pPr lvl="1" eaLnBrk="0" fontAlgn="base" hangingPunct="0">
              <a:lnSpc>
                <a:spcPct val="100000"/>
              </a:lnSpc>
              <a:spcBef>
                <a:spcPct val="0"/>
              </a:spcBef>
              <a:spcAft>
                <a:spcPct val="0"/>
              </a:spcAft>
            </a:pPr>
            <a:r>
              <a:rPr lang="en-US" altLang="en-US" sz="1600" dirty="0" smtClean="0">
                <a:latin typeface="Arial" panose="020B0604020202020204" pitchFamily="34" charset="0"/>
              </a:rPr>
              <a:t>Hiring </a:t>
            </a:r>
            <a:r>
              <a:rPr lang="en-US" altLang="en-US" sz="1600" dirty="0">
                <a:latin typeface="Arial" panose="020B0604020202020204" pitchFamily="34" charset="0"/>
              </a:rPr>
              <a:t>T-shaped employees is the best </a:t>
            </a:r>
            <a:r>
              <a:rPr lang="en-US" altLang="en-US" sz="1600" dirty="0" smtClean="0">
                <a:latin typeface="Arial" panose="020B0604020202020204" pitchFamily="34" charset="0"/>
              </a:rPr>
              <a:t>option</a:t>
            </a:r>
          </a:p>
          <a:p>
            <a:pPr lvl="1" eaLnBrk="0" fontAlgn="base" hangingPunct="0">
              <a:lnSpc>
                <a:spcPct val="100000"/>
              </a:lnSpc>
              <a:spcBef>
                <a:spcPct val="0"/>
              </a:spcBef>
              <a:spcAft>
                <a:spcPct val="0"/>
              </a:spcAft>
            </a:pPr>
            <a:r>
              <a:rPr lang="en-US" altLang="en-US" sz="1600" dirty="0" smtClean="0">
                <a:latin typeface="Arial" panose="020B0604020202020204" pitchFamily="34" charset="0"/>
              </a:rPr>
              <a:t>The </a:t>
            </a:r>
            <a:r>
              <a:rPr lang="en-US" altLang="en-US" sz="1600" dirty="0">
                <a:latin typeface="Arial" panose="020B0604020202020204" pitchFamily="34" charset="0"/>
              </a:rPr>
              <a:t>long vertical line of the “T” indicates the general knowledge of the developers, while the horizontal line - the depth of their additional </a:t>
            </a:r>
            <a:r>
              <a:rPr lang="en-US" altLang="en-US" sz="1600" dirty="0" smtClean="0">
                <a:latin typeface="Arial" panose="020B0604020202020204" pitchFamily="34" charset="0"/>
              </a:rPr>
              <a:t>skills</a:t>
            </a:r>
          </a:p>
          <a:p>
            <a:pPr lvl="1" eaLnBrk="0" fontAlgn="base" hangingPunct="0">
              <a:lnSpc>
                <a:spcPct val="100000"/>
              </a:lnSpc>
              <a:spcBef>
                <a:spcPct val="0"/>
              </a:spcBef>
              <a:spcAft>
                <a:spcPct val="0"/>
              </a:spcAft>
            </a:pPr>
            <a:r>
              <a:rPr lang="en-US" altLang="en-US" sz="1600" dirty="0" smtClean="0">
                <a:latin typeface="Arial" panose="020B0604020202020204" pitchFamily="34" charset="0"/>
              </a:rPr>
              <a:t>For </a:t>
            </a:r>
            <a:r>
              <a:rPr lang="en-US" altLang="en-US" sz="1600" dirty="0">
                <a:latin typeface="Arial" panose="020B0604020202020204" pitchFamily="34" charset="0"/>
              </a:rPr>
              <a:t>example, back-end developers, who write code on PHP (main expertise) can have a general understanding of  JavaScript, databases (additional </a:t>
            </a:r>
            <a:r>
              <a:rPr lang="en-US" altLang="en-US" sz="1600" dirty="0" smtClean="0">
                <a:latin typeface="Arial" panose="020B0604020202020204" pitchFamily="34" charset="0"/>
              </a:rPr>
              <a:t>expertise)</a:t>
            </a:r>
          </a:p>
          <a:p>
            <a:pPr lvl="1" eaLnBrk="0" fontAlgn="base" hangingPunct="0">
              <a:lnSpc>
                <a:spcPct val="100000"/>
              </a:lnSpc>
              <a:spcBef>
                <a:spcPct val="0"/>
              </a:spcBef>
              <a:spcAft>
                <a:spcPct val="0"/>
              </a:spcAft>
            </a:pPr>
            <a:r>
              <a:rPr lang="en-GB" altLang="en-US" sz="1600" dirty="0">
                <a:latin typeface="Arial" panose="020B0604020202020204" pitchFamily="34" charset="0"/>
              </a:rPr>
              <a:t>Such employees aren’t considered to be complete generalists who can do everything, but rather team members that are able to work with other specializations if necessary</a:t>
            </a:r>
            <a:endParaRPr lang="en-US" altLang="en-US" sz="1600" dirty="0" smtClean="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smtClean="0">
                <a:latin typeface="Arial" panose="020B0604020202020204" pitchFamily="34" charset="0"/>
              </a:rPr>
              <a:t>  </a:t>
            </a:r>
            <a:endParaRPr lang="en-US" altLang="en-US" sz="41500" dirty="0">
              <a:latin typeface="Arial" panose="020B0604020202020204" pitchFamily="34" charset="0"/>
            </a:endParaRPr>
          </a:p>
          <a:p>
            <a:endParaRPr lang="en-GB" dirty="0"/>
          </a:p>
        </p:txBody>
      </p:sp>
      <p:pic>
        <p:nvPicPr>
          <p:cNvPr id="2050" name="Picture 2" descr="choose-your-type-of-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627" y="4094682"/>
            <a:ext cx="4540584" cy="253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40342"/>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a:t>
            </a:r>
            <a:r>
              <a:rPr lang="en-GB" dirty="0" smtClean="0"/>
              <a:t>Structures </a:t>
            </a:r>
            <a:r>
              <a:rPr lang="en-GB" dirty="0"/>
              <a:t>- Functional </a:t>
            </a:r>
            <a:r>
              <a:rPr lang="en-GB" dirty="0" smtClean="0"/>
              <a:t>Structure</a:t>
            </a:r>
            <a:endParaRPr lang="en-GB" dirty="0"/>
          </a:p>
        </p:txBody>
      </p:sp>
      <p:sp>
        <p:nvSpPr>
          <p:cNvPr id="3" name="Content Placeholder 2"/>
          <p:cNvSpPr>
            <a:spLocks noGrp="1"/>
          </p:cNvSpPr>
          <p:nvPr>
            <p:ph idx="1"/>
          </p:nvPr>
        </p:nvSpPr>
        <p:spPr/>
        <p:txBody>
          <a:bodyPr>
            <a:normAutofit/>
          </a:bodyPr>
          <a:lstStyle/>
          <a:p>
            <a:r>
              <a:rPr lang="en-GB" dirty="0" smtClean="0"/>
              <a:t>A </a:t>
            </a:r>
            <a:r>
              <a:rPr lang="en-GB" dirty="0"/>
              <a:t>functional structure is one of the most common organizational </a:t>
            </a:r>
            <a:r>
              <a:rPr lang="en-GB" dirty="0" smtClean="0"/>
              <a:t>structures</a:t>
            </a:r>
          </a:p>
          <a:p>
            <a:r>
              <a:rPr lang="en-GB" dirty="0" smtClean="0"/>
              <a:t>Under </a:t>
            </a:r>
            <a:r>
              <a:rPr lang="en-GB" dirty="0"/>
              <a:t>this structure, the organization groups employees according to a specialized or similar set of roles or </a:t>
            </a:r>
            <a:r>
              <a:rPr lang="en-GB" dirty="0" smtClean="0"/>
              <a:t>tasks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062" y="3336757"/>
            <a:ext cx="4455050" cy="3344779"/>
          </a:xfrm>
          <a:prstGeom prst="rect">
            <a:avLst/>
          </a:prstGeom>
        </p:spPr>
      </p:pic>
    </p:spTree>
    <p:extLst>
      <p:ext uri="{BB962C8B-B14F-4D97-AF65-F5344CB8AC3E}">
        <p14:creationId xmlns:p14="http://schemas.microsoft.com/office/powerpoint/2010/main" val="1156936296"/>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Structures - Project Structure</a:t>
            </a:r>
            <a:endParaRPr lang="en-GB" dirty="0"/>
          </a:p>
        </p:txBody>
      </p:sp>
      <p:sp>
        <p:nvSpPr>
          <p:cNvPr id="3" name="Content Placeholder 2"/>
          <p:cNvSpPr>
            <a:spLocks noGrp="1"/>
          </p:cNvSpPr>
          <p:nvPr>
            <p:ph idx="1"/>
          </p:nvPr>
        </p:nvSpPr>
        <p:spPr/>
        <p:txBody>
          <a:bodyPr/>
          <a:lstStyle/>
          <a:p>
            <a:r>
              <a:rPr lang="en-GB" dirty="0"/>
              <a:t>Project </a:t>
            </a:r>
            <a:r>
              <a:rPr lang="en-GB" dirty="0" smtClean="0"/>
              <a:t>structure </a:t>
            </a:r>
            <a:r>
              <a:rPr lang="en-GB" dirty="0"/>
              <a:t>means the combination of all identifier structures used in the project for objects, pages, devices, and </a:t>
            </a:r>
            <a:r>
              <a:rPr lang="en-GB" dirty="0" smtClean="0"/>
              <a:t>functions</a:t>
            </a:r>
          </a:p>
          <a:p>
            <a:r>
              <a:rPr lang="en-GB" dirty="0" smtClean="0"/>
              <a:t>All </a:t>
            </a:r>
            <a:r>
              <a:rPr lang="en-GB" dirty="0"/>
              <a:t>objects in a project (pages, devices, and functions) must be identified and placed in a hierarchical structure within the </a:t>
            </a:r>
            <a:r>
              <a:rPr lang="en-GB" dirty="0" smtClean="0"/>
              <a:t>project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369" y="3826042"/>
            <a:ext cx="4286250" cy="2590800"/>
          </a:xfrm>
          <a:prstGeom prst="rect">
            <a:avLst/>
          </a:prstGeom>
        </p:spPr>
      </p:pic>
    </p:spTree>
    <p:extLst>
      <p:ext uri="{BB962C8B-B14F-4D97-AF65-F5344CB8AC3E}">
        <p14:creationId xmlns:p14="http://schemas.microsoft.com/office/powerpoint/2010/main" val="45214339"/>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Structures - </a:t>
            </a:r>
            <a:r>
              <a:rPr lang="en-GB" dirty="0" smtClean="0"/>
              <a:t>Matrix </a:t>
            </a:r>
            <a:r>
              <a:rPr lang="en-GB" dirty="0"/>
              <a:t>Structure</a:t>
            </a:r>
          </a:p>
        </p:txBody>
      </p:sp>
      <p:sp>
        <p:nvSpPr>
          <p:cNvPr id="3" name="Content Placeholder 2"/>
          <p:cNvSpPr>
            <a:spLocks noGrp="1"/>
          </p:cNvSpPr>
          <p:nvPr>
            <p:ph idx="1"/>
          </p:nvPr>
        </p:nvSpPr>
        <p:spPr/>
        <p:txBody>
          <a:bodyPr/>
          <a:lstStyle/>
          <a:p>
            <a:r>
              <a:rPr lang="en-GB" dirty="0"/>
              <a:t>A matrix organizational structure is a company structure in which the reporting relationships are set up as a grid, or matrix, rather than in the traditional </a:t>
            </a:r>
            <a:r>
              <a:rPr lang="en-GB" dirty="0" smtClean="0"/>
              <a:t>hierarchy</a:t>
            </a:r>
          </a:p>
          <a:p>
            <a:r>
              <a:rPr lang="en-GB" dirty="0" smtClean="0"/>
              <a:t>In </a:t>
            </a:r>
            <a:r>
              <a:rPr lang="en-GB" dirty="0"/>
              <a:t>other words, employees have dual reporting relationships - generally to both a functional manager and a product manager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411" y="4051260"/>
            <a:ext cx="5345356" cy="2710321"/>
          </a:xfrm>
          <a:prstGeom prst="rect">
            <a:avLst/>
          </a:prstGeom>
        </p:spPr>
      </p:pic>
    </p:spTree>
    <p:extLst>
      <p:ext uri="{BB962C8B-B14F-4D97-AF65-F5344CB8AC3E}">
        <p14:creationId xmlns:p14="http://schemas.microsoft.com/office/powerpoint/2010/main" val="2092957577"/>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responsibilities of the main functions</a:t>
            </a:r>
          </a:p>
        </p:txBody>
      </p:sp>
      <p:sp>
        <p:nvSpPr>
          <p:cNvPr id="3" name="Content Placeholder 2"/>
          <p:cNvSpPr>
            <a:spLocks noGrp="1"/>
          </p:cNvSpPr>
          <p:nvPr>
            <p:ph idx="1"/>
          </p:nvPr>
        </p:nvSpPr>
        <p:spPr/>
        <p:txBody>
          <a:bodyPr/>
          <a:lstStyle/>
          <a:p>
            <a:r>
              <a:rPr lang="en-GB" dirty="0"/>
              <a:t>Describe the roles and responsibilities of the main functions that typically interface with software development teams, including</a:t>
            </a:r>
          </a:p>
          <a:p>
            <a:pPr lvl="1"/>
            <a:r>
              <a:rPr lang="en-GB" dirty="0"/>
              <a:t>Customer Business Units</a:t>
            </a:r>
          </a:p>
          <a:p>
            <a:pPr lvl="1"/>
            <a:r>
              <a:rPr lang="en-GB" dirty="0"/>
              <a:t>Operations</a:t>
            </a:r>
          </a:p>
          <a:p>
            <a:pPr lvl="1"/>
            <a:r>
              <a:rPr lang="en-GB" dirty="0"/>
              <a:t>Service Management</a:t>
            </a:r>
          </a:p>
          <a:p>
            <a:pPr lvl="1"/>
            <a:r>
              <a:rPr lang="en-GB" dirty="0"/>
              <a:t>Service Desk</a:t>
            </a:r>
          </a:p>
          <a:p>
            <a:pPr lvl="1"/>
            <a:r>
              <a:rPr lang="en-GB" dirty="0"/>
              <a:t>Application Support</a:t>
            </a:r>
          </a:p>
          <a:p>
            <a:pPr lvl="1"/>
            <a:r>
              <a:rPr lang="en-GB" dirty="0"/>
              <a:t>Technical Support</a:t>
            </a:r>
          </a:p>
          <a:p>
            <a:r>
              <a:rPr lang="en-GB" dirty="0"/>
              <a:t>Recognise that different organisations may use different titles and different combinations of functions</a:t>
            </a:r>
          </a:p>
          <a:p>
            <a:endParaRPr lang="en-GB" dirty="0"/>
          </a:p>
        </p:txBody>
      </p:sp>
    </p:spTree>
    <p:extLst>
      <p:ext uri="{BB962C8B-B14F-4D97-AF65-F5344CB8AC3E}">
        <p14:creationId xmlns:p14="http://schemas.microsoft.com/office/powerpoint/2010/main" val="131369022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8E7D-6374-4843-A39A-0A440CB63773}"/>
              </a:ext>
            </a:extLst>
          </p:cNvPr>
          <p:cNvSpPr>
            <a:spLocks noGrp="1"/>
          </p:cNvSpPr>
          <p:nvPr>
            <p:ph type="title"/>
          </p:nvPr>
        </p:nvSpPr>
        <p:spPr/>
        <p:txBody>
          <a:bodyPr/>
          <a:lstStyle/>
          <a:p>
            <a:r>
              <a:rPr lang="en-GB" dirty="0"/>
              <a:t>Customer Business Units</a:t>
            </a:r>
          </a:p>
        </p:txBody>
      </p:sp>
      <p:sp>
        <p:nvSpPr>
          <p:cNvPr id="3" name="Content Placeholder 2">
            <a:extLst>
              <a:ext uri="{FF2B5EF4-FFF2-40B4-BE49-F238E27FC236}">
                <a16:creationId xmlns:a16="http://schemas.microsoft.com/office/drawing/2014/main" id="{E04AA94E-AD91-4620-AAAD-F83B34B12805}"/>
              </a:ext>
            </a:extLst>
          </p:cNvPr>
          <p:cNvSpPr>
            <a:spLocks noGrp="1"/>
          </p:cNvSpPr>
          <p:nvPr>
            <p:ph idx="1"/>
          </p:nvPr>
        </p:nvSpPr>
        <p:spPr/>
        <p:txBody>
          <a:bodyPr/>
          <a:lstStyle/>
          <a:p>
            <a:r>
              <a:rPr lang="en-GB" dirty="0"/>
              <a:t>The customer </a:t>
            </a:r>
            <a:r>
              <a:rPr lang="en-GB" dirty="0" smtClean="0"/>
              <a:t>business unit </a:t>
            </a:r>
            <a:r>
              <a:rPr lang="en-GB" dirty="0"/>
              <a:t>refers to the people and roles that define and/or represent the voice and expectations of the primary consumers of the deliverables produced throughout the course of a </a:t>
            </a:r>
            <a:r>
              <a:rPr lang="en-GB" dirty="0" smtClean="0"/>
              <a:t>project</a:t>
            </a:r>
          </a:p>
          <a:p>
            <a:r>
              <a:rPr lang="en-GB" dirty="0" smtClean="0"/>
              <a:t>Product </a:t>
            </a:r>
            <a:r>
              <a:rPr lang="en-GB" dirty="0"/>
              <a:t>managers, sales, marketing, executives and end-user customers are all examples of roles and titles that often comprise the customer </a:t>
            </a:r>
            <a:r>
              <a:rPr lang="en-GB" dirty="0" smtClean="0"/>
              <a:t>business unit</a:t>
            </a:r>
          </a:p>
          <a:p>
            <a:r>
              <a:rPr lang="en-GB" dirty="0" smtClean="0"/>
              <a:t>In </a:t>
            </a:r>
            <a:r>
              <a:rPr lang="en-GB" dirty="0"/>
              <a:t>agile projects, the customer </a:t>
            </a:r>
            <a:r>
              <a:rPr lang="en-GB" dirty="0" smtClean="0"/>
              <a:t>business unit </a:t>
            </a:r>
            <a:r>
              <a:rPr lang="en-GB" dirty="0"/>
              <a:t>is typically responsible for setting the vision, project charter and road map, creating and maintaining product backlog requirements and priorities, defining user acceptance criteria and communicating with the developer unit</a:t>
            </a:r>
          </a:p>
        </p:txBody>
      </p:sp>
    </p:spTree>
    <p:extLst>
      <p:ext uri="{BB962C8B-B14F-4D97-AF65-F5344CB8AC3E}">
        <p14:creationId xmlns:p14="http://schemas.microsoft.com/office/powerpoint/2010/main" val="1930946389"/>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AD21-0268-4602-8DA1-E46413FE3353}"/>
              </a:ext>
            </a:extLst>
          </p:cNvPr>
          <p:cNvSpPr>
            <a:spLocks noGrp="1"/>
          </p:cNvSpPr>
          <p:nvPr>
            <p:ph type="title"/>
          </p:nvPr>
        </p:nvSpPr>
        <p:spPr/>
        <p:txBody>
          <a:bodyPr/>
          <a:lstStyle/>
          <a:p>
            <a:r>
              <a:rPr lang="en-GB" dirty="0"/>
              <a:t>Operations</a:t>
            </a:r>
          </a:p>
        </p:txBody>
      </p:sp>
      <p:sp>
        <p:nvSpPr>
          <p:cNvPr id="3" name="Content Placeholder 2">
            <a:extLst>
              <a:ext uri="{FF2B5EF4-FFF2-40B4-BE49-F238E27FC236}">
                <a16:creationId xmlns:a16="http://schemas.microsoft.com/office/drawing/2014/main" id="{E69BB80F-3ECD-481C-A6AF-A0C636C557F8}"/>
              </a:ext>
            </a:extLst>
          </p:cNvPr>
          <p:cNvSpPr>
            <a:spLocks noGrp="1"/>
          </p:cNvSpPr>
          <p:nvPr>
            <p:ph idx="1"/>
          </p:nvPr>
        </p:nvSpPr>
        <p:spPr/>
        <p:txBody>
          <a:bodyPr/>
          <a:lstStyle/>
          <a:p>
            <a:r>
              <a:rPr lang="en-GB" dirty="0" smtClean="0"/>
              <a:t>The </a:t>
            </a:r>
            <a:r>
              <a:rPr lang="en-GB" dirty="0"/>
              <a:t>action of functioning or the fact of being active or in </a:t>
            </a:r>
            <a:r>
              <a:rPr lang="en-GB" dirty="0" smtClean="0"/>
              <a:t>effect</a:t>
            </a:r>
          </a:p>
          <a:p>
            <a:r>
              <a:rPr lang="en-GB" dirty="0"/>
              <a:t>Operations management is the administration of business practices to create the highest level of efficiency possible within an </a:t>
            </a:r>
            <a:r>
              <a:rPr lang="en-GB" dirty="0" smtClean="0"/>
              <a:t>organization</a:t>
            </a:r>
          </a:p>
          <a:p>
            <a:r>
              <a:rPr lang="en-GB" dirty="0" smtClean="0"/>
              <a:t>It </a:t>
            </a:r>
            <a:r>
              <a:rPr lang="en-GB" dirty="0"/>
              <a:t>is concerned with converting materials and </a:t>
            </a:r>
            <a:r>
              <a:rPr lang="en-GB" dirty="0" smtClean="0"/>
              <a:t>labour </a:t>
            </a:r>
            <a:r>
              <a:rPr lang="en-GB" dirty="0"/>
              <a:t>into goods and services as efficiently as possible to maximize the profit of an </a:t>
            </a:r>
            <a:r>
              <a:rPr lang="en-GB" dirty="0" smtClean="0"/>
              <a:t>organisation</a:t>
            </a:r>
            <a:endParaRPr lang="en-GB" dirty="0"/>
          </a:p>
        </p:txBody>
      </p:sp>
    </p:spTree>
    <p:extLst>
      <p:ext uri="{BB962C8B-B14F-4D97-AF65-F5344CB8AC3E}">
        <p14:creationId xmlns:p14="http://schemas.microsoft.com/office/powerpoint/2010/main" val="899993696"/>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0756-51AE-4170-8ADA-A2D5D833EE19}"/>
              </a:ext>
            </a:extLst>
          </p:cNvPr>
          <p:cNvSpPr>
            <a:spLocks noGrp="1"/>
          </p:cNvSpPr>
          <p:nvPr>
            <p:ph type="title"/>
          </p:nvPr>
        </p:nvSpPr>
        <p:spPr/>
        <p:txBody>
          <a:bodyPr/>
          <a:lstStyle/>
          <a:p>
            <a:r>
              <a:rPr lang="en-GB" dirty="0"/>
              <a:t>Service Management</a:t>
            </a:r>
          </a:p>
        </p:txBody>
      </p:sp>
      <p:sp>
        <p:nvSpPr>
          <p:cNvPr id="3" name="Content Placeholder 2">
            <a:extLst>
              <a:ext uri="{FF2B5EF4-FFF2-40B4-BE49-F238E27FC236}">
                <a16:creationId xmlns:a16="http://schemas.microsoft.com/office/drawing/2014/main" id="{3B8AFD8D-FDCB-4BE9-B42F-F513612ED870}"/>
              </a:ext>
            </a:extLst>
          </p:cNvPr>
          <p:cNvSpPr>
            <a:spLocks noGrp="1"/>
          </p:cNvSpPr>
          <p:nvPr>
            <p:ph idx="1"/>
          </p:nvPr>
        </p:nvSpPr>
        <p:spPr/>
        <p:txBody>
          <a:bodyPr/>
          <a:lstStyle/>
          <a:p>
            <a:r>
              <a:rPr lang="en-GB" dirty="0"/>
              <a:t>IT service management (ITSM) refers to the entirety of activities – directed by policies, organized and structured in processes and supporting procedures – that are performed by an organization to design, plan, deliver, operate and control information technology (IT) services offered to customers</a:t>
            </a:r>
          </a:p>
        </p:txBody>
      </p:sp>
    </p:spTree>
    <p:extLst>
      <p:ext uri="{BB962C8B-B14F-4D97-AF65-F5344CB8AC3E}">
        <p14:creationId xmlns:p14="http://schemas.microsoft.com/office/powerpoint/2010/main" val="2992707056"/>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7F77-C637-434E-8BEE-92509EBA6F27}"/>
              </a:ext>
            </a:extLst>
          </p:cNvPr>
          <p:cNvSpPr>
            <a:spLocks noGrp="1"/>
          </p:cNvSpPr>
          <p:nvPr>
            <p:ph type="title"/>
          </p:nvPr>
        </p:nvSpPr>
        <p:spPr/>
        <p:txBody>
          <a:bodyPr/>
          <a:lstStyle/>
          <a:p>
            <a:r>
              <a:rPr lang="en-GB" dirty="0"/>
              <a:t>Service Desk</a:t>
            </a:r>
          </a:p>
        </p:txBody>
      </p:sp>
      <p:sp>
        <p:nvSpPr>
          <p:cNvPr id="3" name="Content Placeholder 2">
            <a:extLst>
              <a:ext uri="{FF2B5EF4-FFF2-40B4-BE49-F238E27FC236}">
                <a16:creationId xmlns:a16="http://schemas.microsoft.com/office/drawing/2014/main" id="{FAC5A956-AB0E-4B65-A3AA-45B1FDE4AEA8}"/>
              </a:ext>
            </a:extLst>
          </p:cNvPr>
          <p:cNvSpPr>
            <a:spLocks noGrp="1"/>
          </p:cNvSpPr>
          <p:nvPr>
            <p:ph idx="1"/>
          </p:nvPr>
        </p:nvSpPr>
        <p:spPr/>
        <p:txBody>
          <a:bodyPr>
            <a:normAutofit lnSpcReduction="10000"/>
          </a:bodyPr>
          <a:lstStyle/>
          <a:p>
            <a:r>
              <a:rPr lang="en-GB" dirty="0"/>
              <a:t>A service desk is a communications </a:t>
            </a:r>
            <a:r>
              <a:rPr lang="en-GB" dirty="0" smtClean="0"/>
              <a:t>centre </a:t>
            </a:r>
            <a:r>
              <a:rPr lang="en-GB" dirty="0"/>
              <a:t>that provides a single point of contact (SPOC) between a company and its customers, employees and business </a:t>
            </a:r>
            <a:r>
              <a:rPr lang="en-GB" dirty="0" smtClean="0"/>
              <a:t>partners</a:t>
            </a:r>
          </a:p>
          <a:p>
            <a:r>
              <a:rPr lang="en-GB" dirty="0" smtClean="0"/>
              <a:t>The </a:t>
            </a:r>
            <a:r>
              <a:rPr lang="en-GB" dirty="0"/>
              <a:t>purpose of a service desk is to ensure that users receive appropriate help in a timely </a:t>
            </a:r>
            <a:r>
              <a:rPr lang="en-GB" dirty="0" smtClean="0"/>
              <a:t>manner</a:t>
            </a:r>
          </a:p>
          <a:p>
            <a:r>
              <a:rPr lang="en-GB" dirty="0"/>
              <a:t>An evolution of the help desk, born out of the ITSM best practice framework ITIL (formerly known as the IT Infrastructure Library), and based on the underlying concept of “managing IT as a service.”</a:t>
            </a:r>
          </a:p>
          <a:p>
            <a:r>
              <a:rPr lang="en-GB" dirty="0" smtClean="0"/>
              <a:t>The </a:t>
            </a:r>
            <a:r>
              <a:rPr lang="en-GB" dirty="0"/>
              <a:t>ITIL definition of service desk is:</a:t>
            </a:r>
          </a:p>
          <a:p>
            <a:pPr lvl="1"/>
            <a:r>
              <a:rPr lang="en-GB" dirty="0"/>
              <a:t>“The single point of contact between the service provider and the users. A typical service desk manages incidents and service requests, and also handles communication with the users.”</a:t>
            </a:r>
          </a:p>
        </p:txBody>
      </p:sp>
    </p:spTree>
    <p:extLst>
      <p:ext uri="{BB962C8B-B14F-4D97-AF65-F5344CB8AC3E}">
        <p14:creationId xmlns:p14="http://schemas.microsoft.com/office/powerpoint/2010/main" val="1413181579"/>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D61E-CD1F-4075-A8B9-F520C5349436}"/>
              </a:ext>
            </a:extLst>
          </p:cNvPr>
          <p:cNvSpPr>
            <a:spLocks noGrp="1"/>
          </p:cNvSpPr>
          <p:nvPr>
            <p:ph type="title"/>
          </p:nvPr>
        </p:nvSpPr>
        <p:spPr/>
        <p:txBody>
          <a:bodyPr/>
          <a:lstStyle/>
          <a:p>
            <a:r>
              <a:rPr lang="en-GB" dirty="0"/>
              <a:t>Application Support</a:t>
            </a:r>
          </a:p>
        </p:txBody>
      </p:sp>
      <p:sp>
        <p:nvSpPr>
          <p:cNvPr id="3" name="Content Placeholder 2">
            <a:extLst>
              <a:ext uri="{FF2B5EF4-FFF2-40B4-BE49-F238E27FC236}">
                <a16:creationId xmlns:a16="http://schemas.microsoft.com/office/drawing/2014/main" id="{165F0D7D-A964-450C-9FFF-11EF984FC9F2}"/>
              </a:ext>
            </a:extLst>
          </p:cNvPr>
          <p:cNvSpPr>
            <a:spLocks noGrp="1"/>
          </p:cNvSpPr>
          <p:nvPr>
            <p:ph idx="1"/>
          </p:nvPr>
        </p:nvSpPr>
        <p:spPr/>
        <p:txBody>
          <a:bodyPr/>
          <a:lstStyle/>
          <a:p>
            <a:r>
              <a:rPr lang="en-GB" dirty="0" smtClean="0"/>
              <a:t>It is a service</a:t>
            </a:r>
          </a:p>
          <a:p>
            <a:r>
              <a:rPr lang="en-GB" dirty="0"/>
              <a:t>Application Maintenance and Support includes the skills and requirements for supporting application systems, </a:t>
            </a:r>
            <a:r>
              <a:rPr lang="en-GB" dirty="0" smtClean="0"/>
              <a:t>including:</a:t>
            </a:r>
          </a:p>
          <a:p>
            <a:pPr lvl="1"/>
            <a:r>
              <a:rPr lang="en-GB" dirty="0" smtClean="0"/>
              <a:t>Troubleshooting</a:t>
            </a:r>
          </a:p>
          <a:p>
            <a:pPr lvl="1"/>
            <a:r>
              <a:rPr lang="en-GB" dirty="0" smtClean="0"/>
              <a:t>modifying</a:t>
            </a:r>
            <a:r>
              <a:rPr lang="en-GB" dirty="0"/>
              <a:t>, maintaining and enhancing legacy </a:t>
            </a:r>
            <a:r>
              <a:rPr lang="en-GB" dirty="0" smtClean="0"/>
              <a:t>systems</a:t>
            </a:r>
          </a:p>
          <a:p>
            <a:r>
              <a:rPr lang="en-GB" dirty="0" smtClean="0"/>
              <a:t>Application </a:t>
            </a:r>
            <a:r>
              <a:rPr lang="en-GB" dirty="0"/>
              <a:t>Maintenance and Support also applies to applications running in a production environment</a:t>
            </a:r>
          </a:p>
        </p:txBody>
      </p:sp>
    </p:spTree>
    <p:extLst>
      <p:ext uri="{BB962C8B-B14F-4D97-AF65-F5344CB8AC3E}">
        <p14:creationId xmlns:p14="http://schemas.microsoft.com/office/powerpoint/2010/main" val="201559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1.1	Explain the role and function of the system development lifecycle</a:t>
            </a:r>
            <a:endParaRPr lang="en-GB" dirty="0"/>
          </a:p>
        </p:txBody>
      </p:sp>
      <p:sp>
        <p:nvSpPr>
          <p:cNvPr id="4" name="Text Placeholder 3"/>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GB" i="1" dirty="0"/>
              <a:t>Recognise that there are several ways to represent the terminology and stages of the SDLC. </a:t>
            </a:r>
            <a:endParaRPr lang="en-GB" dirty="0"/>
          </a:p>
          <a:p>
            <a:pPr marL="342900" indent="-342900">
              <a:buFont typeface="Arial" panose="020B0604020202020204" pitchFamily="34" charset="0"/>
              <a:buChar char="•"/>
            </a:pPr>
            <a:r>
              <a:rPr lang="en-GB" i="1" dirty="0"/>
              <a:t>Describe the role of the SDLC in the context of developing of IT systems and services, and operational software end-products. </a:t>
            </a:r>
          </a:p>
          <a:p>
            <a:pPr marL="342900" indent="-342900">
              <a:buFont typeface="Arial" panose="020B0604020202020204" pitchFamily="34" charset="0"/>
              <a:buChar char="•"/>
            </a:pPr>
            <a:r>
              <a:rPr lang="en-GB" i="1" dirty="0"/>
              <a:t>Explain the purpose of the SDLC as a means to facilitate the creation of effective software </a:t>
            </a:r>
            <a:endParaRPr lang="en-GB" dirty="0"/>
          </a:p>
          <a:p>
            <a:endParaRPr lang="en-GB" dirty="0"/>
          </a:p>
        </p:txBody>
      </p:sp>
    </p:spTree>
    <p:extLst>
      <p:ext uri="{BB962C8B-B14F-4D97-AF65-F5344CB8AC3E}">
        <p14:creationId xmlns:p14="http://schemas.microsoft.com/office/powerpoint/2010/main" val="320358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Analysis</a:t>
            </a:r>
          </a:p>
        </p:txBody>
      </p:sp>
      <p:sp>
        <p:nvSpPr>
          <p:cNvPr id="3" name="Content Placeholder 2"/>
          <p:cNvSpPr>
            <a:spLocks noGrp="1"/>
          </p:cNvSpPr>
          <p:nvPr>
            <p:ph type="body" idx="1"/>
          </p:nvPr>
        </p:nvSpPr>
        <p:spPr>
          <a:xfrm>
            <a:off x="360947" y="4589463"/>
            <a:ext cx="11341769" cy="2058987"/>
          </a:xfrm>
        </p:spPr>
        <p:txBody>
          <a:bodyPr>
            <a:normAutofit fontScale="47500" lnSpcReduction="20000"/>
          </a:bodyPr>
          <a:lstStyle/>
          <a:p>
            <a:r>
              <a:rPr lang="en-GB" dirty="0"/>
              <a:t>Distinguish the role of the customer and the user in defining requirements</a:t>
            </a:r>
          </a:p>
          <a:p>
            <a:r>
              <a:rPr lang="en-GB" dirty="0"/>
              <a:t>Describe how user research can facilitate understanding of the customer and </a:t>
            </a:r>
            <a:r>
              <a:rPr lang="en-GB" dirty="0" err="1"/>
              <a:t>enduser</a:t>
            </a:r>
            <a:endParaRPr lang="en-GB" dirty="0"/>
          </a:p>
          <a:p>
            <a:r>
              <a:rPr lang="en-GB" dirty="0"/>
              <a:t>Explain the difference between functional and non-functional requirements</a:t>
            </a:r>
          </a:p>
          <a:p>
            <a:r>
              <a:rPr lang="en-GB" dirty="0"/>
              <a:t>Distinguish non-functional requirements, including</a:t>
            </a:r>
          </a:p>
          <a:p>
            <a:r>
              <a:rPr lang="en-GB" dirty="0"/>
              <a:t>Recognise common ways in which software requirements can be expressed</a:t>
            </a:r>
          </a:p>
          <a:p>
            <a:r>
              <a:rPr lang="en-GB" dirty="0"/>
              <a:t>Describe the qualities of good requirements and the impact of poor requirements</a:t>
            </a:r>
          </a:p>
          <a:p>
            <a:r>
              <a:rPr lang="en-GB" dirty="0"/>
              <a:t>Explain how a data dictionary / glossary of terms can be used</a:t>
            </a:r>
          </a:p>
          <a:p>
            <a:r>
              <a:rPr lang="en-GB" dirty="0"/>
              <a:t>List and describe techniques and tools used in requirements analysis, including</a:t>
            </a:r>
          </a:p>
        </p:txBody>
      </p:sp>
    </p:spTree>
    <p:extLst>
      <p:ext uri="{BB962C8B-B14F-4D97-AF65-F5344CB8AC3E}">
        <p14:creationId xmlns:p14="http://schemas.microsoft.com/office/powerpoint/2010/main" val="158906713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75E1-4072-401B-9D6A-2891C12C420F}"/>
              </a:ext>
            </a:extLst>
          </p:cNvPr>
          <p:cNvSpPr>
            <a:spLocks noGrp="1"/>
          </p:cNvSpPr>
          <p:nvPr>
            <p:ph type="title"/>
          </p:nvPr>
        </p:nvSpPr>
        <p:spPr/>
        <p:txBody>
          <a:bodyPr/>
          <a:lstStyle/>
          <a:p>
            <a:r>
              <a:rPr lang="en-GB" dirty="0"/>
              <a:t>Technical Support</a:t>
            </a:r>
          </a:p>
        </p:txBody>
      </p:sp>
      <p:sp>
        <p:nvSpPr>
          <p:cNvPr id="3" name="Content Placeholder 2">
            <a:extLst>
              <a:ext uri="{FF2B5EF4-FFF2-40B4-BE49-F238E27FC236}">
                <a16:creationId xmlns:a16="http://schemas.microsoft.com/office/drawing/2014/main" id="{6E2C6F83-C5D3-4E65-8EE4-297FFE404906}"/>
              </a:ext>
            </a:extLst>
          </p:cNvPr>
          <p:cNvSpPr>
            <a:spLocks noGrp="1"/>
          </p:cNvSpPr>
          <p:nvPr>
            <p:ph idx="1"/>
          </p:nvPr>
        </p:nvSpPr>
        <p:spPr/>
        <p:txBody>
          <a:bodyPr/>
          <a:lstStyle/>
          <a:p>
            <a:r>
              <a:rPr lang="en-GB" dirty="0" smtClean="0"/>
              <a:t>A </a:t>
            </a:r>
            <a:r>
              <a:rPr lang="en-GB" dirty="0"/>
              <a:t>service provided by a hardware or software company which provides registered users with help and advice about their products</a:t>
            </a:r>
          </a:p>
        </p:txBody>
      </p:sp>
    </p:spTree>
    <p:extLst>
      <p:ext uri="{BB962C8B-B14F-4D97-AF65-F5344CB8AC3E}">
        <p14:creationId xmlns:p14="http://schemas.microsoft.com/office/powerpoint/2010/main" val="3811903852"/>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613609"/>
          </a:xfrm>
        </p:spPr>
        <p:txBody>
          <a:bodyPr>
            <a:noAutofit/>
          </a:bodyPr>
          <a:lstStyle/>
          <a:p>
            <a:r>
              <a:rPr lang="en-US" sz="4400" dirty="0"/>
              <a:t>3.3	 Team working aspects required to ensure effective delivery of software projects</a:t>
            </a:r>
            <a:endParaRPr lang="en-GB" sz="4400" dirty="0"/>
          </a:p>
        </p:txBody>
      </p:sp>
      <p:sp>
        <p:nvSpPr>
          <p:cNvPr id="4" name="Text Placeholder 3"/>
          <p:cNvSpPr>
            <a:spLocks noGrp="1"/>
          </p:cNvSpPr>
          <p:nvPr>
            <p:ph type="body" idx="1"/>
          </p:nvPr>
        </p:nvSpPr>
        <p:spPr>
          <a:xfrm>
            <a:off x="360947" y="4323347"/>
            <a:ext cx="11341769" cy="2534653"/>
          </a:xfrm>
        </p:spPr>
        <p:txBody>
          <a:bodyPr>
            <a:normAutofit fontScale="47500" lnSpcReduction="20000"/>
          </a:bodyPr>
          <a:lstStyle/>
          <a:p>
            <a:r>
              <a:rPr lang="en-GB" dirty="0"/>
              <a:t>Recognise that software development is undertaken within governance and management frameworks that organisations use to control and manage projects, programmes and Operations</a:t>
            </a:r>
          </a:p>
          <a:p>
            <a:r>
              <a:rPr lang="en-GB" dirty="0"/>
              <a:t>Explain the difference between the terms ‘programme’ and ‘project’ and the relationship between them, and how they relate to software development</a:t>
            </a:r>
          </a:p>
          <a:p>
            <a:r>
              <a:rPr lang="en-GB" dirty="0"/>
              <a:t>Explain the role and responsibilities of a project manager in software development. </a:t>
            </a:r>
          </a:p>
          <a:p>
            <a:r>
              <a:rPr lang="en-GB" dirty="0"/>
              <a:t>Describe in outline a generic project lifecycle and the purpose and scope of each stage of the lifecycle</a:t>
            </a:r>
          </a:p>
          <a:p>
            <a:r>
              <a:rPr lang="en-GB" dirty="0"/>
              <a:t>Describe effective team-working and how this contributes to effective delivery of software projects</a:t>
            </a:r>
          </a:p>
          <a:p>
            <a:r>
              <a:rPr lang="en-GB" dirty="0"/>
              <a:t>Explain the importance of working closely with the customer and users during requirements analysis</a:t>
            </a:r>
          </a:p>
          <a:p>
            <a:r>
              <a:rPr lang="en-GB" dirty="0"/>
              <a:t>Explain the role of technical architects and domain experts during design</a:t>
            </a:r>
          </a:p>
          <a:p>
            <a:r>
              <a:rPr lang="en-GB" dirty="0"/>
              <a:t>Explain the role of Operations and Service Management during design, in order to help ensure that the design of the software end product meets non-functional requirements</a:t>
            </a:r>
          </a:p>
          <a:p>
            <a:r>
              <a:rPr lang="en-GB" dirty="0"/>
              <a:t>Explain ways in which team working is beneficial during code development</a:t>
            </a:r>
          </a:p>
          <a:p>
            <a:r>
              <a:rPr lang="en-GB" dirty="0"/>
              <a:t>Explain why collaborative approaches are especially important for software development using agile and/or DevOps approaches</a:t>
            </a:r>
          </a:p>
        </p:txBody>
      </p:sp>
    </p:spTree>
    <p:extLst>
      <p:ext uri="{BB962C8B-B14F-4D97-AF65-F5344CB8AC3E}">
        <p14:creationId xmlns:p14="http://schemas.microsoft.com/office/powerpoint/2010/main" val="107052311"/>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 and management frameworks</a:t>
            </a:r>
          </a:p>
        </p:txBody>
      </p:sp>
      <p:sp>
        <p:nvSpPr>
          <p:cNvPr id="3" name="Content Placeholder 2"/>
          <p:cNvSpPr>
            <a:spLocks noGrp="1"/>
          </p:cNvSpPr>
          <p:nvPr>
            <p:ph idx="1"/>
          </p:nvPr>
        </p:nvSpPr>
        <p:spPr/>
        <p:txBody>
          <a:bodyPr>
            <a:normAutofit/>
          </a:bodyPr>
          <a:lstStyle/>
          <a:p>
            <a:r>
              <a:rPr lang="en-GB" dirty="0"/>
              <a:t>Recognise that software development is undertaken within governance and management frameworks that organisations use to control and manage projects, programmes and Operations</a:t>
            </a:r>
          </a:p>
        </p:txBody>
      </p:sp>
    </p:spTree>
    <p:extLst>
      <p:ext uri="{BB962C8B-B14F-4D97-AF65-F5344CB8AC3E}">
        <p14:creationId xmlns:p14="http://schemas.microsoft.com/office/powerpoint/2010/main" val="1176370911"/>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19F-EFC1-44E3-A2CD-68A1406EC3CA}"/>
              </a:ext>
            </a:extLst>
          </p:cNvPr>
          <p:cNvSpPr>
            <a:spLocks noGrp="1"/>
          </p:cNvSpPr>
          <p:nvPr>
            <p:ph type="title"/>
          </p:nvPr>
        </p:nvSpPr>
        <p:spPr/>
        <p:txBody>
          <a:bodyPr/>
          <a:lstStyle/>
          <a:p>
            <a:r>
              <a:rPr lang="en-GB" dirty="0"/>
              <a:t>Terminology</a:t>
            </a:r>
          </a:p>
        </p:txBody>
      </p:sp>
      <p:sp>
        <p:nvSpPr>
          <p:cNvPr id="3" name="Content Placeholder 2">
            <a:extLst>
              <a:ext uri="{FF2B5EF4-FFF2-40B4-BE49-F238E27FC236}">
                <a16:creationId xmlns:a16="http://schemas.microsoft.com/office/drawing/2014/main" id="{160F7851-2FAB-494E-9952-9073B3970D12}"/>
              </a:ext>
            </a:extLst>
          </p:cNvPr>
          <p:cNvSpPr>
            <a:spLocks noGrp="1"/>
          </p:cNvSpPr>
          <p:nvPr>
            <p:ph idx="1"/>
          </p:nvPr>
        </p:nvSpPr>
        <p:spPr/>
        <p:txBody>
          <a:bodyPr>
            <a:normAutofit/>
          </a:bodyPr>
          <a:lstStyle/>
          <a:p>
            <a:r>
              <a:rPr lang="en-GB" dirty="0" smtClean="0"/>
              <a:t>Programme</a:t>
            </a:r>
          </a:p>
          <a:p>
            <a:pPr lvl="1"/>
            <a:r>
              <a:rPr lang="en-GB" dirty="0" smtClean="0"/>
              <a:t>The actual code that is being developed</a:t>
            </a:r>
          </a:p>
          <a:p>
            <a:r>
              <a:rPr lang="en-GB" dirty="0" smtClean="0"/>
              <a:t>Project</a:t>
            </a:r>
          </a:p>
          <a:p>
            <a:pPr lvl="1"/>
            <a:r>
              <a:rPr lang="en-GB" dirty="0" smtClean="0"/>
              <a:t>The overall task of creating the software</a:t>
            </a:r>
            <a:endParaRPr lang="en-GB" dirty="0"/>
          </a:p>
          <a:p>
            <a:endParaRPr lang="en-GB" dirty="0"/>
          </a:p>
        </p:txBody>
      </p:sp>
    </p:spTree>
    <p:extLst>
      <p:ext uri="{BB962C8B-B14F-4D97-AF65-F5344CB8AC3E}">
        <p14:creationId xmlns:p14="http://schemas.microsoft.com/office/powerpoint/2010/main" val="2930832806"/>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7A04-C221-4A71-97EA-70AB1537F665}"/>
              </a:ext>
            </a:extLst>
          </p:cNvPr>
          <p:cNvSpPr>
            <a:spLocks noGrp="1"/>
          </p:cNvSpPr>
          <p:nvPr>
            <p:ph type="title"/>
          </p:nvPr>
        </p:nvSpPr>
        <p:spPr/>
        <p:txBody>
          <a:bodyPr/>
          <a:lstStyle/>
          <a:p>
            <a:r>
              <a:rPr lang="en-GB" dirty="0"/>
              <a:t>Role and responsibilities of a project manager </a:t>
            </a:r>
          </a:p>
        </p:txBody>
      </p:sp>
      <p:sp>
        <p:nvSpPr>
          <p:cNvPr id="3" name="Content Placeholder 2">
            <a:extLst>
              <a:ext uri="{FF2B5EF4-FFF2-40B4-BE49-F238E27FC236}">
                <a16:creationId xmlns:a16="http://schemas.microsoft.com/office/drawing/2014/main" id="{4C02B4A6-C194-4F5B-9EC2-BB16CE99F1F3}"/>
              </a:ext>
            </a:extLst>
          </p:cNvPr>
          <p:cNvSpPr>
            <a:spLocks noGrp="1"/>
          </p:cNvSpPr>
          <p:nvPr>
            <p:ph idx="1"/>
          </p:nvPr>
        </p:nvSpPr>
        <p:spPr/>
        <p:txBody>
          <a:bodyPr>
            <a:normAutofit/>
          </a:bodyPr>
          <a:lstStyle/>
          <a:p>
            <a:r>
              <a:rPr lang="en-GB" dirty="0"/>
              <a:t>The Role of the Project </a:t>
            </a:r>
            <a:r>
              <a:rPr lang="en-GB" dirty="0" smtClean="0"/>
              <a:t>Manager</a:t>
            </a:r>
          </a:p>
          <a:p>
            <a:r>
              <a:rPr lang="en-GB" dirty="0" smtClean="0"/>
              <a:t>A </a:t>
            </a:r>
            <a:r>
              <a:rPr lang="en-GB" dirty="0"/>
              <a:t>project manager is a person who has the overall responsibility for the successful initiation, planning, design, execution, monitoring, controlling and closure of a </a:t>
            </a:r>
            <a:r>
              <a:rPr lang="en-GB" dirty="0" smtClean="0"/>
              <a:t>project</a:t>
            </a:r>
          </a:p>
          <a:p>
            <a:r>
              <a:rPr lang="en-GB" dirty="0" smtClean="0"/>
              <a:t>A </a:t>
            </a:r>
            <a:r>
              <a:rPr lang="en-GB" dirty="0"/>
              <a:t>project manager is a person who is responsible for making decisions, both large and small</a:t>
            </a:r>
          </a:p>
        </p:txBody>
      </p:sp>
    </p:spTree>
    <p:extLst>
      <p:ext uri="{BB962C8B-B14F-4D97-AF65-F5344CB8AC3E}">
        <p14:creationId xmlns:p14="http://schemas.microsoft.com/office/powerpoint/2010/main" val="4126600534"/>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967E-2000-432D-8BDF-8A699B94A88F}"/>
              </a:ext>
            </a:extLst>
          </p:cNvPr>
          <p:cNvSpPr>
            <a:spLocks noGrp="1"/>
          </p:cNvSpPr>
          <p:nvPr>
            <p:ph type="title"/>
          </p:nvPr>
        </p:nvSpPr>
        <p:spPr/>
        <p:txBody>
          <a:bodyPr/>
          <a:lstStyle/>
          <a:p>
            <a:r>
              <a:rPr lang="en-GB" dirty="0"/>
              <a:t>Generic project lifecycle</a:t>
            </a:r>
          </a:p>
        </p:txBody>
      </p:sp>
      <p:sp>
        <p:nvSpPr>
          <p:cNvPr id="3" name="Content Placeholder 2">
            <a:extLst>
              <a:ext uri="{FF2B5EF4-FFF2-40B4-BE49-F238E27FC236}">
                <a16:creationId xmlns:a16="http://schemas.microsoft.com/office/drawing/2014/main" id="{304A2A63-53E7-4DC1-B5DE-A1C50B706521}"/>
              </a:ext>
            </a:extLst>
          </p:cNvPr>
          <p:cNvSpPr>
            <a:spLocks noGrp="1"/>
          </p:cNvSpPr>
          <p:nvPr>
            <p:ph idx="1"/>
          </p:nvPr>
        </p:nvSpPr>
        <p:spPr/>
        <p:txBody>
          <a:bodyPr>
            <a:normAutofit/>
          </a:bodyPr>
          <a:lstStyle/>
          <a:p>
            <a:r>
              <a:rPr lang="en-GB" dirty="0" smtClean="0"/>
              <a:t>Project </a:t>
            </a:r>
            <a:r>
              <a:rPr lang="en-GB" dirty="0"/>
              <a:t>management life cycle is usually broken down into four </a:t>
            </a:r>
            <a:r>
              <a:rPr lang="en-GB" dirty="0" smtClean="0"/>
              <a:t>phases:</a:t>
            </a:r>
          </a:p>
          <a:p>
            <a:pPr lvl="1"/>
            <a:r>
              <a:rPr lang="en-GB" dirty="0" smtClean="0"/>
              <a:t>Initiation</a:t>
            </a:r>
          </a:p>
          <a:p>
            <a:pPr lvl="1"/>
            <a:r>
              <a:rPr lang="en-GB" dirty="0" smtClean="0"/>
              <a:t>Planning</a:t>
            </a:r>
          </a:p>
          <a:p>
            <a:pPr lvl="1"/>
            <a:r>
              <a:rPr lang="en-GB" dirty="0" smtClean="0"/>
              <a:t>Execution</a:t>
            </a:r>
          </a:p>
          <a:p>
            <a:pPr lvl="1"/>
            <a:r>
              <a:rPr lang="en-GB" dirty="0" smtClean="0"/>
              <a:t>closure</a:t>
            </a:r>
          </a:p>
          <a:p>
            <a:r>
              <a:rPr lang="en-GB" dirty="0" smtClean="0"/>
              <a:t>These </a:t>
            </a:r>
            <a:r>
              <a:rPr lang="en-GB" dirty="0"/>
              <a:t>make up the path that takes your project from the beginning to the </a:t>
            </a:r>
            <a:r>
              <a:rPr lang="en-GB" dirty="0" smtClean="0"/>
              <a:t>end</a:t>
            </a:r>
          </a:p>
          <a:p>
            <a:r>
              <a:rPr lang="en-GB" dirty="0" smtClean="0"/>
              <a:t>Some </a:t>
            </a:r>
            <a:r>
              <a:rPr lang="en-GB" dirty="0"/>
              <a:t>methodologies also include a fifth phase, controlling or monitoring</a:t>
            </a:r>
          </a:p>
        </p:txBody>
      </p:sp>
    </p:spTree>
    <p:extLst>
      <p:ext uri="{BB962C8B-B14F-4D97-AF65-F5344CB8AC3E}">
        <p14:creationId xmlns:p14="http://schemas.microsoft.com/office/powerpoint/2010/main" val="380181021"/>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a:t>In the initiation phase of the project, you identify a business need, problem, or opportunity and brainstorm ways that your team can meet this need, solve this problem, or seize this </a:t>
            </a:r>
            <a:r>
              <a:rPr lang="en-GB" dirty="0" smtClean="0"/>
              <a:t>opportunity</a:t>
            </a:r>
          </a:p>
          <a:p>
            <a:r>
              <a:rPr lang="en-GB" dirty="0" smtClean="0"/>
              <a:t>During </a:t>
            </a:r>
            <a:r>
              <a:rPr lang="en-GB" dirty="0"/>
              <a:t>this step, you figure out an objective for your project, determine whether the project is feasible, and identify the major deliverables for the project</a:t>
            </a:r>
            <a:r>
              <a:rPr lang="en-GB" dirty="0" smtClean="0"/>
              <a:t>.</a:t>
            </a:r>
          </a:p>
          <a:p>
            <a:r>
              <a:rPr lang="en-GB" dirty="0"/>
              <a:t>Project management steps for the initiation phase</a:t>
            </a:r>
          </a:p>
          <a:p>
            <a:endParaRPr lang="en-GB" dirty="0"/>
          </a:p>
          <a:p>
            <a:r>
              <a:rPr lang="en-GB" dirty="0"/>
              <a:t>Steps for the project initiation phase may include the following:</a:t>
            </a:r>
          </a:p>
          <a:p>
            <a:pPr lvl="1"/>
            <a:r>
              <a:rPr lang="en-GB" dirty="0" smtClean="0"/>
              <a:t>Undertaking </a:t>
            </a:r>
            <a:r>
              <a:rPr lang="en-GB" dirty="0"/>
              <a:t>a feasibility study – Identifying the primary problem your project will solve and whether your project will deliver a solution to that problem</a:t>
            </a:r>
          </a:p>
          <a:p>
            <a:pPr lvl="1"/>
            <a:r>
              <a:rPr lang="en-GB" dirty="0" smtClean="0"/>
              <a:t>Identifying </a:t>
            </a:r>
            <a:r>
              <a:rPr lang="en-GB" dirty="0"/>
              <a:t>scope – Defining the depth and breadth of the project</a:t>
            </a:r>
          </a:p>
          <a:p>
            <a:pPr lvl="1"/>
            <a:r>
              <a:rPr lang="en-GB" dirty="0" smtClean="0"/>
              <a:t>Identifying </a:t>
            </a:r>
            <a:r>
              <a:rPr lang="en-GB" dirty="0"/>
              <a:t>deliverables – Defining the product or service to provide</a:t>
            </a:r>
          </a:p>
          <a:p>
            <a:pPr lvl="1"/>
            <a:r>
              <a:rPr lang="en-GB" dirty="0" smtClean="0"/>
              <a:t>Identifying </a:t>
            </a:r>
            <a:r>
              <a:rPr lang="en-GB" dirty="0"/>
              <a:t>project stakeholders – Figuring out whom the project affects and what their needs may be</a:t>
            </a:r>
          </a:p>
          <a:p>
            <a:pPr lvl="1"/>
            <a:r>
              <a:rPr lang="en-GB" dirty="0" smtClean="0"/>
              <a:t>Developing </a:t>
            </a:r>
            <a:r>
              <a:rPr lang="en-GB" dirty="0"/>
              <a:t>a business case – Using the above criteria to compare the potential costs and benefits for the project to determine if it moves forward</a:t>
            </a:r>
          </a:p>
          <a:p>
            <a:endParaRPr lang="en-GB" dirty="0"/>
          </a:p>
        </p:txBody>
      </p:sp>
    </p:spTree>
    <p:extLst>
      <p:ext uri="{BB962C8B-B14F-4D97-AF65-F5344CB8AC3E}">
        <p14:creationId xmlns:p14="http://schemas.microsoft.com/office/powerpoint/2010/main" val="2308348217"/>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a:t>
            </a:r>
            <a:endParaRPr lang="en-GB" dirty="0"/>
          </a:p>
        </p:txBody>
      </p:sp>
      <p:sp>
        <p:nvSpPr>
          <p:cNvPr id="3" name="Content Placeholder 2"/>
          <p:cNvSpPr>
            <a:spLocks noGrp="1"/>
          </p:cNvSpPr>
          <p:nvPr>
            <p:ph idx="1"/>
          </p:nvPr>
        </p:nvSpPr>
        <p:spPr/>
        <p:txBody>
          <a:bodyPr/>
          <a:lstStyle/>
          <a:p>
            <a:r>
              <a:rPr lang="en-GB" dirty="0"/>
              <a:t>Once the project is approved to move forward based on your business case, statement of work, or project initiation document, you move into the planning </a:t>
            </a:r>
            <a:r>
              <a:rPr lang="en-GB" dirty="0" smtClean="0"/>
              <a:t>phase</a:t>
            </a:r>
          </a:p>
          <a:p>
            <a:r>
              <a:rPr lang="en-GB" dirty="0" smtClean="0"/>
              <a:t>In </a:t>
            </a:r>
            <a:r>
              <a:rPr lang="en-GB" dirty="0"/>
              <a:t>this phase, you break down the larger project into smaller tasks, build your team, and prepare a schedule for the completion of </a:t>
            </a:r>
            <a:r>
              <a:rPr lang="en-GB" dirty="0" smtClean="0"/>
              <a:t>assignments</a:t>
            </a:r>
          </a:p>
          <a:p>
            <a:r>
              <a:rPr lang="en-GB" dirty="0" smtClean="0"/>
              <a:t>During </a:t>
            </a:r>
            <a:r>
              <a:rPr lang="en-GB" dirty="0"/>
              <a:t>this phase, you create smaller goals within the larger project, making sure each is achievable within the time </a:t>
            </a:r>
            <a:r>
              <a:rPr lang="en-GB" dirty="0" smtClean="0"/>
              <a:t>frame</a:t>
            </a:r>
          </a:p>
          <a:p>
            <a:r>
              <a:rPr lang="en-GB" dirty="0" smtClean="0"/>
              <a:t>Smaller </a:t>
            </a:r>
            <a:r>
              <a:rPr lang="en-GB" dirty="0"/>
              <a:t>goals should have a high potential for success</a:t>
            </a:r>
          </a:p>
        </p:txBody>
      </p:sp>
    </p:spTree>
    <p:extLst>
      <p:ext uri="{BB962C8B-B14F-4D97-AF65-F5344CB8AC3E}">
        <p14:creationId xmlns:p14="http://schemas.microsoft.com/office/powerpoint/2010/main" val="215552017"/>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a:t>
            </a:r>
            <a:endParaRPr lang="en-GB" dirty="0"/>
          </a:p>
        </p:txBody>
      </p:sp>
      <p:sp>
        <p:nvSpPr>
          <p:cNvPr id="3" name="Content Placeholder 2"/>
          <p:cNvSpPr>
            <a:spLocks noGrp="1"/>
          </p:cNvSpPr>
          <p:nvPr>
            <p:ph idx="1"/>
          </p:nvPr>
        </p:nvSpPr>
        <p:spPr/>
        <p:txBody>
          <a:bodyPr>
            <a:normAutofit/>
          </a:bodyPr>
          <a:lstStyle/>
          <a:p>
            <a:r>
              <a:rPr lang="en-GB" dirty="0"/>
              <a:t>Steps for the project planning phase may include the following:</a:t>
            </a:r>
          </a:p>
          <a:p>
            <a:pPr lvl="1"/>
            <a:r>
              <a:rPr lang="en-GB" dirty="0"/>
              <a:t>Creating a project plan – Identifying the project timeline, including the phases of the project, the tasks to be performed, and possible constraints</a:t>
            </a:r>
          </a:p>
          <a:p>
            <a:pPr lvl="1"/>
            <a:r>
              <a:rPr lang="en-GB" dirty="0"/>
              <a:t>Creating workflow documents or process maps – Visualizing the project timeline by diagramming key milestones</a:t>
            </a:r>
          </a:p>
          <a:p>
            <a:pPr lvl="1"/>
            <a:r>
              <a:rPr lang="en-GB" dirty="0"/>
              <a:t>Estimating budget and creating a financial plan – Using cost estimates to determine how much to spend on the project to get the maximum return on investment</a:t>
            </a:r>
          </a:p>
          <a:p>
            <a:pPr lvl="1"/>
            <a:r>
              <a:rPr lang="en-GB" dirty="0"/>
              <a:t>Gathering resources – Building your functional team from internal and external talent pools while making sure everyone has the necessary tools (software, hardware, etc.) to complete their tasks</a:t>
            </a:r>
          </a:p>
          <a:p>
            <a:pPr lvl="1"/>
            <a:r>
              <a:rPr lang="en-GB" dirty="0"/>
              <a:t>Anticipating risks and potential quality roadblocks – Identifying issues that may cause your project to stall while planning to mitigate those risks and maintain the project’s quality and timeline</a:t>
            </a:r>
          </a:p>
          <a:p>
            <a:endParaRPr lang="en-GB" dirty="0"/>
          </a:p>
        </p:txBody>
      </p:sp>
    </p:spTree>
    <p:extLst>
      <p:ext uri="{BB962C8B-B14F-4D97-AF65-F5344CB8AC3E}">
        <p14:creationId xmlns:p14="http://schemas.microsoft.com/office/powerpoint/2010/main" val="2967365084"/>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Execution</a:t>
            </a:r>
            <a:endParaRPr lang="en-GB" dirty="0"/>
          </a:p>
        </p:txBody>
      </p:sp>
      <p:sp>
        <p:nvSpPr>
          <p:cNvPr id="3" name="Content Placeholder 2"/>
          <p:cNvSpPr>
            <a:spLocks noGrp="1"/>
          </p:cNvSpPr>
          <p:nvPr>
            <p:ph idx="1"/>
          </p:nvPr>
        </p:nvSpPr>
        <p:spPr/>
        <p:txBody>
          <a:bodyPr/>
          <a:lstStyle/>
          <a:p>
            <a:r>
              <a:rPr lang="en-GB" dirty="0"/>
              <a:t>Once </a:t>
            </a:r>
            <a:r>
              <a:rPr lang="en-GB" dirty="0" smtClean="0"/>
              <a:t>business approval has been </a:t>
            </a:r>
            <a:r>
              <a:rPr lang="en-GB" dirty="0"/>
              <a:t>received</a:t>
            </a:r>
            <a:r>
              <a:rPr lang="en-GB" dirty="0" smtClean="0"/>
              <a:t>, and a plan has been </a:t>
            </a:r>
            <a:r>
              <a:rPr lang="en-GB" dirty="0"/>
              <a:t>developed</a:t>
            </a:r>
            <a:r>
              <a:rPr lang="en-GB" dirty="0" smtClean="0"/>
              <a:t>, </a:t>
            </a:r>
            <a:r>
              <a:rPr lang="en-GB" dirty="0"/>
              <a:t>and </a:t>
            </a:r>
            <a:r>
              <a:rPr lang="en-GB" dirty="0" smtClean="0"/>
              <a:t>your team is built it’s </a:t>
            </a:r>
            <a:r>
              <a:rPr lang="en-GB" dirty="0"/>
              <a:t>time to get to </a:t>
            </a:r>
            <a:r>
              <a:rPr lang="en-GB" dirty="0" smtClean="0"/>
              <a:t>work</a:t>
            </a:r>
          </a:p>
          <a:p>
            <a:r>
              <a:rPr lang="en-GB" dirty="0" smtClean="0"/>
              <a:t>The </a:t>
            </a:r>
            <a:r>
              <a:rPr lang="en-GB" dirty="0"/>
              <a:t>execution phase turns your plan into </a:t>
            </a:r>
            <a:r>
              <a:rPr lang="en-GB" dirty="0" smtClean="0"/>
              <a:t>action</a:t>
            </a:r>
          </a:p>
          <a:p>
            <a:r>
              <a:rPr lang="en-GB" dirty="0" smtClean="0"/>
              <a:t>The </a:t>
            </a:r>
            <a:r>
              <a:rPr lang="en-GB" dirty="0"/>
              <a:t>project manager’s job in this phase of the project management life cycle is to keep work on track, organize team members, manage timelines, and make sure the work is done according to the original plan</a:t>
            </a:r>
          </a:p>
        </p:txBody>
      </p:sp>
    </p:spTree>
    <p:extLst>
      <p:ext uri="{BB962C8B-B14F-4D97-AF65-F5344CB8AC3E}">
        <p14:creationId xmlns:p14="http://schemas.microsoft.com/office/powerpoint/2010/main" val="804453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4" y="365125"/>
            <a:ext cx="10002253" cy="1325563"/>
          </a:xfrm>
        </p:spPr>
        <p:txBody>
          <a:bodyPr>
            <a:normAutofit/>
          </a:bodyPr>
          <a:lstStyle/>
          <a:p>
            <a:r>
              <a:rPr lang="en-GB" dirty="0"/>
              <a:t>The role of the customer and the user in defining requirements</a:t>
            </a:r>
          </a:p>
        </p:txBody>
      </p:sp>
      <p:sp>
        <p:nvSpPr>
          <p:cNvPr id="3" name="Content Placeholder 2"/>
          <p:cNvSpPr>
            <a:spLocks noGrp="1"/>
          </p:cNvSpPr>
          <p:nvPr>
            <p:ph idx="1"/>
          </p:nvPr>
        </p:nvSpPr>
        <p:spPr/>
        <p:txBody>
          <a:bodyPr>
            <a:normAutofit/>
          </a:bodyPr>
          <a:lstStyle/>
          <a:p>
            <a:r>
              <a:rPr lang="en-GB" dirty="0"/>
              <a:t>Requirements help communicate and define customer needs and problems</a:t>
            </a:r>
          </a:p>
          <a:p>
            <a:r>
              <a:rPr lang="en-GB" dirty="0"/>
              <a:t>Through requirements gathering, stakeholders can establish a consensus on what is needed for customers' problems to be solved</a:t>
            </a:r>
          </a:p>
          <a:p>
            <a:r>
              <a:rPr lang="en-GB" dirty="0"/>
              <a:t>The process also can provide a basis for estimates, timelines, and, if used effectively, help prevent failures</a:t>
            </a:r>
          </a:p>
        </p:txBody>
      </p:sp>
    </p:spTree>
    <p:extLst>
      <p:ext uri="{BB962C8B-B14F-4D97-AF65-F5344CB8AC3E}">
        <p14:creationId xmlns:p14="http://schemas.microsoft.com/office/powerpoint/2010/main" val="4993740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Execution</a:t>
            </a:r>
            <a:endParaRPr lang="en-GB" dirty="0"/>
          </a:p>
        </p:txBody>
      </p:sp>
      <p:sp>
        <p:nvSpPr>
          <p:cNvPr id="3" name="Content Placeholder 2"/>
          <p:cNvSpPr>
            <a:spLocks noGrp="1"/>
          </p:cNvSpPr>
          <p:nvPr>
            <p:ph idx="1"/>
          </p:nvPr>
        </p:nvSpPr>
        <p:spPr/>
        <p:txBody>
          <a:bodyPr>
            <a:normAutofit/>
          </a:bodyPr>
          <a:lstStyle/>
          <a:p>
            <a:r>
              <a:rPr lang="en-GB" dirty="0"/>
              <a:t>Steps for the project execution phase may include the following:</a:t>
            </a:r>
          </a:p>
          <a:p>
            <a:pPr lvl="1"/>
            <a:r>
              <a:rPr lang="en-GB" dirty="0" smtClean="0"/>
              <a:t>Creating </a:t>
            </a:r>
            <a:r>
              <a:rPr lang="en-GB" dirty="0"/>
              <a:t>tasks and organizing workflows – Assigning granular aspects of the projects to the appropriate team members, making sure team members are not overworked</a:t>
            </a:r>
          </a:p>
          <a:p>
            <a:pPr lvl="1"/>
            <a:r>
              <a:rPr lang="en-GB" dirty="0" smtClean="0"/>
              <a:t>Briefing </a:t>
            </a:r>
            <a:r>
              <a:rPr lang="en-GB" dirty="0"/>
              <a:t>team members on tasks – Explaining tasks to team members, providing necessary guidance on how they should be completed, and organizing process-related training if necessary</a:t>
            </a:r>
          </a:p>
          <a:p>
            <a:pPr lvl="1"/>
            <a:r>
              <a:rPr lang="en-GB" dirty="0" smtClean="0"/>
              <a:t>Communicating </a:t>
            </a:r>
            <a:r>
              <a:rPr lang="en-GB" dirty="0"/>
              <a:t>with team members, clients, and upper management – Providing updates to project stakeholders at all levels</a:t>
            </a:r>
          </a:p>
          <a:p>
            <a:pPr lvl="1"/>
            <a:r>
              <a:rPr lang="en-GB" dirty="0" smtClean="0"/>
              <a:t>Monitoring </a:t>
            </a:r>
            <a:r>
              <a:rPr lang="en-GB" dirty="0"/>
              <a:t>quality of work – Ensuring that team members are meeting their time and quality goals for tasks</a:t>
            </a:r>
          </a:p>
          <a:p>
            <a:pPr lvl="1"/>
            <a:r>
              <a:rPr lang="en-GB" dirty="0" smtClean="0"/>
              <a:t>Managing </a:t>
            </a:r>
            <a:r>
              <a:rPr lang="en-GB" dirty="0"/>
              <a:t>budget – Monitoring spending and keeping the project on track in terms of assets and resources</a:t>
            </a:r>
          </a:p>
          <a:p>
            <a:endParaRPr lang="en-GB" dirty="0"/>
          </a:p>
        </p:txBody>
      </p:sp>
    </p:spTree>
    <p:extLst>
      <p:ext uri="{BB962C8B-B14F-4D97-AF65-F5344CB8AC3E}">
        <p14:creationId xmlns:p14="http://schemas.microsoft.com/office/powerpoint/2010/main" val="121327091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Execution</a:t>
            </a:r>
            <a:endParaRPr lang="en-GB" dirty="0"/>
          </a:p>
        </p:txBody>
      </p:sp>
      <p:pic>
        <p:nvPicPr>
          <p:cNvPr id="4" name="Content Placeholder 3"/>
          <p:cNvPicPr>
            <a:picLocks noGrp="1" noChangeAspect="1"/>
          </p:cNvPicPr>
          <p:nvPr>
            <p:ph idx="1"/>
          </p:nvPr>
        </p:nvPicPr>
        <p:blipFill>
          <a:blip r:embed="rId2"/>
          <a:stretch>
            <a:fillRect/>
          </a:stretch>
        </p:blipFill>
        <p:spPr>
          <a:xfrm>
            <a:off x="3405319" y="1825625"/>
            <a:ext cx="5405175" cy="4935538"/>
          </a:xfrm>
          <a:prstGeom prst="rect">
            <a:avLst/>
          </a:prstGeom>
        </p:spPr>
      </p:pic>
    </p:spTree>
    <p:extLst>
      <p:ext uri="{BB962C8B-B14F-4D97-AF65-F5344CB8AC3E}">
        <p14:creationId xmlns:p14="http://schemas.microsoft.com/office/powerpoint/2010/main" val="2002853555"/>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Closure</a:t>
            </a:r>
            <a:endParaRPr lang="en-GB" dirty="0"/>
          </a:p>
        </p:txBody>
      </p:sp>
      <p:sp>
        <p:nvSpPr>
          <p:cNvPr id="3" name="Content Placeholder 2"/>
          <p:cNvSpPr>
            <a:spLocks noGrp="1"/>
          </p:cNvSpPr>
          <p:nvPr>
            <p:ph idx="1"/>
          </p:nvPr>
        </p:nvSpPr>
        <p:spPr/>
        <p:txBody>
          <a:bodyPr/>
          <a:lstStyle/>
          <a:p>
            <a:r>
              <a:rPr lang="en-GB" dirty="0"/>
              <a:t>Once </a:t>
            </a:r>
            <a:r>
              <a:rPr lang="en-GB" dirty="0" smtClean="0"/>
              <a:t>the </a:t>
            </a:r>
            <a:r>
              <a:rPr lang="en-GB" dirty="0"/>
              <a:t>team has completed work on a project, you enter the closure </a:t>
            </a:r>
            <a:r>
              <a:rPr lang="en-GB" dirty="0" smtClean="0"/>
              <a:t>phase</a:t>
            </a:r>
          </a:p>
          <a:p>
            <a:r>
              <a:rPr lang="en-GB" dirty="0" smtClean="0"/>
              <a:t>In </a:t>
            </a:r>
            <a:r>
              <a:rPr lang="en-GB" dirty="0"/>
              <a:t>the closure phase, you provide final deliverables, release project resources, and determine the success of the </a:t>
            </a:r>
            <a:r>
              <a:rPr lang="en-GB" dirty="0" smtClean="0"/>
              <a:t>project</a:t>
            </a:r>
          </a:p>
          <a:p>
            <a:r>
              <a:rPr lang="en-GB" dirty="0" smtClean="0"/>
              <a:t>Just </a:t>
            </a:r>
            <a:r>
              <a:rPr lang="en-GB" dirty="0"/>
              <a:t>because the major project work is over, that doesn’t mean the project manager’s job is done—there are still important things to do, including evaluating what did and did not work with the project</a:t>
            </a:r>
          </a:p>
        </p:txBody>
      </p:sp>
    </p:spTree>
    <p:extLst>
      <p:ext uri="{BB962C8B-B14F-4D97-AF65-F5344CB8AC3E}">
        <p14:creationId xmlns:p14="http://schemas.microsoft.com/office/powerpoint/2010/main" val="3179220094"/>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Closure</a:t>
            </a:r>
            <a:endParaRPr lang="en-GB" dirty="0"/>
          </a:p>
        </p:txBody>
      </p:sp>
      <p:sp>
        <p:nvSpPr>
          <p:cNvPr id="3" name="Content Placeholder 2"/>
          <p:cNvSpPr>
            <a:spLocks noGrp="1"/>
          </p:cNvSpPr>
          <p:nvPr>
            <p:ph idx="1"/>
          </p:nvPr>
        </p:nvSpPr>
        <p:spPr/>
        <p:txBody>
          <a:bodyPr>
            <a:normAutofit fontScale="92500" lnSpcReduction="20000"/>
          </a:bodyPr>
          <a:lstStyle/>
          <a:p>
            <a:r>
              <a:rPr lang="en-GB" dirty="0"/>
              <a:t>Steps for the project closure phase may include the following:</a:t>
            </a:r>
          </a:p>
          <a:p>
            <a:pPr lvl="1"/>
            <a:r>
              <a:rPr lang="en-GB" dirty="0" smtClean="0"/>
              <a:t>Analysing </a:t>
            </a:r>
            <a:r>
              <a:rPr lang="en-GB" dirty="0"/>
              <a:t>project </a:t>
            </a:r>
            <a:r>
              <a:rPr lang="en-GB" dirty="0" smtClean="0"/>
              <a:t>performance</a:t>
            </a:r>
          </a:p>
          <a:p>
            <a:pPr lvl="2"/>
            <a:r>
              <a:rPr lang="en-GB" dirty="0" smtClean="0"/>
              <a:t>Determining </a:t>
            </a:r>
            <a:r>
              <a:rPr lang="en-GB" dirty="0"/>
              <a:t>whether the project's goals were met (tasks completed, on time and on budget) and the initial problem solved using a prepared checklist.</a:t>
            </a:r>
          </a:p>
          <a:p>
            <a:pPr lvl="1"/>
            <a:r>
              <a:rPr lang="en-GB" dirty="0" smtClean="0"/>
              <a:t>Analysing </a:t>
            </a:r>
            <a:r>
              <a:rPr lang="en-GB" dirty="0"/>
              <a:t>team </a:t>
            </a:r>
            <a:r>
              <a:rPr lang="en-GB" dirty="0" smtClean="0"/>
              <a:t>performance</a:t>
            </a:r>
          </a:p>
          <a:p>
            <a:pPr lvl="2"/>
            <a:r>
              <a:rPr lang="en-GB" dirty="0" smtClean="0"/>
              <a:t>Evaluating </a:t>
            </a:r>
            <a:r>
              <a:rPr lang="en-GB" dirty="0"/>
              <a:t>how team members performed, including whether they met their goals along with timeliness and quality of work</a:t>
            </a:r>
          </a:p>
          <a:p>
            <a:pPr lvl="1"/>
            <a:r>
              <a:rPr lang="en-GB" dirty="0"/>
              <a:t>Documenting project </a:t>
            </a:r>
            <a:r>
              <a:rPr lang="en-GB" dirty="0" smtClean="0"/>
              <a:t>closure</a:t>
            </a:r>
          </a:p>
          <a:p>
            <a:pPr lvl="2"/>
            <a:r>
              <a:rPr lang="en-GB" dirty="0" smtClean="0"/>
              <a:t>Making </a:t>
            </a:r>
            <a:r>
              <a:rPr lang="en-GB" dirty="0"/>
              <a:t>sure that all aspects of the project are completed with no loose ends remaining and providing reports to key stakeholders</a:t>
            </a:r>
          </a:p>
          <a:p>
            <a:pPr lvl="1"/>
            <a:r>
              <a:rPr lang="en-GB" dirty="0"/>
              <a:t>Conducting </a:t>
            </a:r>
            <a:r>
              <a:rPr lang="en-GB" dirty="0" smtClean="0"/>
              <a:t>post implementation reviews</a:t>
            </a:r>
          </a:p>
          <a:p>
            <a:pPr lvl="2"/>
            <a:r>
              <a:rPr lang="en-GB" dirty="0" smtClean="0"/>
              <a:t>Conducting </a:t>
            </a:r>
            <a:r>
              <a:rPr lang="en-GB" dirty="0"/>
              <a:t>a final analysis of the project, taking into account lessons learned for similar projects in the future</a:t>
            </a:r>
          </a:p>
          <a:p>
            <a:pPr lvl="1"/>
            <a:r>
              <a:rPr lang="en-GB" dirty="0"/>
              <a:t>Accounting for used and unused </a:t>
            </a:r>
            <a:r>
              <a:rPr lang="en-GB" dirty="0" smtClean="0"/>
              <a:t>budget</a:t>
            </a:r>
          </a:p>
          <a:p>
            <a:pPr lvl="2"/>
            <a:r>
              <a:rPr lang="en-GB" dirty="0" smtClean="0"/>
              <a:t>Allocating </a:t>
            </a:r>
            <a:r>
              <a:rPr lang="en-GB" dirty="0"/>
              <a:t>remaining resources for future projects</a:t>
            </a:r>
          </a:p>
          <a:p>
            <a:pPr lvl="1"/>
            <a:r>
              <a:rPr lang="en-GB" dirty="0"/>
              <a:t>By remaining on task even though the project’s work is completed, you will be prepared to take everything you’ve learned and implement it for your next project.</a:t>
            </a:r>
          </a:p>
          <a:p>
            <a:endParaRPr lang="en-GB" dirty="0"/>
          </a:p>
        </p:txBody>
      </p:sp>
    </p:spTree>
    <p:extLst>
      <p:ext uri="{BB962C8B-B14F-4D97-AF65-F5344CB8AC3E}">
        <p14:creationId xmlns:p14="http://schemas.microsoft.com/office/powerpoint/2010/main" val="4104666117"/>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78D2-F8CF-4D2A-ACD1-01C7520070E7}"/>
              </a:ext>
            </a:extLst>
          </p:cNvPr>
          <p:cNvSpPr>
            <a:spLocks noGrp="1"/>
          </p:cNvSpPr>
          <p:nvPr>
            <p:ph type="title"/>
          </p:nvPr>
        </p:nvSpPr>
        <p:spPr/>
        <p:txBody>
          <a:bodyPr/>
          <a:lstStyle/>
          <a:p>
            <a:r>
              <a:rPr lang="en-GB" dirty="0"/>
              <a:t>Effective team-working</a:t>
            </a:r>
          </a:p>
        </p:txBody>
      </p:sp>
      <p:sp>
        <p:nvSpPr>
          <p:cNvPr id="3" name="Content Placeholder 2">
            <a:extLst>
              <a:ext uri="{FF2B5EF4-FFF2-40B4-BE49-F238E27FC236}">
                <a16:creationId xmlns:a16="http://schemas.microsoft.com/office/drawing/2014/main" id="{B19EFF76-B428-4B53-AF59-1B143618A396}"/>
              </a:ext>
            </a:extLst>
          </p:cNvPr>
          <p:cNvSpPr>
            <a:spLocks noGrp="1"/>
          </p:cNvSpPr>
          <p:nvPr>
            <p:ph type="body" idx="1"/>
          </p:nvPr>
        </p:nvSpPr>
        <p:spPr/>
        <p:txBody>
          <a:bodyPr>
            <a:normAutofit fontScale="77500" lnSpcReduction="20000"/>
          </a:bodyPr>
          <a:lstStyle/>
          <a:p>
            <a:r>
              <a:rPr lang="en-GB" dirty="0"/>
              <a:t>Describe effective team-working and how this contributes to effective delivery of software projects, including</a:t>
            </a:r>
          </a:p>
          <a:p>
            <a:pPr lvl="1"/>
            <a:r>
              <a:rPr lang="en-GB" dirty="0"/>
              <a:t>organisational behaviour theory</a:t>
            </a:r>
          </a:p>
          <a:p>
            <a:pPr lvl="1"/>
            <a:r>
              <a:rPr lang="en-GB" dirty="0"/>
              <a:t>decision making</a:t>
            </a:r>
          </a:p>
          <a:p>
            <a:pPr lvl="1"/>
            <a:r>
              <a:rPr lang="en-GB" dirty="0"/>
              <a:t>conflict resolution</a:t>
            </a:r>
          </a:p>
          <a:p>
            <a:pPr lvl="1"/>
            <a:r>
              <a:rPr lang="en-GB" dirty="0" smtClean="0"/>
              <a:t>Collaboration</a:t>
            </a:r>
          </a:p>
          <a:p>
            <a:pPr lvl="1"/>
            <a:r>
              <a:rPr lang="en-GB" dirty="0" smtClean="0"/>
              <a:t>communication</a:t>
            </a:r>
            <a:endParaRPr lang="en-GB" dirty="0"/>
          </a:p>
          <a:p>
            <a:endParaRPr lang="en-GB" dirty="0"/>
          </a:p>
        </p:txBody>
      </p:sp>
    </p:spTree>
    <p:extLst>
      <p:ext uri="{BB962C8B-B14F-4D97-AF65-F5344CB8AC3E}">
        <p14:creationId xmlns:p14="http://schemas.microsoft.com/office/powerpoint/2010/main" val="3083847593"/>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Team Working</a:t>
            </a:r>
            <a:endParaRPr lang="en-GB" dirty="0"/>
          </a:p>
        </p:txBody>
      </p:sp>
      <p:sp>
        <p:nvSpPr>
          <p:cNvPr id="5" name="Content Placeholder 4"/>
          <p:cNvSpPr>
            <a:spLocks noGrp="1"/>
          </p:cNvSpPr>
          <p:nvPr>
            <p:ph idx="1"/>
          </p:nvPr>
        </p:nvSpPr>
        <p:spPr/>
        <p:txBody>
          <a:bodyPr/>
          <a:lstStyle/>
          <a:p>
            <a:r>
              <a:rPr lang="en-GB" dirty="0"/>
              <a:t>Effective teamwork is an important aspect of any organisation's </a:t>
            </a:r>
            <a:r>
              <a:rPr lang="en-GB" dirty="0" smtClean="0"/>
              <a:t>success</a:t>
            </a:r>
          </a:p>
          <a:p>
            <a:r>
              <a:rPr lang="en-GB" dirty="0" smtClean="0"/>
              <a:t>There </a:t>
            </a:r>
            <a:r>
              <a:rPr lang="en-GB" dirty="0"/>
              <a:t>are many benefits of teamwork, most notably, an increase in motivation from your </a:t>
            </a:r>
            <a:r>
              <a:rPr lang="en-GB" dirty="0" smtClean="0"/>
              <a:t>employees</a:t>
            </a:r>
          </a:p>
          <a:p>
            <a:r>
              <a:rPr lang="en-GB" dirty="0" smtClean="0"/>
              <a:t>Motivation </a:t>
            </a:r>
            <a:r>
              <a:rPr lang="en-GB" dirty="0"/>
              <a:t>from your employees means more success for your company</a:t>
            </a:r>
          </a:p>
        </p:txBody>
      </p:sp>
    </p:spTree>
    <p:extLst>
      <p:ext uri="{BB962C8B-B14F-4D97-AF65-F5344CB8AC3E}">
        <p14:creationId xmlns:p14="http://schemas.microsoft.com/office/powerpoint/2010/main" val="1938447329"/>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GB" sz="4400" b="1" dirty="0" smtClean="0">
                <a:solidFill>
                  <a:srgbClr val="0070C0"/>
                </a:solidFill>
                <a:latin typeface="+mn-lt"/>
              </a:rPr>
              <a:t>Organisational behaviour theory</a:t>
            </a:r>
            <a:endParaRPr lang="en-GB" sz="4400" b="1" dirty="0">
              <a:solidFill>
                <a:srgbClr val="0070C0"/>
              </a:solidFill>
              <a:latin typeface="+mn-lt"/>
            </a:endParaRPr>
          </a:p>
        </p:txBody>
      </p:sp>
      <p:sp>
        <p:nvSpPr>
          <p:cNvPr id="3" name="Content Placeholder 2"/>
          <p:cNvSpPr>
            <a:spLocks noGrp="1"/>
          </p:cNvSpPr>
          <p:nvPr>
            <p:ph idx="1"/>
          </p:nvPr>
        </p:nvSpPr>
        <p:spPr/>
        <p:txBody>
          <a:bodyPr/>
          <a:lstStyle/>
          <a:p>
            <a:r>
              <a:rPr lang="en-GB" dirty="0" smtClean="0"/>
              <a:t>The study </a:t>
            </a:r>
            <a:r>
              <a:rPr lang="en-GB" dirty="0"/>
              <a:t>of human </a:t>
            </a:r>
            <a:r>
              <a:rPr lang="en-GB" dirty="0" smtClean="0"/>
              <a:t>behaviour </a:t>
            </a:r>
            <a:r>
              <a:rPr lang="en-GB" dirty="0"/>
              <a:t>in organizational settings, the interface between human </a:t>
            </a:r>
            <a:r>
              <a:rPr lang="en-GB" dirty="0" smtClean="0"/>
              <a:t>behaviour </a:t>
            </a:r>
            <a:r>
              <a:rPr lang="en-GB" dirty="0"/>
              <a:t>and the organization, and the organization </a:t>
            </a:r>
            <a:r>
              <a:rPr lang="en-GB" dirty="0" smtClean="0"/>
              <a:t>itself“</a:t>
            </a:r>
          </a:p>
          <a:p>
            <a:r>
              <a:rPr lang="en-GB" dirty="0"/>
              <a:t>Organisational behaviour </a:t>
            </a:r>
            <a:r>
              <a:rPr lang="en-GB" dirty="0" smtClean="0"/>
              <a:t>research </a:t>
            </a:r>
            <a:r>
              <a:rPr lang="en-GB" dirty="0"/>
              <a:t>can be categorized in at least three </a:t>
            </a:r>
            <a:r>
              <a:rPr lang="en-GB" dirty="0" smtClean="0"/>
              <a:t>ways:</a:t>
            </a:r>
            <a:endParaRPr lang="en-GB" dirty="0"/>
          </a:p>
          <a:p>
            <a:pPr lvl="1"/>
            <a:r>
              <a:rPr lang="en-GB" dirty="0" smtClean="0"/>
              <a:t>    </a:t>
            </a:r>
            <a:r>
              <a:rPr lang="en-GB" dirty="0"/>
              <a:t>individuals in </a:t>
            </a:r>
            <a:r>
              <a:rPr lang="en-GB" dirty="0" smtClean="0"/>
              <a:t>organisations </a:t>
            </a:r>
            <a:r>
              <a:rPr lang="en-GB" dirty="0"/>
              <a:t>(micro-level)</a:t>
            </a:r>
          </a:p>
          <a:p>
            <a:pPr lvl="1"/>
            <a:r>
              <a:rPr lang="en-GB" dirty="0"/>
              <a:t>    work groups (</a:t>
            </a:r>
            <a:r>
              <a:rPr lang="en-GB" dirty="0" err="1"/>
              <a:t>meso</a:t>
            </a:r>
            <a:r>
              <a:rPr lang="en-GB" dirty="0"/>
              <a:t>-level)</a:t>
            </a:r>
          </a:p>
          <a:p>
            <a:pPr lvl="1"/>
            <a:r>
              <a:rPr lang="en-GB" dirty="0"/>
              <a:t>    how </a:t>
            </a:r>
            <a:r>
              <a:rPr lang="en-GB" dirty="0" smtClean="0"/>
              <a:t>organisations </a:t>
            </a:r>
            <a:r>
              <a:rPr lang="en-GB" dirty="0"/>
              <a:t>behave (macro-level)</a:t>
            </a:r>
          </a:p>
        </p:txBody>
      </p:sp>
    </p:spTree>
    <p:extLst>
      <p:ext uri="{BB962C8B-B14F-4D97-AF65-F5344CB8AC3E}">
        <p14:creationId xmlns:p14="http://schemas.microsoft.com/office/powerpoint/2010/main" val="1539186982"/>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a:t>
            </a:r>
            <a:r>
              <a:rPr lang="en-GB" dirty="0" smtClean="0"/>
              <a:t>making</a:t>
            </a:r>
            <a:endParaRPr lang="en-GB" dirty="0"/>
          </a:p>
        </p:txBody>
      </p:sp>
      <p:sp>
        <p:nvSpPr>
          <p:cNvPr id="3" name="Content Placeholder 2"/>
          <p:cNvSpPr>
            <a:spLocks noGrp="1"/>
          </p:cNvSpPr>
          <p:nvPr>
            <p:ph idx="1"/>
          </p:nvPr>
        </p:nvSpPr>
        <p:spPr/>
        <p:txBody>
          <a:bodyPr>
            <a:normAutofit fontScale="92500" lnSpcReduction="10000"/>
          </a:bodyPr>
          <a:lstStyle/>
          <a:p>
            <a:r>
              <a:rPr lang="en-GB" dirty="0"/>
              <a:t>Decision making is the selection of a procedure to weigh alternatives and find a solution to a </a:t>
            </a:r>
            <a:r>
              <a:rPr lang="en-GB" dirty="0" smtClean="0"/>
              <a:t>problem</a:t>
            </a:r>
          </a:p>
          <a:p>
            <a:r>
              <a:rPr lang="en-GB" dirty="0" smtClean="0"/>
              <a:t>In </a:t>
            </a:r>
            <a:r>
              <a:rPr lang="en-GB" dirty="0"/>
              <a:t>addition, certain situations will require different approaches of decision making in order to be </a:t>
            </a:r>
            <a:r>
              <a:rPr lang="en-GB" dirty="0" smtClean="0"/>
              <a:t>effective</a:t>
            </a:r>
          </a:p>
          <a:p>
            <a:r>
              <a:rPr lang="en-GB" dirty="0"/>
              <a:t>Business decision making includes decisions that are made that determine business or organization outcomes.</a:t>
            </a:r>
          </a:p>
          <a:p>
            <a:r>
              <a:rPr lang="en-GB" dirty="0" smtClean="0"/>
              <a:t>Personal </a:t>
            </a:r>
            <a:r>
              <a:rPr lang="en-GB" dirty="0"/>
              <a:t>decision making has the decisions that determine who we are as individuals and the outcomes we create for ourselves and others with which we have relationships. This category includes what is sometimes referred to as life decisions.</a:t>
            </a:r>
          </a:p>
          <a:p>
            <a:r>
              <a:rPr lang="en-GB" dirty="0" smtClean="0"/>
              <a:t>Consumer </a:t>
            </a:r>
            <a:r>
              <a:rPr lang="en-GB" dirty="0"/>
              <a:t>decision making consists of choices that determine our effectiveness in purchase decisions that occur in either a personal or business context. In this case, the consumer (entity) can be an individual or a person within a business</a:t>
            </a:r>
          </a:p>
        </p:txBody>
      </p:sp>
    </p:spTree>
    <p:extLst>
      <p:ext uri="{BB962C8B-B14F-4D97-AF65-F5344CB8AC3E}">
        <p14:creationId xmlns:p14="http://schemas.microsoft.com/office/powerpoint/2010/main" val="3653875553"/>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Conflict </a:t>
            </a:r>
            <a:r>
              <a:rPr lang="en-GB" dirty="0" smtClean="0"/>
              <a:t>resolution</a:t>
            </a:r>
            <a:endParaRPr lang="en-GB" dirty="0"/>
          </a:p>
        </p:txBody>
      </p:sp>
      <p:sp>
        <p:nvSpPr>
          <p:cNvPr id="3" name="Content Placeholder 2"/>
          <p:cNvSpPr>
            <a:spLocks noGrp="1"/>
          </p:cNvSpPr>
          <p:nvPr>
            <p:ph idx="1"/>
          </p:nvPr>
        </p:nvSpPr>
        <p:spPr/>
        <p:txBody>
          <a:bodyPr/>
          <a:lstStyle/>
          <a:p>
            <a:r>
              <a:rPr lang="en-GB" dirty="0"/>
              <a:t>Conflict resolution is a way for two or more parties to find a peaceful solution to a disagreement among </a:t>
            </a:r>
            <a:r>
              <a:rPr lang="en-GB" dirty="0" smtClean="0"/>
              <a:t>them</a:t>
            </a:r>
          </a:p>
          <a:p>
            <a:r>
              <a:rPr lang="en-GB" dirty="0" smtClean="0"/>
              <a:t>The </a:t>
            </a:r>
            <a:r>
              <a:rPr lang="en-GB" dirty="0"/>
              <a:t>disagreement may be personal, financial, political, or </a:t>
            </a:r>
            <a:r>
              <a:rPr lang="en-GB" dirty="0" smtClean="0"/>
              <a:t>emotional</a:t>
            </a:r>
          </a:p>
          <a:p>
            <a:r>
              <a:rPr lang="en-GB" dirty="0" smtClean="0"/>
              <a:t>When </a:t>
            </a:r>
            <a:r>
              <a:rPr lang="en-GB" dirty="0"/>
              <a:t>a dispute arises, often the best course of action is negotiation to resolve the disagreement</a:t>
            </a:r>
          </a:p>
        </p:txBody>
      </p:sp>
    </p:spTree>
    <p:extLst>
      <p:ext uri="{BB962C8B-B14F-4D97-AF65-F5344CB8AC3E}">
        <p14:creationId xmlns:p14="http://schemas.microsoft.com/office/powerpoint/2010/main" val="3941111400"/>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a:t>
            </a:r>
            <a:endParaRPr lang="en-GB" dirty="0"/>
          </a:p>
        </p:txBody>
      </p:sp>
      <p:sp>
        <p:nvSpPr>
          <p:cNvPr id="3" name="Content Placeholder 2"/>
          <p:cNvSpPr>
            <a:spLocks noGrp="1"/>
          </p:cNvSpPr>
          <p:nvPr>
            <p:ph idx="1"/>
          </p:nvPr>
        </p:nvSpPr>
        <p:spPr/>
        <p:txBody>
          <a:bodyPr/>
          <a:lstStyle/>
          <a:p>
            <a:r>
              <a:rPr lang="en-GB" dirty="0" smtClean="0"/>
              <a:t>The </a:t>
            </a:r>
            <a:r>
              <a:rPr lang="en-GB" dirty="0"/>
              <a:t>action of working with someone to produce </a:t>
            </a:r>
            <a:r>
              <a:rPr lang="en-GB" dirty="0" smtClean="0"/>
              <a:t>something</a:t>
            </a:r>
          </a:p>
          <a:p>
            <a:r>
              <a:rPr lang="en-GB" dirty="0" smtClean="0"/>
              <a:t>Similar to cooperation</a:t>
            </a:r>
            <a:endParaRPr lang="en-GB" dirty="0"/>
          </a:p>
        </p:txBody>
      </p:sp>
    </p:spTree>
    <p:extLst>
      <p:ext uri="{BB962C8B-B14F-4D97-AF65-F5344CB8AC3E}">
        <p14:creationId xmlns:p14="http://schemas.microsoft.com/office/powerpoint/2010/main" val="981235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CD41-920D-41DE-B96B-5D107547A083}"/>
              </a:ext>
            </a:extLst>
          </p:cNvPr>
          <p:cNvSpPr>
            <a:spLocks noGrp="1"/>
          </p:cNvSpPr>
          <p:nvPr>
            <p:ph type="title"/>
          </p:nvPr>
        </p:nvSpPr>
        <p:spPr>
          <a:xfrm>
            <a:off x="697832" y="413252"/>
            <a:ext cx="10282990" cy="1325563"/>
          </a:xfrm>
        </p:spPr>
        <p:txBody>
          <a:bodyPr/>
          <a:lstStyle/>
          <a:p>
            <a:r>
              <a:rPr lang="en-GB" dirty="0"/>
              <a:t>The role of the customer and the user in defining requirements</a:t>
            </a:r>
          </a:p>
        </p:txBody>
      </p:sp>
      <p:sp>
        <p:nvSpPr>
          <p:cNvPr id="3" name="Content Placeholder 2">
            <a:extLst>
              <a:ext uri="{FF2B5EF4-FFF2-40B4-BE49-F238E27FC236}">
                <a16:creationId xmlns:a16="http://schemas.microsoft.com/office/drawing/2014/main" id="{33FC807F-7B8D-4630-9B55-D6170E46FD08}"/>
              </a:ext>
            </a:extLst>
          </p:cNvPr>
          <p:cNvSpPr>
            <a:spLocks noGrp="1"/>
          </p:cNvSpPr>
          <p:nvPr>
            <p:ph idx="1"/>
          </p:nvPr>
        </p:nvSpPr>
        <p:spPr/>
        <p:txBody>
          <a:bodyPr/>
          <a:lstStyle/>
          <a:p>
            <a:r>
              <a:rPr lang="en-GB" dirty="0"/>
              <a:t>It is very important that the analyst work with the users to determine how the current system functions and what the users want from the new system</a:t>
            </a:r>
          </a:p>
          <a:p>
            <a:r>
              <a:rPr lang="en-GB" dirty="0"/>
              <a:t>It is also important that future users are involved in the process early on so that their views of the system are taken into consideration</a:t>
            </a:r>
          </a:p>
          <a:p>
            <a:r>
              <a:rPr lang="en-GB" dirty="0"/>
              <a:t>Requirements do not necessarily describe what and how reality is, rather, they model reality as it should be</a:t>
            </a:r>
          </a:p>
          <a:p>
            <a:endParaRPr lang="en-GB" dirty="0"/>
          </a:p>
        </p:txBody>
      </p:sp>
    </p:spTree>
    <p:extLst>
      <p:ext uri="{BB962C8B-B14F-4D97-AF65-F5344CB8AC3E}">
        <p14:creationId xmlns:p14="http://schemas.microsoft.com/office/powerpoint/2010/main" val="188478660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a:t>
            </a:r>
            <a:r>
              <a:rPr lang="en-GB" dirty="0"/>
              <a:t>imparting or exchanging of information by speaking, writing, or using some other </a:t>
            </a:r>
            <a:r>
              <a:rPr lang="en-GB" dirty="0" smtClean="0"/>
              <a:t>medium</a:t>
            </a:r>
          </a:p>
          <a:p>
            <a:r>
              <a:rPr lang="en-GB" dirty="0"/>
              <a:t>Spoken or Verbal </a:t>
            </a:r>
            <a:r>
              <a:rPr lang="en-GB" dirty="0" smtClean="0"/>
              <a:t>Communication</a:t>
            </a:r>
          </a:p>
          <a:p>
            <a:pPr lvl="1"/>
            <a:r>
              <a:rPr lang="en-GB" dirty="0"/>
              <a:t>i</a:t>
            </a:r>
            <a:r>
              <a:rPr lang="en-GB" dirty="0" smtClean="0"/>
              <a:t>ncludes </a:t>
            </a:r>
            <a:r>
              <a:rPr lang="en-GB" dirty="0"/>
              <a:t>face-to-face, telephone, radio or television and other </a:t>
            </a:r>
            <a:r>
              <a:rPr lang="en-GB" dirty="0" smtClean="0"/>
              <a:t>media</a:t>
            </a:r>
            <a:endParaRPr lang="en-GB" dirty="0"/>
          </a:p>
          <a:p>
            <a:r>
              <a:rPr lang="en-GB" dirty="0" smtClean="0"/>
              <a:t>Non-Verbal Communication</a:t>
            </a:r>
          </a:p>
          <a:p>
            <a:pPr lvl="1"/>
            <a:r>
              <a:rPr lang="en-GB" dirty="0" smtClean="0"/>
              <a:t>covering </a:t>
            </a:r>
            <a:r>
              <a:rPr lang="en-GB" dirty="0"/>
              <a:t>body language, gestures, how we dress or act, where we stand, and even our </a:t>
            </a:r>
            <a:r>
              <a:rPr lang="en-GB" dirty="0" smtClean="0"/>
              <a:t>scent</a:t>
            </a:r>
          </a:p>
          <a:p>
            <a:pPr lvl="1"/>
            <a:r>
              <a:rPr lang="en-GB" dirty="0" smtClean="0"/>
              <a:t>There </a:t>
            </a:r>
            <a:r>
              <a:rPr lang="en-GB" dirty="0"/>
              <a:t>are many subtle ways that we communicate (perhaps even unintentionally) with </a:t>
            </a:r>
            <a:r>
              <a:rPr lang="en-GB" dirty="0" smtClean="0"/>
              <a:t>others</a:t>
            </a:r>
          </a:p>
          <a:p>
            <a:pPr lvl="1"/>
            <a:r>
              <a:rPr lang="en-GB" dirty="0" smtClean="0"/>
              <a:t>For </a:t>
            </a:r>
            <a:r>
              <a:rPr lang="en-GB" dirty="0"/>
              <a:t>example, the tone of voice can give clues to mood or emotional state, whilst hand signals or gestures can add to a spoken message.</a:t>
            </a:r>
          </a:p>
          <a:p>
            <a:r>
              <a:rPr lang="en-GB" dirty="0" smtClean="0"/>
              <a:t>Written Communication</a:t>
            </a:r>
          </a:p>
          <a:p>
            <a:pPr lvl="1"/>
            <a:r>
              <a:rPr lang="en-GB" dirty="0" smtClean="0"/>
              <a:t>includes </a:t>
            </a:r>
            <a:r>
              <a:rPr lang="en-GB" dirty="0"/>
              <a:t>letters, e-mails, social media, books, magazines, the Internet and other </a:t>
            </a:r>
            <a:r>
              <a:rPr lang="en-GB" dirty="0" smtClean="0"/>
              <a:t>media</a:t>
            </a:r>
          </a:p>
          <a:p>
            <a:pPr lvl="1"/>
            <a:r>
              <a:rPr lang="en-GB" dirty="0" smtClean="0"/>
              <a:t>Until </a:t>
            </a:r>
            <a:r>
              <a:rPr lang="en-GB" dirty="0"/>
              <a:t>recent times, a relatively small number of writers and publishers were very powerful when it came to communicating the written </a:t>
            </a:r>
            <a:r>
              <a:rPr lang="en-GB" dirty="0" smtClean="0"/>
              <a:t>word</a:t>
            </a:r>
          </a:p>
          <a:p>
            <a:pPr lvl="1"/>
            <a:r>
              <a:rPr lang="en-GB" dirty="0" smtClean="0"/>
              <a:t>Today</a:t>
            </a:r>
            <a:r>
              <a:rPr lang="en-GB" dirty="0"/>
              <a:t>, we can all write and publish our ideas online, which has led to an explosion of information and communication possibilities.</a:t>
            </a:r>
          </a:p>
          <a:p>
            <a:r>
              <a:rPr lang="en-GB" dirty="0" smtClean="0"/>
              <a:t>Visualizations</a:t>
            </a:r>
          </a:p>
          <a:p>
            <a:pPr lvl="1"/>
            <a:r>
              <a:rPr lang="en-GB" dirty="0" smtClean="0"/>
              <a:t>graphs </a:t>
            </a:r>
            <a:r>
              <a:rPr lang="en-GB" dirty="0"/>
              <a:t>and charts, maps, logos and other visualizations can all communicate </a:t>
            </a:r>
            <a:r>
              <a:rPr lang="en-GB" dirty="0" smtClean="0"/>
              <a:t>messages</a:t>
            </a:r>
            <a:endParaRPr lang="en-GB" dirty="0"/>
          </a:p>
        </p:txBody>
      </p:sp>
    </p:spTree>
    <p:extLst>
      <p:ext uri="{BB962C8B-B14F-4D97-AF65-F5344CB8AC3E}">
        <p14:creationId xmlns:p14="http://schemas.microsoft.com/office/powerpoint/2010/main" val="1638225845"/>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731D-A59C-462C-AE4D-05489A2F8311}"/>
              </a:ext>
            </a:extLst>
          </p:cNvPr>
          <p:cNvSpPr>
            <a:spLocks noGrp="1"/>
          </p:cNvSpPr>
          <p:nvPr>
            <p:ph type="title"/>
          </p:nvPr>
        </p:nvSpPr>
        <p:spPr/>
        <p:txBody>
          <a:bodyPr/>
          <a:lstStyle/>
          <a:p>
            <a:r>
              <a:rPr lang="en-GB" dirty="0"/>
              <a:t>Working closely</a:t>
            </a:r>
          </a:p>
        </p:txBody>
      </p:sp>
      <p:sp>
        <p:nvSpPr>
          <p:cNvPr id="3" name="Content Placeholder 2">
            <a:extLst>
              <a:ext uri="{FF2B5EF4-FFF2-40B4-BE49-F238E27FC236}">
                <a16:creationId xmlns:a16="http://schemas.microsoft.com/office/drawing/2014/main" id="{CFF9D226-B37F-4CCF-9D2D-988E7375EF54}"/>
              </a:ext>
            </a:extLst>
          </p:cNvPr>
          <p:cNvSpPr>
            <a:spLocks noGrp="1"/>
          </p:cNvSpPr>
          <p:nvPr>
            <p:ph idx="1"/>
          </p:nvPr>
        </p:nvSpPr>
        <p:spPr/>
        <p:txBody>
          <a:bodyPr>
            <a:normAutofit/>
          </a:bodyPr>
          <a:lstStyle/>
          <a:p>
            <a:r>
              <a:rPr lang="en-GB" dirty="0"/>
              <a:t>Explain the importance of working closely with the customer and users during requirements </a:t>
            </a:r>
            <a:r>
              <a:rPr lang="en-GB" dirty="0" smtClean="0"/>
              <a:t>analysis</a:t>
            </a:r>
          </a:p>
          <a:p>
            <a:endParaRPr lang="en-GB" dirty="0"/>
          </a:p>
          <a:p>
            <a:r>
              <a:rPr lang="en-GB" dirty="0" smtClean="0">
                <a:solidFill>
                  <a:srgbClr val="FF0000"/>
                </a:solidFill>
              </a:rPr>
              <a:t>Already covered this</a:t>
            </a:r>
            <a:endParaRPr lang="en-GB" dirty="0">
              <a:solidFill>
                <a:srgbClr val="FF0000"/>
              </a:solidFill>
            </a:endParaRPr>
          </a:p>
          <a:p>
            <a:endParaRPr lang="en-GB" dirty="0"/>
          </a:p>
        </p:txBody>
      </p:sp>
    </p:spTree>
    <p:extLst>
      <p:ext uri="{BB962C8B-B14F-4D97-AF65-F5344CB8AC3E}">
        <p14:creationId xmlns:p14="http://schemas.microsoft.com/office/powerpoint/2010/main" val="3062242889"/>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D9C7-947F-4642-90A2-CA7BFE64FA62}"/>
              </a:ext>
            </a:extLst>
          </p:cNvPr>
          <p:cNvSpPr>
            <a:spLocks noGrp="1"/>
          </p:cNvSpPr>
          <p:nvPr>
            <p:ph type="title"/>
          </p:nvPr>
        </p:nvSpPr>
        <p:spPr/>
        <p:txBody>
          <a:bodyPr/>
          <a:lstStyle/>
          <a:p>
            <a:r>
              <a:rPr lang="en-GB" dirty="0"/>
              <a:t>Role of technical architects and domain experts </a:t>
            </a:r>
          </a:p>
        </p:txBody>
      </p:sp>
      <p:sp>
        <p:nvSpPr>
          <p:cNvPr id="3" name="Content Placeholder 2">
            <a:extLst>
              <a:ext uri="{FF2B5EF4-FFF2-40B4-BE49-F238E27FC236}">
                <a16:creationId xmlns:a16="http://schemas.microsoft.com/office/drawing/2014/main" id="{5EA18805-961D-49F3-8411-B692FE3CC298}"/>
              </a:ext>
            </a:extLst>
          </p:cNvPr>
          <p:cNvSpPr>
            <a:spLocks noGrp="1"/>
          </p:cNvSpPr>
          <p:nvPr>
            <p:ph idx="1"/>
          </p:nvPr>
        </p:nvSpPr>
        <p:spPr/>
        <p:txBody>
          <a:bodyPr/>
          <a:lstStyle/>
          <a:p>
            <a:r>
              <a:rPr lang="en-GB" dirty="0"/>
              <a:t>Explain the Role of technical architects and domain experts during </a:t>
            </a:r>
            <a:r>
              <a:rPr lang="en-GB" dirty="0" smtClean="0"/>
              <a:t>design</a:t>
            </a:r>
          </a:p>
          <a:p>
            <a:endParaRPr lang="en-GB" dirty="0"/>
          </a:p>
          <a:p>
            <a:r>
              <a:rPr lang="en-GB" dirty="0" smtClean="0">
                <a:solidFill>
                  <a:srgbClr val="FF0000"/>
                </a:solidFill>
              </a:rPr>
              <a:t>Already covered this</a:t>
            </a:r>
            <a:endParaRPr lang="en-GB" dirty="0">
              <a:solidFill>
                <a:srgbClr val="FF0000"/>
              </a:solidFill>
            </a:endParaRPr>
          </a:p>
          <a:p>
            <a:endParaRPr lang="en-GB" dirty="0"/>
          </a:p>
        </p:txBody>
      </p:sp>
      <p:pic>
        <p:nvPicPr>
          <p:cNvPr id="5" name="Picture 4"/>
          <p:cNvPicPr>
            <a:picLocks noChangeAspect="1"/>
          </p:cNvPicPr>
          <p:nvPr/>
        </p:nvPicPr>
        <p:blipFill>
          <a:blip r:embed="rId2"/>
          <a:stretch>
            <a:fillRect/>
          </a:stretch>
        </p:blipFill>
        <p:spPr>
          <a:xfrm>
            <a:off x="4355432" y="2788980"/>
            <a:ext cx="4100011" cy="3896065"/>
          </a:xfrm>
          <a:prstGeom prst="rect">
            <a:avLst/>
          </a:prstGeom>
        </p:spPr>
      </p:pic>
    </p:spTree>
    <p:extLst>
      <p:ext uri="{BB962C8B-B14F-4D97-AF65-F5344CB8AC3E}">
        <p14:creationId xmlns:p14="http://schemas.microsoft.com/office/powerpoint/2010/main" val="1513308941"/>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F05B-5186-42E9-A5C1-FD2FC3C725F4}"/>
              </a:ext>
            </a:extLst>
          </p:cNvPr>
          <p:cNvSpPr>
            <a:spLocks noGrp="1"/>
          </p:cNvSpPr>
          <p:nvPr>
            <p:ph type="title"/>
          </p:nvPr>
        </p:nvSpPr>
        <p:spPr/>
        <p:txBody>
          <a:bodyPr/>
          <a:lstStyle/>
          <a:p>
            <a:r>
              <a:rPr lang="en-GB" dirty="0"/>
              <a:t>Beneficial team working</a:t>
            </a:r>
          </a:p>
        </p:txBody>
      </p:sp>
      <p:sp>
        <p:nvSpPr>
          <p:cNvPr id="3" name="Content Placeholder 2">
            <a:extLst>
              <a:ext uri="{FF2B5EF4-FFF2-40B4-BE49-F238E27FC236}">
                <a16:creationId xmlns:a16="http://schemas.microsoft.com/office/drawing/2014/main" id="{3D27BAF5-1611-4E3F-AD6E-2F268E2A6DB2}"/>
              </a:ext>
            </a:extLst>
          </p:cNvPr>
          <p:cNvSpPr>
            <a:spLocks noGrp="1"/>
          </p:cNvSpPr>
          <p:nvPr>
            <p:ph idx="1"/>
          </p:nvPr>
        </p:nvSpPr>
        <p:spPr/>
        <p:txBody>
          <a:bodyPr/>
          <a:lstStyle/>
          <a:p>
            <a:r>
              <a:rPr lang="en-GB" dirty="0"/>
              <a:t>Learning from others</a:t>
            </a:r>
          </a:p>
          <a:p>
            <a:r>
              <a:rPr lang="en-GB" dirty="0"/>
              <a:t>Reviewing each others’ work</a:t>
            </a:r>
          </a:p>
          <a:p>
            <a:r>
              <a:rPr lang="en-GB" dirty="0"/>
              <a:t>Aiding communication</a:t>
            </a:r>
          </a:p>
          <a:p>
            <a:r>
              <a:rPr lang="en-GB" dirty="0"/>
              <a:t>Sharing the workload</a:t>
            </a:r>
          </a:p>
          <a:p>
            <a:r>
              <a:rPr lang="en-GB" dirty="0"/>
              <a:t>Utilising strengths and weaknesses of team members</a:t>
            </a:r>
          </a:p>
          <a:p>
            <a:r>
              <a:rPr lang="en-GB" dirty="0"/>
              <a:t>Providing motivation and support</a:t>
            </a:r>
          </a:p>
          <a:p>
            <a:r>
              <a:rPr lang="en-GB" dirty="0"/>
              <a:t>Contributing to retrospectives</a:t>
            </a:r>
          </a:p>
          <a:p>
            <a:endParaRPr lang="en-GB" dirty="0"/>
          </a:p>
        </p:txBody>
      </p:sp>
    </p:spTree>
    <p:extLst>
      <p:ext uri="{BB962C8B-B14F-4D97-AF65-F5344CB8AC3E}">
        <p14:creationId xmlns:p14="http://schemas.microsoft.com/office/powerpoint/2010/main" val="237168994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3297-7E78-433F-9CC7-F68C6F2F45E9}"/>
              </a:ext>
            </a:extLst>
          </p:cNvPr>
          <p:cNvSpPr>
            <a:spLocks noGrp="1"/>
          </p:cNvSpPr>
          <p:nvPr>
            <p:ph type="title"/>
          </p:nvPr>
        </p:nvSpPr>
        <p:spPr/>
        <p:txBody>
          <a:bodyPr/>
          <a:lstStyle/>
          <a:p>
            <a:r>
              <a:rPr lang="en-GB" dirty="0"/>
              <a:t>Learning from others</a:t>
            </a:r>
          </a:p>
        </p:txBody>
      </p:sp>
      <p:sp>
        <p:nvSpPr>
          <p:cNvPr id="3" name="Content Placeholder 2">
            <a:extLst>
              <a:ext uri="{FF2B5EF4-FFF2-40B4-BE49-F238E27FC236}">
                <a16:creationId xmlns:a16="http://schemas.microsoft.com/office/drawing/2014/main" id="{C1B6E4E0-B5CF-4AA8-8D48-2BC0AC5EB020}"/>
              </a:ext>
            </a:extLst>
          </p:cNvPr>
          <p:cNvSpPr>
            <a:spLocks noGrp="1"/>
          </p:cNvSpPr>
          <p:nvPr>
            <p:ph idx="1"/>
          </p:nvPr>
        </p:nvSpPr>
        <p:spPr/>
        <p:txBody>
          <a:bodyPr>
            <a:normAutofit/>
          </a:bodyPr>
          <a:lstStyle/>
          <a:p>
            <a:r>
              <a:rPr lang="en-GB" dirty="0"/>
              <a:t>Humans are better than any other animals at learning from one </a:t>
            </a:r>
            <a:r>
              <a:rPr lang="en-GB" dirty="0" smtClean="0"/>
              <a:t>another</a:t>
            </a:r>
          </a:p>
          <a:p>
            <a:r>
              <a:rPr lang="en-GB" dirty="0" smtClean="0"/>
              <a:t>Take </a:t>
            </a:r>
            <a:r>
              <a:rPr lang="en-GB" dirty="0"/>
              <a:t>advantage of this superpower and learn from as many people as you can. At least, learn the good things and not the bad </a:t>
            </a:r>
            <a:r>
              <a:rPr lang="en-GB" dirty="0" smtClean="0"/>
              <a:t>stuff</a:t>
            </a:r>
            <a:endParaRPr lang="en-GB" dirty="0"/>
          </a:p>
          <a:p>
            <a:r>
              <a:rPr lang="en-GB" dirty="0" smtClean="0"/>
              <a:t>You </a:t>
            </a:r>
            <a:r>
              <a:rPr lang="en-GB" dirty="0"/>
              <a:t>can learn from others both directly and indirectly.</a:t>
            </a:r>
          </a:p>
          <a:p>
            <a:pPr lvl="1"/>
            <a:r>
              <a:rPr lang="en-GB" dirty="0" smtClean="0"/>
              <a:t>Direct </a:t>
            </a:r>
            <a:r>
              <a:rPr lang="en-GB" dirty="0"/>
              <a:t>learning takes place when you ask people how they do something, listen to their answer, and try to imitate what they did. A good example is asking </a:t>
            </a:r>
            <a:r>
              <a:rPr lang="en-GB" dirty="0" smtClean="0"/>
              <a:t>colleagues  how </a:t>
            </a:r>
            <a:r>
              <a:rPr lang="en-GB" dirty="0"/>
              <a:t>they are going to find the time to do all the reading for a </a:t>
            </a:r>
            <a:r>
              <a:rPr lang="en-GB" dirty="0" smtClean="0"/>
              <a:t>development project</a:t>
            </a:r>
            <a:endParaRPr lang="en-GB" dirty="0"/>
          </a:p>
          <a:p>
            <a:pPr lvl="1"/>
            <a:r>
              <a:rPr lang="en-GB" dirty="0" smtClean="0"/>
              <a:t>Indirect </a:t>
            </a:r>
            <a:r>
              <a:rPr lang="en-GB" dirty="0"/>
              <a:t>learning is when you observe someone doing something and imitate the procedure the person follows. </a:t>
            </a:r>
            <a:r>
              <a:rPr lang="en-GB" dirty="0" smtClean="0"/>
              <a:t>Imitate other’s habits</a:t>
            </a:r>
            <a:endParaRPr lang="en-GB" dirty="0"/>
          </a:p>
        </p:txBody>
      </p:sp>
    </p:spTree>
    <p:extLst>
      <p:ext uri="{BB962C8B-B14F-4D97-AF65-F5344CB8AC3E}">
        <p14:creationId xmlns:p14="http://schemas.microsoft.com/office/powerpoint/2010/main" val="129240882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42B0-847B-45FA-8977-B7B8D731B3F0}"/>
              </a:ext>
            </a:extLst>
          </p:cNvPr>
          <p:cNvSpPr>
            <a:spLocks noGrp="1"/>
          </p:cNvSpPr>
          <p:nvPr>
            <p:ph type="title"/>
          </p:nvPr>
        </p:nvSpPr>
        <p:spPr/>
        <p:txBody>
          <a:bodyPr/>
          <a:lstStyle/>
          <a:p>
            <a:r>
              <a:rPr lang="en-GB" dirty="0"/>
              <a:t>Reviewing each others’ work</a:t>
            </a:r>
          </a:p>
        </p:txBody>
      </p:sp>
      <p:sp>
        <p:nvSpPr>
          <p:cNvPr id="3" name="Content Placeholder 2">
            <a:extLst>
              <a:ext uri="{FF2B5EF4-FFF2-40B4-BE49-F238E27FC236}">
                <a16:creationId xmlns:a16="http://schemas.microsoft.com/office/drawing/2014/main" id="{4E9A0D23-274F-43E0-8C53-E9C057BD1073}"/>
              </a:ext>
            </a:extLst>
          </p:cNvPr>
          <p:cNvSpPr>
            <a:spLocks noGrp="1"/>
          </p:cNvSpPr>
          <p:nvPr>
            <p:ph idx="1"/>
          </p:nvPr>
        </p:nvSpPr>
        <p:spPr/>
        <p:txBody>
          <a:bodyPr/>
          <a:lstStyle/>
          <a:p>
            <a:r>
              <a:rPr lang="en-GB" dirty="0" smtClean="0"/>
              <a:t>Informal pair (buddy) reviews</a:t>
            </a:r>
            <a:endParaRPr lang="en-GB" dirty="0"/>
          </a:p>
        </p:txBody>
      </p:sp>
    </p:spTree>
    <p:extLst>
      <p:ext uri="{BB962C8B-B14F-4D97-AF65-F5344CB8AC3E}">
        <p14:creationId xmlns:p14="http://schemas.microsoft.com/office/powerpoint/2010/main" val="1501988001"/>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8511-9D77-4DA8-91FD-3FBC4ACD52CB}"/>
              </a:ext>
            </a:extLst>
          </p:cNvPr>
          <p:cNvSpPr>
            <a:spLocks noGrp="1"/>
          </p:cNvSpPr>
          <p:nvPr>
            <p:ph type="title"/>
          </p:nvPr>
        </p:nvSpPr>
        <p:spPr/>
        <p:txBody>
          <a:bodyPr/>
          <a:lstStyle/>
          <a:p>
            <a:r>
              <a:rPr lang="en-GB" dirty="0"/>
              <a:t>Aiding communication</a:t>
            </a:r>
          </a:p>
        </p:txBody>
      </p:sp>
      <p:sp>
        <p:nvSpPr>
          <p:cNvPr id="3" name="Content Placeholder 2">
            <a:extLst>
              <a:ext uri="{FF2B5EF4-FFF2-40B4-BE49-F238E27FC236}">
                <a16:creationId xmlns:a16="http://schemas.microsoft.com/office/drawing/2014/main" id="{AABA5957-8A2C-405D-813B-082BA1CF1649}"/>
              </a:ext>
            </a:extLst>
          </p:cNvPr>
          <p:cNvSpPr>
            <a:spLocks noGrp="1"/>
          </p:cNvSpPr>
          <p:nvPr>
            <p:ph idx="1"/>
          </p:nvPr>
        </p:nvSpPr>
        <p:spPr/>
        <p:txBody>
          <a:bodyPr/>
          <a:lstStyle/>
          <a:p>
            <a:r>
              <a:rPr lang="en-GB" dirty="0" smtClean="0"/>
              <a:t>Informal discussions</a:t>
            </a:r>
          </a:p>
          <a:p>
            <a:r>
              <a:rPr lang="en-GB" dirty="0" smtClean="0"/>
              <a:t>Clarification of work items</a:t>
            </a:r>
          </a:p>
          <a:p>
            <a:r>
              <a:rPr lang="en-GB" dirty="0" smtClean="0"/>
              <a:t>Creativity</a:t>
            </a:r>
            <a:endParaRPr lang="en-GB" dirty="0"/>
          </a:p>
        </p:txBody>
      </p:sp>
    </p:spTree>
    <p:extLst>
      <p:ext uri="{BB962C8B-B14F-4D97-AF65-F5344CB8AC3E}">
        <p14:creationId xmlns:p14="http://schemas.microsoft.com/office/powerpoint/2010/main" val="180022650"/>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5578-E798-4D64-921B-2FDD4A680CA1}"/>
              </a:ext>
            </a:extLst>
          </p:cNvPr>
          <p:cNvSpPr>
            <a:spLocks noGrp="1"/>
          </p:cNvSpPr>
          <p:nvPr>
            <p:ph type="title"/>
          </p:nvPr>
        </p:nvSpPr>
        <p:spPr/>
        <p:txBody>
          <a:bodyPr/>
          <a:lstStyle/>
          <a:p>
            <a:r>
              <a:rPr lang="en-GB" dirty="0"/>
              <a:t>Sharing the workload</a:t>
            </a:r>
          </a:p>
        </p:txBody>
      </p:sp>
      <p:sp>
        <p:nvSpPr>
          <p:cNvPr id="3" name="Content Placeholder 2">
            <a:extLst>
              <a:ext uri="{FF2B5EF4-FFF2-40B4-BE49-F238E27FC236}">
                <a16:creationId xmlns:a16="http://schemas.microsoft.com/office/drawing/2014/main" id="{D7091D36-153E-41FE-BBBF-6788E99B435E}"/>
              </a:ext>
            </a:extLst>
          </p:cNvPr>
          <p:cNvSpPr>
            <a:spLocks noGrp="1"/>
          </p:cNvSpPr>
          <p:nvPr>
            <p:ph idx="1"/>
          </p:nvPr>
        </p:nvSpPr>
        <p:spPr/>
        <p:txBody>
          <a:bodyPr/>
          <a:lstStyle/>
          <a:p>
            <a:r>
              <a:rPr lang="en-GB" dirty="0" smtClean="0"/>
              <a:t>Recognise overload</a:t>
            </a:r>
          </a:p>
          <a:p>
            <a:r>
              <a:rPr lang="en-GB" dirty="0" smtClean="0"/>
              <a:t>Assistance</a:t>
            </a:r>
          </a:p>
          <a:p>
            <a:r>
              <a:rPr lang="en-GB" dirty="0" smtClean="0"/>
              <a:t>Cover</a:t>
            </a:r>
            <a:endParaRPr lang="en-GB" dirty="0"/>
          </a:p>
        </p:txBody>
      </p:sp>
    </p:spTree>
    <p:extLst>
      <p:ext uri="{BB962C8B-B14F-4D97-AF65-F5344CB8AC3E}">
        <p14:creationId xmlns:p14="http://schemas.microsoft.com/office/powerpoint/2010/main" val="3010492029"/>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EF75-7EA4-4239-A300-D7C681D66DB9}"/>
              </a:ext>
            </a:extLst>
          </p:cNvPr>
          <p:cNvSpPr>
            <a:spLocks noGrp="1"/>
          </p:cNvSpPr>
          <p:nvPr>
            <p:ph type="title"/>
          </p:nvPr>
        </p:nvSpPr>
        <p:spPr/>
        <p:txBody>
          <a:bodyPr>
            <a:normAutofit/>
          </a:bodyPr>
          <a:lstStyle/>
          <a:p>
            <a:r>
              <a:rPr lang="en-GB" dirty="0"/>
              <a:t>Utilising strengths and weaknesses of team members</a:t>
            </a:r>
          </a:p>
        </p:txBody>
      </p:sp>
      <p:sp>
        <p:nvSpPr>
          <p:cNvPr id="3" name="Content Placeholder 2">
            <a:extLst>
              <a:ext uri="{FF2B5EF4-FFF2-40B4-BE49-F238E27FC236}">
                <a16:creationId xmlns:a16="http://schemas.microsoft.com/office/drawing/2014/main" id="{DCA7ECBA-57A8-4B12-B595-1CBA585A2DE5}"/>
              </a:ext>
            </a:extLst>
          </p:cNvPr>
          <p:cNvSpPr>
            <a:spLocks noGrp="1"/>
          </p:cNvSpPr>
          <p:nvPr>
            <p:ph idx="1"/>
          </p:nvPr>
        </p:nvSpPr>
        <p:spPr/>
        <p:txBody>
          <a:bodyPr/>
          <a:lstStyle/>
          <a:p>
            <a:r>
              <a:rPr lang="en-GB" dirty="0" smtClean="0"/>
              <a:t>Mentoring</a:t>
            </a:r>
          </a:p>
          <a:p>
            <a:r>
              <a:rPr lang="en-GB" dirty="0" smtClean="0"/>
              <a:t>Distribution of work</a:t>
            </a:r>
          </a:p>
          <a:p>
            <a:r>
              <a:rPr lang="en-GB" dirty="0" smtClean="0"/>
              <a:t>Training</a:t>
            </a:r>
            <a:endParaRPr lang="en-GB" dirty="0"/>
          </a:p>
        </p:txBody>
      </p:sp>
    </p:spTree>
    <p:extLst>
      <p:ext uri="{BB962C8B-B14F-4D97-AF65-F5344CB8AC3E}">
        <p14:creationId xmlns:p14="http://schemas.microsoft.com/office/powerpoint/2010/main" val="3180182358"/>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21D7-6714-4DF9-8F46-49B77D7A3785}"/>
              </a:ext>
            </a:extLst>
          </p:cNvPr>
          <p:cNvSpPr>
            <a:spLocks noGrp="1"/>
          </p:cNvSpPr>
          <p:nvPr>
            <p:ph type="title"/>
          </p:nvPr>
        </p:nvSpPr>
        <p:spPr/>
        <p:txBody>
          <a:bodyPr/>
          <a:lstStyle/>
          <a:p>
            <a:r>
              <a:rPr lang="en-GB" dirty="0"/>
              <a:t>Providing motivation and support</a:t>
            </a:r>
          </a:p>
        </p:txBody>
      </p:sp>
      <p:sp>
        <p:nvSpPr>
          <p:cNvPr id="3" name="Content Placeholder 2">
            <a:extLst>
              <a:ext uri="{FF2B5EF4-FFF2-40B4-BE49-F238E27FC236}">
                <a16:creationId xmlns:a16="http://schemas.microsoft.com/office/drawing/2014/main" id="{4CC92678-ACD5-4A89-A076-278D9CC52334}"/>
              </a:ext>
            </a:extLst>
          </p:cNvPr>
          <p:cNvSpPr>
            <a:spLocks noGrp="1"/>
          </p:cNvSpPr>
          <p:nvPr>
            <p:ph idx="1"/>
          </p:nvPr>
        </p:nvSpPr>
        <p:spPr/>
        <p:txBody>
          <a:bodyPr/>
          <a:lstStyle/>
          <a:p>
            <a:r>
              <a:rPr lang="en-GB" dirty="0" smtClean="0"/>
              <a:t>Encouragement</a:t>
            </a:r>
            <a:endParaRPr lang="en-GB" dirty="0"/>
          </a:p>
        </p:txBody>
      </p:sp>
    </p:spTree>
    <p:extLst>
      <p:ext uri="{BB962C8B-B14F-4D97-AF65-F5344CB8AC3E}">
        <p14:creationId xmlns:p14="http://schemas.microsoft.com/office/powerpoint/2010/main" val="756682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842212" y="357104"/>
            <a:ext cx="9737558" cy="1325563"/>
          </a:xfrm>
        </p:spPr>
        <p:txBody>
          <a:bodyPr>
            <a:normAutofit fontScale="90000"/>
          </a:bodyPr>
          <a:lstStyle/>
          <a:p>
            <a:r>
              <a:rPr lang="en-GB" dirty="0"/>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p:txBody>
          <a:bodyPr>
            <a:normAutofit/>
          </a:bodyPr>
          <a:lstStyle/>
          <a:p>
            <a:r>
              <a:rPr lang="en-GB" dirty="0"/>
              <a:t>who they are</a:t>
            </a:r>
          </a:p>
          <a:p>
            <a:r>
              <a:rPr lang="en-GB" dirty="0"/>
              <a:t>the problem they are faced with</a:t>
            </a:r>
          </a:p>
          <a:p>
            <a:r>
              <a:rPr lang="en-GB" dirty="0"/>
              <a:t>and how</a:t>
            </a:r>
          </a:p>
          <a:p>
            <a:r>
              <a:rPr lang="en-GB" dirty="0"/>
              <a:t>Once the user requirements have been defined, a confirmation is necessary to ensure that they mirror the needs evolving from both the user’s work context and the use of the system</a:t>
            </a:r>
          </a:p>
          <a:p>
            <a:r>
              <a:rPr lang="en-GB" dirty="0"/>
              <a:t>There must be user buy in before moving to the next phase</a:t>
            </a:r>
          </a:p>
        </p:txBody>
      </p:sp>
    </p:spTree>
    <p:extLst>
      <p:ext uri="{BB962C8B-B14F-4D97-AF65-F5344CB8AC3E}">
        <p14:creationId xmlns:p14="http://schemas.microsoft.com/office/powerpoint/2010/main" val="335198129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82BA-1E37-4FB8-8BAE-24BBC830074D}"/>
              </a:ext>
            </a:extLst>
          </p:cNvPr>
          <p:cNvSpPr>
            <a:spLocks noGrp="1"/>
          </p:cNvSpPr>
          <p:nvPr>
            <p:ph type="title"/>
          </p:nvPr>
        </p:nvSpPr>
        <p:spPr/>
        <p:txBody>
          <a:bodyPr/>
          <a:lstStyle/>
          <a:p>
            <a:r>
              <a:rPr lang="en-GB" dirty="0"/>
              <a:t>Contributing to retrospectives</a:t>
            </a:r>
          </a:p>
        </p:txBody>
      </p:sp>
      <p:sp>
        <p:nvSpPr>
          <p:cNvPr id="3" name="Content Placeholder 2">
            <a:extLst>
              <a:ext uri="{FF2B5EF4-FFF2-40B4-BE49-F238E27FC236}">
                <a16:creationId xmlns:a16="http://schemas.microsoft.com/office/drawing/2014/main" id="{CDB9D482-C949-4086-B6C7-D8376C9BC291}"/>
              </a:ext>
            </a:extLst>
          </p:cNvPr>
          <p:cNvSpPr>
            <a:spLocks noGrp="1"/>
          </p:cNvSpPr>
          <p:nvPr>
            <p:ph idx="1"/>
          </p:nvPr>
        </p:nvSpPr>
        <p:spPr/>
        <p:txBody>
          <a:bodyPr/>
          <a:lstStyle/>
          <a:p>
            <a:r>
              <a:rPr lang="en-GB" dirty="0" smtClean="0"/>
              <a:t>Improve efficiency</a:t>
            </a:r>
          </a:p>
          <a:p>
            <a:r>
              <a:rPr lang="en-GB" dirty="0" smtClean="0"/>
              <a:t>Team building</a:t>
            </a:r>
          </a:p>
          <a:p>
            <a:r>
              <a:rPr lang="en-GB" dirty="0" smtClean="0"/>
              <a:t>Honest reflection</a:t>
            </a:r>
          </a:p>
          <a:p>
            <a:r>
              <a:rPr lang="en-GB" dirty="0" smtClean="0"/>
              <a:t>Energising</a:t>
            </a:r>
          </a:p>
          <a:p>
            <a:r>
              <a:rPr lang="en-GB" dirty="0" smtClean="0"/>
              <a:t>Own decisions</a:t>
            </a:r>
            <a:endParaRPr lang="en-GB" dirty="0"/>
          </a:p>
        </p:txBody>
      </p:sp>
    </p:spTree>
    <p:extLst>
      <p:ext uri="{BB962C8B-B14F-4D97-AF65-F5344CB8AC3E}">
        <p14:creationId xmlns:p14="http://schemas.microsoft.com/office/powerpoint/2010/main" val="3830043844"/>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12EA-E844-44F1-AA07-009BE53FE056}"/>
              </a:ext>
            </a:extLst>
          </p:cNvPr>
          <p:cNvSpPr>
            <a:spLocks noGrp="1"/>
          </p:cNvSpPr>
          <p:nvPr>
            <p:ph type="title"/>
          </p:nvPr>
        </p:nvSpPr>
        <p:spPr/>
        <p:txBody>
          <a:bodyPr/>
          <a:lstStyle/>
          <a:p>
            <a:r>
              <a:rPr lang="en-GB" dirty="0"/>
              <a:t>Collaborative approaches</a:t>
            </a:r>
          </a:p>
        </p:txBody>
      </p:sp>
      <p:sp>
        <p:nvSpPr>
          <p:cNvPr id="3" name="Content Placeholder 2">
            <a:extLst>
              <a:ext uri="{FF2B5EF4-FFF2-40B4-BE49-F238E27FC236}">
                <a16:creationId xmlns:a16="http://schemas.microsoft.com/office/drawing/2014/main" id="{B57E3D4F-7511-411C-940E-E955E6C58016}"/>
              </a:ext>
            </a:extLst>
          </p:cNvPr>
          <p:cNvSpPr>
            <a:spLocks noGrp="1"/>
          </p:cNvSpPr>
          <p:nvPr>
            <p:ph idx="1"/>
          </p:nvPr>
        </p:nvSpPr>
        <p:spPr/>
        <p:txBody>
          <a:bodyPr/>
          <a:lstStyle/>
          <a:p>
            <a:r>
              <a:rPr lang="en-GB" dirty="0"/>
              <a:t>Explain why collaborative approaches are especially important for software development using agile and/or DevOps </a:t>
            </a:r>
            <a:r>
              <a:rPr lang="en-GB" dirty="0" smtClean="0"/>
              <a:t>approaches</a:t>
            </a:r>
          </a:p>
          <a:p>
            <a:endParaRPr lang="en-GB" dirty="0"/>
          </a:p>
          <a:p>
            <a:pPr lvl="1"/>
            <a:r>
              <a:rPr lang="en-GB" dirty="0" smtClean="0"/>
              <a:t>Input to non-functional requirements</a:t>
            </a:r>
          </a:p>
          <a:p>
            <a:pPr lvl="1"/>
            <a:r>
              <a:rPr lang="en-GB" dirty="0" smtClean="0"/>
              <a:t>Input to implementation and deployment plans</a:t>
            </a:r>
          </a:p>
          <a:p>
            <a:pPr lvl="1"/>
            <a:r>
              <a:rPr lang="en-GB" dirty="0" smtClean="0"/>
              <a:t>Assist in the creation of acceptance test data</a:t>
            </a:r>
          </a:p>
          <a:p>
            <a:pPr lvl="1"/>
            <a:endParaRPr lang="en-GB" dirty="0"/>
          </a:p>
          <a:p>
            <a:endParaRPr lang="en-GB" dirty="0"/>
          </a:p>
        </p:txBody>
      </p:sp>
    </p:spTree>
    <p:extLst>
      <p:ext uri="{BB962C8B-B14F-4D97-AF65-F5344CB8AC3E}">
        <p14:creationId xmlns:p14="http://schemas.microsoft.com/office/powerpoint/2010/main" val="960666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842212" y="357104"/>
            <a:ext cx="9737558" cy="1325563"/>
          </a:xfrm>
        </p:spPr>
        <p:txBody>
          <a:bodyPr>
            <a:normAutofit fontScale="90000"/>
          </a:bodyPr>
          <a:lstStyle/>
          <a:p>
            <a:r>
              <a:rPr lang="en-GB" dirty="0"/>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p:txBody>
          <a:bodyPr>
            <a:normAutofit/>
          </a:bodyPr>
          <a:lstStyle/>
          <a:p>
            <a:r>
              <a:rPr lang="en-GB" dirty="0"/>
              <a:t>This is the opportunity for the analyst to get the user to commit to the scope of the project</a:t>
            </a:r>
          </a:p>
          <a:p>
            <a:r>
              <a:rPr lang="en-GB" dirty="0"/>
              <a:t>One of the main goals of the requirements process is to get agreement on the views of the involved users, use cases are a good way to elicit requirements from the user’s point of view</a:t>
            </a:r>
          </a:p>
          <a:p>
            <a:r>
              <a:rPr lang="en-GB" dirty="0"/>
              <a:t>Use cases reduce the risk on software projects by putting an early focus on the validity of user requirements, so as to build more usable systems they are currently dealing with the problem</a:t>
            </a:r>
          </a:p>
        </p:txBody>
      </p:sp>
    </p:spTree>
    <p:extLst>
      <p:ext uri="{BB962C8B-B14F-4D97-AF65-F5344CB8AC3E}">
        <p14:creationId xmlns:p14="http://schemas.microsoft.com/office/powerpoint/2010/main" val="1927467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1A04-72E1-42BA-97FD-3C98BF737404}"/>
              </a:ext>
            </a:extLst>
          </p:cNvPr>
          <p:cNvSpPr>
            <a:spLocks noGrp="1"/>
          </p:cNvSpPr>
          <p:nvPr>
            <p:ph type="title"/>
          </p:nvPr>
        </p:nvSpPr>
        <p:spPr>
          <a:xfrm>
            <a:off x="826168" y="349083"/>
            <a:ext cx="9729537" cy="1325563"/>
          </a:xfrm>
        </p:spPr>
        <p:txBody>
          <a:bodyPr/>
          <a:lstStyle/>
          <a:p>
            <a:r>
              <a:rPr lang="en-GB" dirty="0"/>
              <a:t>How are they currently dealing with the problem</a:t>
            </a:r>
          </a:p>
        </p:txBody>
      </p:sp>
      <p:sp>
        <p:nvSpPr>
          <p:cNvPr id="3" name="Content Placeholder 2">
            <a:extLst>
              <a:ext uri="{FF2B5EF4-FFF2-40B4-BE49-F238E27FC236}">
                <a16:creationId xmlns:a16="http://schemas.microsoft.com/office/drawing/2014/main" id="{8C3A4A18-C4BD-44C0-B4A5-0970C1261123}"/>
              </a:ext>
            </a:extLst>
          </p:cNvPr>
          <p:cNvSpPr>
            <a:spLocks noGrp="1"/>
          </p:cNvSpPr>
          <p:nvPr>
            <p:ph idx="1"/>
          </p:nvPr>
        </p:nvSpPr>
        <p:spPr/>
        <p:txBody>
          <a:bodyPr/>
          <a:lstStyle/>
          <a:p>
            <a:r>
              <a:rPr lang="en-GB" dirty="0"/>
              <a:t>Questionnaires</a:t>
            </a:r>
          </a:p>
          <a:p>
            <a:r>
              <a:rPr lang="en-GB" dirty="0"/>
              <a:t>User interviews</a:t>
            </a:r>
          </a:p>
          <a:p>
            <a:r>
              <a:rPr lang="en-GB" dirty="0"/>
              <a:t>Contextual enquiry</a:t>
            </a:r>
          </a:p>
          <a:p>
            <a:r>
              <a:rPr lang="en-GB" dirty="0"/>
              <a:t>Focus groups</a:t>
            </a:r>
          </a:p>
          <a:p>
            <a:r>
              <a:rPr lang="en-GB" dirty="0"/>
              <a:t>Personas</a:t>
            </a:r>
          </a:p>
          <a:p>
            <a:r>
              <a:rPr lang="en-GB" dirty="0"/>
              <a:t>Customer journey mapping</a:t>
            </a:r>
          </a:p>
          <a:p>
            <a:endParaRPr lang="en-GB" dirty="0"/>
          </a:p>
        </p:txBody>
      </p:sp>
    </p:spTree>
    <p:extLst>
      <p:ext uri="{BB962C8B-B14F-4D97-AF65-F5344CB8AC3E}">
        <p14:creationId xmlns:p14="http://schemas.microsoft.com/office/powerpoint/2010/main" val="1982741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F793-EF11-481A-B82A-DDE5C5D700DC}"/>
              </a:ext>
            </a:extLst>
          </p:cNvPr>
          <p:cNvSpPr>
            <a:spLocks noGrp="1"/>
          </p:cNvSpPr>
          <p:nvPr>
            <p:ph type="title"/>
          </p:nvPr>
        </p:nvSpPr>
        <p:spPr/>
        <p:txBody>
          <a:bodyPr/>
          <a:lstStyle/>
          <a:p>
            <a:r>
              <a:rPr lang="en-GB" dirty="0"/>
              <a:t>Personas</a:t>
            </a:r>
          </a:p>
        </p:txBody>
      </p:sp>
      <p:sp>
        <p:nvSpPr>
          <p:cNvPr id="3" name="Content Placeholder 2">
            <a:extLst>
              <a:ext uri="{FF2B5EF4-FFF2-40B4-BE49-F238E27FC236}">
                <a16:creationId xmlns:a16="http://schemas.microsoft.com/office/drawing/2014/main" id="{E012BA21-B7CD-4D4A-9DF8-6750280382FC}"/>
              </a:ext>
            </a:extLst>
          </p:cNvPr>
          <p:cNvSpPr>
            <a:spLocks noGrp="1"/>
          </p:cNvSpPr>
          <p:nvPr>
            <p:ph idx="1"/>
          </p:nvPr>
        </p:nvSpPr>
        <p:spPr/>
        <p:txBody>
          <a:bodyPr/>
          <a:lstStyle/>
          <a:p>
            <a:r>
              <a:rPr lang="en-GB" dirty="0"/>
              <a:t>The aspect of someone's character that is presented to or perceived by others</a:t>
            </a:r>
          </a:p>
          <a:p>
            <a:r>
              <a:rPr lang="en-GB" dirty="0"/>
              <a:t>Personas are fictional characters, which you create based upon your research in order to represent the different user types that might use your service, product, site, or brand in a similar way</a:t>
            </a:r>
          </a:p>
          <a:p>
            <a:r>
              <a:rPr lang="en-GB" dirty="0"/>
              <a:t>Creating personas will help you to understand your users’ needs, experiences, behaviours and goals</a:t>
            </a:r>
          </a:p>
          <a:p>
            <a:r>
              <a:rPr lang="en-GB" dirty="0"/>
              <a:t>Creating personas can help you step out of yourself</a:t>
            </a:r>
          </a:p>
          <a:p>
            <a:r>
              <a:rPr lang="en-GB" dirty="0"/>
              <a:t>It can help you to recognise that different people have different needs and expectations, and it can also help you to identify with the user you’re designing for</a:t>
            </a:r>
          </a:p>
        </p:txBody>
      </p:sp>
    </p:spTree>
    <p:extLst>
      <p:ext uri="{BB962C8B-B14F-4D97-AF65-F5344CB8AC3E}">
        <p14:creationId xmlns:p14="http://schemas.microsoft.com/office/powerpoint/2010/main" val="2148540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69B4-550F-4A1C-A44C-A8CDB52AAA0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AAA3049-A96D-41B6-9057-82CB0B4FCCAC}"/>
              </a:ext>
            </a:extLst>
          </p:cNvPr>
          <p:cNvPicPr>
            <a:picLocks noGrp="1" noChangeAspect="1"/>
          </p:cNvPicPr>
          <p:nvPr>
            <p:ph idx="1"/>
          </p:nvPr>
        </p:nvPicPr>
        <p:blipFill>
          <a:blip r:embed="rId2"/>
          <a:stretch>
            <a:fillRect/>
          </a:stretch>
        </p:blipFill>
        <p:spPr>
          <a:xfrm>
            <a:off x="2347497" y="1825625"/>
            <a:ext cx="7520819" cy="4935538"/>
          </a:xfrm>
          <a:prstGeom prst="rect">
            <a:avLst/>
          </a:prstGeom>
        </p:spPr>
      </p:pic>
    </p:spTree>
    <p:extLst>
      <p:ext uri="{BB962C8B-B14F-4D97-AF65-F5344CB8AC3E}">
        <p14:creationId xmlns:p14="http://schemas.microsoft.com/office/powerpoint/2010/main" val="792452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FD17-35F0-4025-BCE5-8413BD0B0559}"/>
              </a:ext>
            </a:extLst>
          </p:cNvPr>
          <p:cNvSpPr>
            <a:spLocks noGrp="1"/>
          </p:cNvSpPr>
          <p:nvPr>
            <p:ph type="title"/>
          </p:nvPr>
        </p:nvSpPr>
        <p:spPr/>
        <p:txBody>
          <a:bodyPr/>
          <a:lstStyle/>
          <a:p>
            <a:r>
              <a:rPr lang="en-GB" dirty="0"/>
              <a:t>Customer journey mapping</a:t>
            </a:r>
          </a:p>
        </p:txBody>
      </p:sp>
      <p:sp>
        <p:nvSpPr>
          <p:cNvPr id="3" name="Content Placeholder 2">
            <a:extLst>
              <a:ext uri="{FF2B5EF4-FFF2-40B4-BE49-F238E27FC236}">
                <a16:creationId xmlns:a16="http://schemas.microsoft.com/office/drawing/2014/main" id="{3FF02DC4-290F-4009-A802-AF565CCA9571}"/>
              </a:ext>
            </a:extLst>
          </p:cNvPr>
          <p:cNvSpPr>
            <a:spLocks noGrp="1"/>
          </p:cNvSpPr>
          <p:nvPr>
            <p:ph idx="1"/>
          </p:nvPr>
        </p:nvSpPr>
        <p:spPr/>
        <p:txBody>
          <a:bodyPr>
            <a:normAutofit lnSpcReduction="10000"/>
          </a:bodyPr>
          <a:lstStyle/>
          <a:p>
            <a:r>
              <a:rPr lang="en-GB" dirty="0"/>
              <a:t>A customer journey map is a visual representation of every experience your customers have with you</a:t>
            </a:r>
          </a:p>
          <a:p>
            <a:r>
              <a:rPr lang="en-GB" dirty="0"/>
              <a:t>It helps to tell the story of a customer's experience with your brand from original engagement and into hopefully a long-term relationship</a:t>
            </a:r>
          </a:p>
          <a:p>
            <a:r>
              <a:rPr lang="en-GB" dirty="0"/>
              <a:t>Consists of 7 steps</a:t>
            </a:r>
          </a:p>
          <a:p>
            <a:pPr lvl="1"/>
            <a:r>
              <a:rPr lang="en-GB" dirty="0"/>
              <a:t>Nail down your user persona</a:t>
            </a:r>
          </a:p>
          <a:p>
            <a:pPr lvl="2"/>
            <a:r>
              <a:rPr lang="en-GB" dirty="0"/>
              <a:t>The first step in creating a journey map is understanding who your customers are</a:t>
            </a:r>
          </a:p>
          <a:p>
            <a:pPr lvl="1"/>
            <a:r>
              <a:rPr lang="en-GB" dirty="0"/>
              <a:t>Understand your user's goals</a:t>
            </a:r>
          </a:p>
          <a:p>
            <a:pPr lvl="1"/>
            <a:r>
              <a:rPr lang="en-GB" dirty="0"/>
              <a:t>Map out user touchpoints</a:t>
            </a:r>
          </a:p>
          <a:p>
            <a:pPr lvl="1"/>
            <a:r>
              <a:rPr lang="en-GB" dirty="0"/>
              <a:t>Identify customer pain points</a:t>
            </a:r>
          </a:p>
          <a:p>
            <a:pPr lvl="1"/>
            <a:r>
              <a:rPr lang="en-GB" dirty="0"/>
              <a:t>Prioritize and Fix Roadblocks</a:t>
            </a:r>
          </a:p>
          <a:p>
            <a:pPr lvl="1"/>
            <a:r>
              <a:rPr lang="en-GB" dirty="0"/>
              <a:t>Update and Improve</a:t>
            </a:r>
          </a:p>
        </p:txBody>
      </p:sp>
    </p:spTree>
    <p:extLst>
      <p:ext uri="{BB962C8B-B14F-4D97-AF65-F5344CB8AC3E}">
        <p14:creationId xmlns:p14="http://schemas.microsoft.com/office/powerpoint/2010/main" val="2005775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dirty="0"/>
              <a:t>Customer Journey</a:t>
            </a:r>
          </a:p>
        </p:txBody>
      </p:sp>
      <p:pic>
        <p:nvPicPr>
          <p:cNvPr id="4" name="Content Placeholder 3">
            <a:extLst>
              <a:ext uri="{FF2B5EF4-FFF2-40B4-BE49-F238E27FC236}">
                <a16:creationId xmlns:a16="http://schemas.microsoft.com/office/drawing/2014/main" id="{D05CACE1-A727-4B8A-A089-6BBB8BF399B6}"/>
              </a:ext>
            </a:extLst>
          </p:cNvPr>
          <p:cNvPicPr>
            <a:picLocks noGrp="1" noChangeAspect="1"/>
          </p:cNvPicPr>
          <p:nvPr>
            <p:ph idx="1"/>
          </p:nvPr>
        </p:nvPicPr>
        <p:blipFill>
          <a:blip r:embed="rId2"/>
          <a:stretch>
            <a:fillRect/>
          </a:stretch>
        </p:blipFill>
        <p:spPr>
          <a:xfrm>
            <a:off x="894310" y="1825625"/>
            <a:ext cx="10427192" cy="4935538"/>
          </a:xfrm>
          <a:prstGeom prst="rect">
            <a:avLst/>
          </a:prstGeom>
        </p:spPr>
      </p:pic>
    </p:spTree>
    <p:extLst>
      <p:ext uri="{BB962C8B-B14F-4D97-AF65-F5344CB8AC3E}">
        <p14:creationId xmlns:p14="http://schemas.microsoft.com/office/powerpoint/2010/main" val="385461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Representing the terminology and stages of the SDLC</a:t>
            </a:r>
          </a:p>
        </p:txBody>
      </p:sp>
      <p:sp>
        <p:nvSpPr>
          <p:cNvPr id="6" name="Oval 20"/>
          <p:cNvSpPr>
            <a:spLocks noChangeArrowheads="1"/>
          </p:cNvSpPr>
          <p:nvPr/>
        </p:nvSpPr>
        <p:spPr bwMode="auto">
          <a:xfrm>
            <a:off x="7898902"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dirty="0"/>
              <a:t>Maintenance</a:t>
            </a:r>
          </a:p>
        </p:txBody>
      </p:sp>
      <p:sp>
        <p:nvSpPr>
          <p:cNvPr id="7" name="Freeform 32"/>
          <p:cNvSpPr>
            <a:spLocks/>
          </p:cNvSpPr>
          <p:nvPr/>
        </p:nvSpPr>
        <p:spPr bwMode="auto">
          <a:xfrm>
            <a:off x="6911781"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dirty="0"/>
          </a:p>
        </p:txBody>
      </p:sp>
      <p:sp>
        <p:nvSpPr>
          <p:cNvPr id="8" name="Text Box 33"/>
          <p:cNvSpPr txBox="1">
            <a:spLocks noChangeArrowheads="1"/>
          </p:cNvSpPr>
          <p:nvPr/>
        </p:nvSpPr>
        <p:spPr bwMode="auto">
          <a:xfrm>
            <a:off x="9072021"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dirty="0"/>
              <a:t>Design may change if application does not work as expected</a:t>
            </a:r>
          </a:p>
        </p:txBody>
      </p:sp>
      <p:grpSp>
        <p:nvGrpSpPr>
          <p:cNvPr id="9" name="Group 40"/>
          <p:cNvGrpSpPr>
            <a:grpSpLocks/>
          </p:cNvGrpSpPr>
          <p:nvPr/>
        </p:nvGrpSpPr>
        <p:grpSpPr bwMode="auto">
          <a:xfrm>
            <a:off x="2447285" y="1525613"/>
            <a:ext cx="2130567" cy="800100"/>
            <a:chOff x="197" y="847"/>
            <a:chExt cx="1670" cy="504"/>
          </a:xfrm>
        </p:grpSpPr>
        <p:sp>
          <p:nvSpPr>
            <p:cNvPr id="10"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dirty="0"/>
                <a:t>Feasibility Study</a:t>
              </a:r>
            </a:p>
          </p:txBody>
        </p:sp>
        <p:sp>
          <p:nvSpPr>
            <p:cNvPr id="11"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2" name="Group 41"/>
          <p:cNvGrpSpPr>
            <a:grpSpLocks/>
          </p:cNvGrpSpPr>
          <p:nvPr/>
        </p:nvGrpSpPr>
        <p:grpSpPr bwMode="auto">
          <a:xfrm>
            <a:off x="3311381" y="2328888"/>
            <a:ext cx="2271358" cy="760412"/>
            <a:chOff x="828" y="1353"/>
            <a:chExt cx="1672" cy="479"/>
          </a:xfrm>
        </p:grpSpPr>
        <p:sp>
          <p:nvSpPr>
            <p:cNvPr id="13"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dirty="0"/>
                <a:t>Requirements</a:t>
              </a:r>
            </a:p>
            <a:p>
              <a:pPr algn="ctr"/>
              <a:r>
                <a:rPr lang="en-GB" b="1" dirty="0"/>
                <a:t>Analysis</a:t>
              </a:r>
            </a:p>
          </p:txBody>
        </p:sp>
        <p:sp>
          <p:nvSpPr>
            <p:cNvPr id="14"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5" name="Group 42"/>
          <p:cNvGrpSpPr>
            <a:grpSpLocks/>
          </p:cNvGrpSpPr>
          <p:nvPr/>
        </p:nvGrpSpPr>
        <p:grpSpPr bwMode="auto">
          <a:xfrm>
            <a:off x="4169864" y="3068663"/>
            <a:ext cx="2574925" cy="765175"/>
            <a:chOff x="1610" y="1819"/>
            <a:chExt cx="1622" cy="482"/>
          </a:xfrm>
        </p:grpSpPr>
        <p:sp>
          <p:nvSpPr>
            <p:cNvPr id="16"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dirty="0"/>
                <a:t>Desig</a:t>
              </a:r>
              <a:r>
                <a:rPr lang="en-GB" sz="2000" b="1" dirty="0"/>
                <a:t>n</a:t>
              </a:r>
            </a:p>
          </p:txBody>
        </p:sp>
        <p:sp>
          <p:nvSpPr>
            <p:cNvPr id="17"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8" name="Group 43"/>
          <p:cNvGrpSpPr>
            <a:grpSpLocks/>
          </p:cNvGrpSpPr>
          <p:nvPr/>
        </p:nvGrpSpPr>
        <p:grpSpPr bwMode="auto">
          <a:xfrm>
            <a:off x="4925514" y="3814788"/>
            <a:ext cx="2574925" cy="803275"/>
            <a:chOff x="2086" y="2289"/>
            <a:chExt cx="1622" cy="506"/>
          </a:xfrm>
        </p:grpSpPr>
        <p:sp>
          <p:nvSpPr>
            <p:cNvPr id="19"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dirty="0"/>
                <a:t>Code Development</a:t>
              </a:r>
            </a:p>
          </p:txBody>
        </p:sp>
        <p:sp>
          <p:nvSpPr>
            <p:cNvPr id="20"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1" name="Group 44"/>
          <p:cNvGrpSpPr>
            <a:grpSpLocks/>
          </p:cNvGrpSpPr>
          <p:nvPr/>
        </p:nvGrpSpPr>
        <p:grpSpPr bwMode="auto">
          <a:xfrm>
            <a:off x="5976439" y="4581550"/>
            <a:ext cx="2574925" cy="742950"/>
            <a:chOff x="2748" y="2772"/>
            <a:chExt cx="1622" cy="468"/>
          </a:xfrm>
        </p:grpSpPr>
        <p:sp>
          <p:nvSpPr>
            <p:cNvPr id="22"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dirty="0"/>
                <a:t>Testing</a:t>
              </a:r>
            </a:p>
          </p:txBody>
        </p:sp>
        <p:sp>
          <p:nvSpPr>
            <p:cNvPr id="23"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4" name="Group 45"/>
          <p:cNvGrpSpPr>
            <a:grpSpLocks/>
          </p:cNvGrpSpPr>
          <p:nvPr/>
        </p:nvGrpSpPr>
        <p:grpSpPr bwMode="auto">
          <a:xfrm>
            <a:off x="6916239" y="5362600"/>
            <a:ext cx="2574925" cy="792163"/>
            <a:chOff x="3340" y="3264"/>
            <a:chExt cx="1622" cy="499"/>
          </a:xfrm>
        </p:grpSpPr>
        <p:sp>
          <p:nvSpPr>
            <p:cNvPr id="25"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dirty="0"/>
                <a:t>Deployment/</a:t>
              </a:r>
            </a:p>
            <a:p>
              <a:pPr algn="ctr"/>
              <a:r>
                <a:rPr lang="en-GB" sz="1600" b="1" dirty="0"/>
                <a:t>Implementation</a:t>
              </a:r>
            </a:p>
          </p:txBody>
        </p:sp>
        <p:sp>
          <p:nvSpPr>
            <p:cNvPr id="26"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48991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0-#ppt_w/2"/>
                                          </p:val>
                                        </p:tav>
                                        <p:tav tm="100000">
                                          <p:val>
                                            <p:strVal val="#ppt_x"/>
                                          </p:val>
                                        </p:tav>
                                      </p:tavLst>
                                    </p:anim>
                                    <p:anim calcmode="lin" valueType="num">
                                      <p:cBhvr additive="base">
                                        <p:cTn id="5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p:bldP spid="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EE11-7F4B-47A7-BC4B-CAE8B3664B59}"/>
              </a:ext>
            </a:extLst>
          </p:cNvPr>
          <p:cNvSpPr>
            <a:spLocks noGrp="1"/>
          </p:cNvSpPr>
          <p:nvPr>
            <p:ph type="title"/>
          </p:nvPr>
        </p:nvSpPr>
        <p:spPr/>
        <p:txBody>
          <a:bodyPr/>
          <a:lstStyle/>
          <a:p>
            <a:r>
              <a:rPr lang="en-GB" dirty="0"/>
              <a:t>Differences between functional and non-functional requirements</a:t>
            </a:r>
          </a:p>
        </p:txBody>
      </p:sp>
      <p:sp>
        <p:nvSpPr>
          <p:cNvPr id="3" name="Content Placeholder 2">
            <a:extLst>
              <a:ext uri="{FF2B5EF4-FFF2-40B4-BE49-F238E27FC236}">
                <a16:creationId xmlns:a16="http://schemas.microsoft.com/office/drawing/2014/main" id="{7D19546D-858E-403D-A35B-3388F13F75D9}"/>
              </a:ext>
            </a:extLst>
          </p:cNvPr>
          <p:cNvSpPr>
            <a:spLocks noGrp="1"/>
          </p:cNvSpPr>
          <p:nvPr>
            <p:ph idx="1"/>
          </p:nvPr>
        </p:nvSpPr>
        <p:spPr/>
        <p:txBody>
          <a:bodyPr>
            <a:normAutofit/>
          </a:bodyPr>
          <a:lstStyle/>
          <a:p>
            <a:r>
              <a:rPr lang="en-GB" dirty="0"/>
              <a:t>The software developer establishes functional and non-functional requirements prior to software development</a:t>
            </a:r>
          </a:p>
          <a:p>
            <a:r>
              <a:rPr lang="en-GB" dirty="0"/>
              <a:t>The functional requirements are those requirements that represent the core functionality provided by the system</a:t>
            </a:r>
          </a:p>
          <a:p>
            <a:r>
              <a:rPr lang="en-GB" dirty="0"/>
              <a:t>Non-functional requirements are the additional requirements such as restriction on time, performance, availability, scalability, reliability, etc. </a:t>
            </a:r>
          </a:p>
          <a:p>
            <a:endParaRPr lang="en-GB" dirty="0"/>
          </a:p>
        </p:txBody>
      </p:sp>
    </p:spTree>
    <p:extLst>
      <p:ext uri="{BB962C8B-B14F-4D97-AF65-F5344CB8AC3E}">
        <p14:creationId xmlns:p14="http://schemas.microsoft.com/office/powerpoint/2010/main" val="2928246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5DE-C49F-44D4-8002-ED929985E49C}"/>
              </a:ext>
            </a:extLst>
          </p:cNvPr>
          <p:cNvSpPr>
            <a:spLocks noGrp="1"/>
          </p:cNvSpPr>
          <p:nvPr>
            <p:ph type="title"/>
          </p:nvPr>
        </p:nvSpPr>
        <p:spPr>
          <a:xfrm>
            <a:off x="1459831" y="292936"/>
            <a:ext cx="9793705" cy="1325563"/>
          </a:xfrm>
        </p:spPr>
        <p:txBody>
          <a:bodyPr/>
          <a:lstStyle/>
          <a:p>
            <a:r>
              <a:rPr lang="en-GB" dirty="0"/>
              <a:t>Common ways in which software requirements can be expressed</a:t>
            </a:r>
          </a:p>
        </p:txBody>
      </p:sp>
      <p:sp>
        <p:nvSpPr>
          <p:cNvPr id="3" name="Content Placeholder 2">
            <a:extLst>
              <a:ext uri="{FF2B5EF4-FFF2-40B4-BE49-F238E27FC236}">
                <a16:creationId xmlns:a16="http://schemas.microsoft.com/office/drawing/2014/main" id="{F463EB3D-E3B5-4412-8D7E-FE117B78475B}"/>
              </a:ext>
            </a:extLst>
          </p:cNvPr>
          <p:cNvSpPr>
            <a:spLocks noGrp="1"/>
          </p:cNvSpPr>
          <p:nvPr>
            <p:ph idx="1"/>
          </p:nvPr>
        </p:nvSpPr>
        <p:spPr/>
        <p:txBody>
          <a:bodyPr/>
          <a:lstStyle/>
          <a:p>
            <a:r>
              <a:rPr lang="en-GB" dirty="0"/>
              <a:t>Security</a:t>
            </a:r>
          </a:p>
          <a:p>
            <a:r>
              <a:rPr lang="en-GB" dirty="0"/>
              <a:t>Availability</a:t>
            </a:r>
          </a:p>
          <a:p>
            <a:r>
              <a:rPr lang="en-GB" dirty="0"/>
              <a:t>Reliability</a:t>
            </a:r>
          </a:p>
          <a:p>
            <a:r>
              <a:rPr lang="en-GB" dirty="0"/>
              <a:t>Performance</a:t>
            </a:r>
          </a:p>
          <a:p>
            <a:r>
              <a:rPr lang="en-GB" dirty="0"/>
              <a:t>Capacity</a:t>
            </a:r>
          </a:p>
          <a:p>
            <a:r>
              <a:rPr lang="en-GB" dirty="0"/>
              <a:t>Continuity</a:t>
            </a:r>
          </a:p>
          <a:p>
            <a:r>
              <a:rPr lang="en-GB" dirty="0"/>
              <a:t>Supportability</a:t>
            </a:r>
          </a:p>
          <a:p>
            <a:r>
              <a:rPr lang="en-GB" dirty="0"/>
              <a:t>Maintainability</a:t>
            </a:r>
          </a:p>
          <a:p>
            <a:r>
              <a:rPr lang="en-GB" dirty="0"/>
              <a:t>Scalability</a:t>
            </a:r>
          </a:p>
        </p:txBody>
      </p:sp>
    </p:spTree>
    <p:extLst>
      <p:ext uri="{BB962C8B-B14F-4D97-AF65-F5344CB8AC3E}">
        <p14:creationId xmlns:p14="http://schemas.microsoft.com/office/powerpoint/2010/main" val="794348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Security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normAutofit/>
          </a:bodyPr>
          <a:lstStyle/>
          <a:p>
            <a:r>
              <a:rPr lang="en-GB" dirty="0"/>
              <a:t>Security, as part of the software development process, is an ongoing process involving people and practices, and ensures application confidentiality, integrity, and availability</a:t>
            </a:r>
          </a:p>
          <a:p>
            <a:r>
              <a:rPr lang="en-GB" dirty="0"/>
              <a:t>Secure software is the result of security aware software development processes where security is built in and thus software is developed with security in mind</a:t>
            </a:r>
          </a:p>
          <a:p>
            <a:r>
              <a:rPr lang="en-GB" dirty="0"/>
              <a:t>Security is most effective if planned and managed throughout every stage of software development life cycle (SDLC), especially in critical applications or those that process sensitive information</a:t>
            </a:r>
          </a:p>
          <a:p>
            <a:r>
              <a:rPr lang="en-GB" dirty="0"/>
              <a:t>The solution to software development security is more than just the technology</a:t>
            </a:r>
          </a:p>
        </p:txBody>
      </p:sp>
    </p:spTree>
    <p:extLst>
      <p:ext uri="{BB962C8B-B14F-4D97-AF65-F5344CB8AC3E}">
        <p14:creationId xmlns:p14="http://schemas.microsoft.com/office/powerpoint/2010/main" val="1106435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Availability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Availability is defined as the probability that the system is operating properly when it is requested for use</a:t>
            </a:r>
          </a:p>
          <a:p>
            <a:r>
              <a:rPr lang="en-GB" dirty="0"/>
              <a:t>In other words, availability is the probability that a system is not failed or undergoing a repair action when it needs to be used</a:t>
            </a:r>
          </a:p>
        </p:txBody>
      </p:sp>
    </p:spTree>
    <p:extLst>
      <p:ext uri="{BB962C8B-B14F-4D97-AF65-F5344CB8AC3E}">
        <p14:creationId xmlns:p14="http://schemas.microsoft.com/office/powerpoint/2010/main" val="1975647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Reliability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Reliability represents the probability of components, parts and systems to perform their required functions for a desired period of time without failure in specified environments with a desired confidence</a:t>
            </a:r>
          </a:p>
          <a:p>
            <a:r>
              <a:rPr lang="en-GB" dirty="0"/>
              <a:t>Reliability, in itself, does not account for any repair actions that may take place</a:t>
            </a:r>
          </a:p>
          <a:p>
            <a:r>
              <a:rPr lang="en-GB" dirty="0"/>
              <a:t>Reliability accounts for the time that it will take the component, part or system to fail while it is operating</a:t>
            </a:r>
          </a:p>
          <a:p>
            <a:r>
              <a:rPr lang="en-GB" dirty="0"/>
              <a:t>It does not reflect how long it will take to get the unit under repair back into working condition</a:t>
            </a:r>
          </a:p>
        </p:txBody>
      </p:sp>
    </p:spTree>
    <p:extLst>
      <p:ext uri="{BB962C8B-B14F-4D97-AF65-F5344CB8AC3E}">
        <p14:creationId xmlns:p14="http://schemas.microsoft.com/office/powerpoint/2010/main" val="3464023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Performance</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Performance requirements define what the system or item must do and how well it must do those things</a:t>
            </a:r>
          </a:p>
          <a:p>
            <a:r>
              <a:rPr lang="en-GB" dirty="0"/>
              <a:t>Precursors of performance requirements take the form of function statements or functional requirements (quantified function statements)</a:t>
            </a:r>
          </a:p>
          <a:p>
            <a:r>
              <a:rPr lang="en-GB" dirty="0"/>
              <a:t>These should be determined as a result of a functional analysis process that decomposes the customer need</a:t>
            </a:r>
          </a:p>
        </p:txBody>
      </p:sp>
    </p:spTree>
    <p:extLst>
      <p:ext uri="{BB962C8B-B14F-4D97-AF65-F5344CB8AC3E}">
        <p14:creationId xmlns:p14="http://schemas.microsoft.com/office/powerpoint/2010/main" val="1295499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Capacity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Traditionally you needed to estimate to know what you can deliver for a certain price, time or effort</a:t>
            </a:r>
          </a:p>
          <a:p>
            <a:r>
              <a:rPr lang="en-GB" dirty="0"/>
              <a:t>Process capacity is a measurable property of a process to the specification</a:t>
            </a:r>
          </a:p>
          <a:p>
            <a:pPr lvl="1"/>
            <a:r>
              <a:rPr lang="en-GB" dirty="0"/>
              <a:t>Number of stories - future v past</a:t>
            </a:r>
          </a:p>
          <a:p>
            <a:pPr lvl="1"/>
            <a:r>
              <a:rPr lang="en-GB" dirty="0"/>
              <a:t>Number of sprints - future v past</a:t>
            </a:r>
          </a:p>
          <a:p>
            <a:r>
              <a:rPr lang="en-GB" dirty="0"/>
              <a:t>Performance Requirements Analysis is a set of activities performed during the requirements gathering phase of a program to identify the Performance Engineering related objectives for the solution being delivered</a:t>
            </a:r>
          </a:p>
          <a:p>
            <a:pPr lvl="1"/>
            <a:endParaRPr lang="en-GB" dirty="0"/>
          </a:p>
        </p:txBody>
      </p:sp>
    </p:spTree>
    <p:extLst>
      <p:ext uri="{BB962C8B-B14F-4D97-AF65-F5344CB8AC3E}">
        <p14:creationId xmlns:p14="http://schemas.microsoft.com/office/powerpoint/2010/main" val="2310359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0E2E-B179-4DA0-8A01-1F88F28F57E1}"/>
              </a:ext>
            </a:extLst>
          </p:cNvPr>
          <p:cNvSpPr>
            <a:spLocks noGrp="1"/>
          </p:cNvSpPr>
          <p:nvPr>
            <p:ph type="title"/>
          </p:nvPr>
        </p:nvSpPr>
        <p:spPr/>
        <p:txBody>
          <a:bodyPr/>
          <a:lstStyle/>
          <a:p>
            <a:r>
              <a:rPr lang="en-GB" dirty="0"/>
              <a:t>Continuity</a:t>
            </a:r>
          </a:p>
        </p:txBody>
      </p:sp>
      <p:sp>
        <p:nvSpPr>
          <p:cNvPr id="3" name="Content Placeholder 2">
            <a:extLst>
              <a:ext uri="{FF2B5EF4-FFF2-40B4-BE49-F238E27FC236}">
                <a16:creationId xmlns:a16="http://schemas.microsoft.com/office/drawing/2014/main" id="{22E27E84-CBB2-4E5B-9179-B05915142FDF}"/>
              </a:ext>
            </a:extLst>
          </p:cNvPr>
          <p:cNvSpPr>
            <a:spLocks noGrp="1"/>
          </p:cNvSpPr>
          <p:nvPr>
            <p:ph idx="1"/>
          </p:nvPr>
        </p:nvSpPr>
        <p:spPr/>
        <p:txBody>
          <a:bodyPr/>
          <a:lstStyle/>
          <a:p>
            <a:r>
              <a:rPr lang="en-GB" dirty="0"/>
              <a:t>What you require to continue operating</a:t>
            </a:r>
          </a:p>
          <a:p>
            <a:r>
              <a:rPr lang="en-GB" dirty="0"/>
              <a:t>Collects information on the resources required to resume activities and support the organisation or services objectives</a:t>
            </a:r>
          </a:p>
          <a:p>
            <a:r>
              <a:rPr lang="en-GB" dirty="0"/>
              <a:t>How long the software will run without crashing</a:t>
            </a:r>
          </a:p>
        </p:txBody>
      </p:sp>
    </p:spTree>
    <p:extLst>
      <p:ext uri="{BB962C8B-B14F-4D97-AF65-F5344CB8AC3E}">
        <p14:creationId xmlns:p14="http://schemas.microsoft.com/office/powerpoint/2010/main" val="2317295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CC5E-8391-4E30-AB53-6C67DA5FF462}"/>
              </a:ext>
            </a:extLst>
          </p:cNvPr>
          <p:cNvSpPr>
            <a:spLocks noGrp="1"/>
          </p:cNvSpPr>
          <p:nvPr>
            <p:ph type="title"/>
          </p:nvPr>
        </p:nvSpPr>
        <p:spPr/>
        <p:txBody>
          <a:bodyPr/>
          <a:lstStyle/>
          <a:p>
            <a:r>
              <a:rPr lang="en-GB" dirty="0"/>
              <a:t>Supportability</a:t>
            </a:r>
          </a:p>
        </p:txBody>
      </p:sp>
      <p:sp>
        <p:nvSpPr>
          <p:cNvPr id="3" name="Content Placeholder 2">
            <a:extLst>
              <a:ext uri="{FF2B5EF4-FFF2-40B4-BE49-F238E27FC236}">
                <a16:creationId xmlns:a16="http://schemas.microsoft.com/office/drawing/2014/main" id="{C2A12A15-4C45-4B7E-9BA1-0297F13EE907}"/>
              </a:ext>
            </a:extLst>
          </p:cNvPr>
          <p:cNvSpPr>
            <a:spLocks noGrp="1"/>
          </p:cNvSpPr>
          <p:nvPr>
            <p:ph idx="1"/>
          </p:nvPr>
        </p:nvSpPr>
        <p:spPr/>
        <p:txBody>
          <a:bodyPr/>
          <a:lstStyle/>
          <a:p>
            <a:r>
              <a:rPr lang="en-GB" dirty="0"/>
              <a:t>The capability of supporting a software system over its whole product life</a:t>
            </a:r>
          </a:p>
          <a:p>
            <a:r>
              <a:rPr lang="en-GB" dirty="0"/>
              <a:t>The degree to which system design characteristics and planned logistics resources meet system requirements</a:t>
            </a:r>
          </a:p>
          <a:p>
            <a:r>
              <a:rPr lang="en-GB" dirty="0"/>
              <a:t>Supportability is the capability of a total system design to support operations and readiness needs throughout the life-cycle of a system at an affordable cost</a:t>
            </a:r>
          </a:p>
        </p:txBody>
      </p:sp>
    </p:spTree>
    <p:extLst>
      <p:ext uri="{BB962C8B-B14F-4D97-AF65-F5344CB8AC3E}">
        <p14:creationId xmlns:p14="http://schemas.microsoft.com/office/powerpoint/2010/main" val="695579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8BF7-C2EB-4685-A5DD-4B28B059210D}"/>
              </a:ext>
            </a:extLst>
          </p:cNvPr>
          <p:cNvSpPr>
            <a:spLocks noGrp="1"/>
          </p:cNvSpPr>
          <p:nvPr>
            <p:ph type="title"/>
          </p:nvPr>
        </p:nvSpPr>
        <p:spPr/>
        <p:txBody>
          <a:bodyPr/>
          <a:lstStyle/>
          <a:p>
            <a:r>
              <a:rPr lang="en-GB" dirty="0"/>
              <a:t>Maintainability (Serviceability)</a:t>
            </a:r>
          </a:p>
        </p:txBody>
      </p:sp>
      <p:sp>
        <p:nvSpPr>
          <p:cNvPr id="3" name="Content Placeholder 2">
            <a:extLst>
              <a:ext uri="{FF2B5EF4-FFF2-40B4-BE49-F238E27FC236}">
                <a16:creationId xmlns:a16="http://schemas.microsoft.com/office/drawing/2014/main" id="{E45CC8B9-B0EA-498B-9F52-458505D0E74A}"/>
              </a:ext>
            </a:extLst>
          </p:cNvPr>
          <p:cNvSpPr>
            <a:spLocks noGrp="1"/>
          </p:cNvSpPr>
          <p:nvPr>
            <p:ph idx="1"/>
          </p:nvPr>
        </p:nvSpPr>
        <p:spPr/>
        <p:txBody>
          <a:bodyPr/>
          <a:lstStyle/>
          <a:p>
            <a:r>
              <a:rPr lang="en-GB" dirty="0"/>
              <a:t>Serviceability is an expression of the ease with which a component, device or system can be maintained and repaired</a:t>
            </a:r>
          </a:p>
          <a:p>
            <a:r>
              <a:rPr lang="en-GB" dirty="0"/>
              <a:t>Early detection of potential problems is critical in this respect</a:t>
            </a:r>
          </a:p>
          <a:p>
            <a:r>
              <a:rPr lang="en-GB" dirty="0"/>
              <a:t>Some systems have the ability to correct problems automatically before serious trouble occurs</a:t>
            </a:r>
          </a:p>
        </p:txBody>
      </p:sp>
    </p:spTree>
    <p:extLst>
      <p:ext uri="{BB962C8B-B14F-4D97-AF65-F5344CB8AC3E}">
        <p14:creationId xmlns:p14="http://schemas.microsoft.com/office/powerpoint/2010/main" val="45101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the SDLC</a:t>
            </a:r>
          </a:p>
        </p:txBody>
      </p:sp>
      <p:sp>
        <p:nvSpPr>
          <p:cNvPr id="3" name="Content Placeholder 2"/>
          <p:cNvSpPr>
            <a:spLocks noGrp="1"/>
          </p:cNvSpPr>
          <p:nvPr>
            <p:ph idx="1"/>
          </p:nvPr>
        </p:nvSpPr>
        <p:spPr/>
        <p:txBody>
          <a:bodyPr/>
          <a:lstStyle/>
          <a:p>
            <a:pPr marL="342900" indent="-342900"/>
            <a:r>
              <a:rPr lang="en-GB" dirty="0"/>
              <a:t>World accepted and standardized software development methodologies which are utilized during the software development life cycle, also known as 'Software Development Process Models‘</a:t>
            </a:r>
          </a:p>
          <a:p>
            <a:pPr marL="342900" indent="-342900"/>
            <a:r>
              <a:rPr lang="en-GB" dirty="0"/>
              <a:t>This fixed model follows specific steps to ensure the success in the  software development project</a:t>
            </a:r>
          </a:p>
        </p:txBody>
      </p:sp>
    </p:spTree>
    <p:extLst>
      <p:ext uri="{BB962C8B-B14F-4D97-AF65-F5344CB8AC3E}">
        <p14:creationId xmlns:p14="http://schemas.microsoft.com/office/powerpoint/2010/main" val="2893657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409B-18D8-43F2-AD89-C080601BBBDF}"/>
              </a:ext>
            </a:extLst>
          </p:cNvPr>
          <p:cNvSpPr>
            <a:spLocks noGrp="1"/>
          </p:cNvSpPr>
          <p:nvPr>
            <p:ph type="title"/>
          </p:nvPr>
        </p:nvSpPr>
        <p:spPr/>
        <p:txBody>
          <a:bodyPr/>
          <a:lstStyle/>
          <a:p>
            <a:r>
              <a:rPr lang="en-GB" dirty="0"/>
              <a:t>Scalability</a:t>
            </a:r>
          </a:p>
        </p:txBody>
      </p:sp>
      <p:sp>
        <p:nvSpPr>
          <p:cNvPr id="3" name="Content Placeholder 2">
            <a:extLst>
              <a:ext uri="{FF2B5EF4-FFF2-40B4-BE49-F238E27FC236}">
                <a16:creationId xmlns:a16="http://schemas.microsoft.com/office/drawing/2014/main" id="{BC963D04-5A1C-4ACA-8C30-A6B4A29DC278}"/>
              </a:ext>
            </a:extLst>
          </p:cNvPr>
          <p:cNvSpPr>
            <a:spLocks noGrp="1"/>
          </p:cNvSpPr>
          <p:nvPr>
            <p:ph idx="1"/>
          </p:nvPr>
        </p:nvSpPr>
        <p:spPr/>
        <p:txBody>
          <a:bodyPr/>
          <a:lstStyle/>
          <a:p>
            <a:r>
              <a:rPr lang="en-GB" dirty="0"/>
              <a:t>Scalability is the capability of a system or process to handle an enhanced level of operations without constraints or structural bottlenecks</a:t>
            </a:r>
          </a:p>
          <a:p>
            <a:r>
              <a:rPr lang="en-GB" dirty="0"/>
              <a:t>Every business model gives paramount importance to business generation, which leads to higher transactional volume and its consequential surge in operational activity</a:t>
            </a:r>
          </a:p>
          <a:p>
            <a:r>
              <a:rPr lang="en-GB" dirty="0"/>
              <a:t>Scaling up the operations to handle increased business activity is inherent and built into the system design</a:t>
            </a:r>
          </a:p>
          <a:p>
            <a:r>
              <a:rPr lang="en-GB" dirty="0"/>
              <a:t>Scalability can be classified into two categories:</a:t>
            </a:r>
          </a:p>
          <a:p>
            <a:pPr lvl="1"/>
            <a:r>
              <a:rPr lang="en-GB" dirty="0"/>
              <a:t>Physical</a:t>
            </a:r>
          </a:p>
          <a:p>
            <a:pPr lvl="1"/>
            <a:r>
              <a:rPr lang="en-GB" dirty="0"/>
              <a:t>Intangible</a:t>
            </a:r>
          </a:p>
        </p:txBody>
      </p:sp>
    </p:spTree>
    <p:extLst>
      <p:ext uri="{BB962C8B-B14F-4D97-AF65-F5344CB8AC3E}">
        <p14:creationId xmlns:p14="http://schemas.microsoft.com/office/powerpoint/2010/main" val="2823465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CD59-D4DA-43CE-9F8F-C7FC86496C04}"/>
              </a:ext>
            </a:extLst>
          </p:cNvPr>
          <p:cNvSpPr>
            <a:spLocks noGrp="1"/>
          </p:cNvSpPr>
          <p:nvPr>
            <p:ph type="title"/>
          </p:nvPr>
        </p:nvSpPr>
        <p:spPr/>
        <p:txBody>
          <a:bodyPr/>
          <a:lstStyle/>
          <a:p>
            <a:r>
              <a:rPr lang="en-GB" dirty="0"/>
              <a:t>Physical</a:t>
            </a:r>
          </a:p>
        </p:txBody>
      </p:sp>
      <p:sp>
        <p:nvSpPr>
          <p:cNvPr id="3" name="Content Placeholder 2">
            <a:extLst>
              <a:ext uri="{FF2B5EF4-FFF2-40B4-BE49-F238E27FC236}">
                <a16:creationId xmlns:a16="http://schemas.microsoft.com/office/drawing/2014/main" id="{7FD052C7-B676-4A55-BF9A-C4E2D8FBE131}"/>
              </a:ext>
            </a:extLst>
          </p:cNvPr>
          <p:cNvSpPr>
            <a:spLocks noGrp="1"/>
          </p:cNvSpPr>
          <p:nvPr>
            <p:ph idx="1"/>
          </p:nvPr>
        </p:nvSpPr>
        <p:spPr/>
        <p:txBody>
          <a:bodyPr/>
          <a:lstStyle/>
          <a:p>
            <a:r>
              <a:rPr lang="en-GB" dirty="0"/>
              <a:t>Refers to the parameters, which are critical to ensure that the organisation is equipped to handle scaled-up operations</a:t>
            </a:r>
          </a:p>
          <a:p>
            <a:r>
              <a:rPr lang="en-GB" dirty="0"/>
              <a:t>It implies physical sustainability</a:t>
            </a:r>
          </a:p>
          <a:p>
            <a:r>
              <a:rPr lang="en-GB" dirty="0"/>
              <a:t>This specifies the availability of the factors required in terms of the physical components of the process (i.e., data storage, network bandwidth, hardware, etc.) to qualify as sustainable</a:t>
            </a:r>
          </a:p>
        </p:txBody>
      </p:sp>
    </p:spTree>
    <p:extLst>
      <p:ext uri="{BB962C8B-B14F-4D97-AF65-F5344CB8AC3E}">
        <p14:creationId xmlns:p14="http://schemas.microsoft.com/office/powerpoint/2010/main" val="1262995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C874-D9B7-4C19-9747-011EFB3AB06C}"/>
              </a:ext>
            </a:extLst>
          </p:cNvPr>
          <p:cNvSpPr>
            <a:spLocks noGrp="1"/>
          </p:cNvSpPr>
          <p:nvPr>
            <p:ph type="title"/>
          </p:nvPr>
        </p:nvSpPr>
        <p:spPr/>
        <p:txBody>
          <a:bodyPr/>
          <a:lstStyle/>
          <a:p>
            <a:r>
              <a:rPr lang="en-GB" dirty="0"/>
              <a:t>Intangible</a:t>
            </a:r>
          </a:p>
        </p:txBody>
      </p:sp>
      <p:sp>
        <p:nvSpPr>
          <p:cNvPr id="3" name="Content Placeholder 2">
            <a:extLst>
              <a:ext uri="{FF2B5EF4-FFF2-40B4-BE49-F238E27FC236}">
                <a16:creationId xmlns:a16="http://schemas.microsoft.com/office/drawing/2014/main" id="{1CE3824F-2251-4C1E-BEEA-06E072015832}"/>
              </a:ext>
            </a:extLst>
          </p:cNvPr>
          <p:cNvSpPr>
            <a:spLocks noGrp="1"/>
          </p:cNvSpPr>
          <p:nvPr>
            <p:ph idx="1"/>
          </p:nvPr>
        </p:nvSpPr>
        <p:spPr/>
        <p:txBody>
          <a:bodyPr/>
          <a:lstStyle/>
          <a:p>
            <a:r>
              <a:rPr lang="en-GB" dirty="0"/>
              <a:t>Refers to the inherent ability to support non-physical growth</a:t>
            </a:r>
          </a:p>
          <a:p>
            <a:r>
              <a:rPr lang="en-GB" dirty="0"/>
              <a:t>Business growth is critical to maintaining the market stake and competitiveness</a:t>
            </a:r>
          </a:p>
          <a:p>
            <a:r>
              <a:rPr lang="en-GB" dirty="0"/>
              <a:t>Growth can be both intrinsic and extrinsic based upon the drivers and strategies adopted</a:t>
            </a:r>
          </a:p>
          <a:p>
            <a:r>
              <a:rPr lang="en-GB" dirty="0"/>
              <a:t>Examples:</a:t>
            </a:r>
          </a:p>
          <a:p>
            <a:pPr lvl="1"/>
            <a:r>
              <a:rPr lang="en-GB" dirty="0"/>
              <a:t>New products to be hosted on same platform/solution</a:t>
            </a:r>
          </a:p>
          <a:p>
            <a:pPr lvl="1"/>
            <a:r>
              <a:rPr lang="en-GB" dirty="0"/>
              <a:t>Additional brands (for multi-brand organizations)</a:t>
            </a:r>
          </a:p>
          <a:p>
            <a:pPr lvl="1"/>
            <a:r>
              <a:rPr lang="en-GB" dirty="0"/>
              <a:t>Additional business processes</a:t>
            </a:r>
          </a:p>
          <a:p>
            <a:endParaRPr lang="en-GB" dirty="0"/>
          </a:p>
        </p:txBody>
      </p:sp>
    </p:spTree>
    <p:extLst>
      <p:ext uri="{BB962C8B-B14F-4D97-AF65-F5344CB8AC3E}">
        <p14:creationId xmlns:p14="http://schemas.microsoft.com/office/powerpoint/2010/main" val="2009933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xfrm>
            <a:off x="962526" y="292936"/>
            <a:ext cx="9761621" cy="1325563"/>
          </a:xfrm>
        </p:spPr>
        <p:txBody>
          <a:bodyPr>
            <a:normAutofit/>
          </a:bodyPr>
          <a:lstStyle/>
          <a:p>
            <a:r>
              <a:rPr lang="en-GB" dirty="0"/>
              <a:t>Qualities of good requirements and the impact of poor requirements</a:t>
            </a:r>
          </a:p>
        </p:txBody>
      </p:sp>
      <p:sp>
        <p:nvSpPr>
          <p:cNvPr id="3" name="Content Placeholder 2">
            <a:extLst>
              <a:ext uri="{FF2B5EF4-FFF2-40B4-BE49-F238E27FC236}">
                <a16:creationId xmlns:a16="http://schemas.microsoft.com/office/drawing/2014/main" id="{1150D11E-BAC1-4242-82C2-94CE7A9EB23A}"/>
              </a:ext>
            </a:extLst>
          </p:cNvPr>
          <p:cNvSpPr>
            <a:spLocks noGrp="1"/>
          </p:cNvSpPr>
          <p:nvPr>
            <p:ph idx="1"/>
          </p:nvPr>
        </p:nvSpPr>
        <p:spPr/>
        <p:txBody>
          <a:bodyPr>
            <a:normAutofit fontScale="92500" lnSpcReduction="10000"/>
          </a:bodyPr>
          <a:lstStyle/>
          <a:p>
            <a:r>
              <a:rPr lang="en-GB" dirty="0"/>
              <a:t>Good requirements:</a:t>
            </a:r>
          </a:p>
          <a:p>
            <a:r>
              <a:rPr lang="en-GB" dirty="0"/>
              <a:t>Unambiguous</a:t>
            </a:r>
          </a:p>
          <a:p>
            <a:r>
              <a:rPr lang="en-GB" dirty="0"/>
              <a:t>Testable (verifiable)</a:t>
            </a:r>
          </a:p>
          <a:p>
            <a:r>
              <a:rPr lang="en-GB" dirty="0"/>
              <a:t>Clear (concise, terse, simple, precise)</a:t>
            </a:r>
          </a:p>
          <a:p>
            <a:r>
              <a:rPr lang="en-GB" dirty="0"/>
              <a:t>Correct</a:t>
            </a:r>
          </a:p>
          <a:p>
            <a:r>
              <a:rPr lang="en-GB" dirty="0"/>
              <a:t>Understandable</a:t>
            </a:r>
          </a:p>
          <a:p>
            <a:r>
              <a:rPr lang="en-GB" dirty="0"/>
              <a:t>Feasible (realistic, possible)</a:t>
            </a:r>
          </a:p>
          <a:p>
            <a:r>
              <a:rPr lang="en-GB" dirty="0"/>
              <a:t>Independent</a:t>
            </a:r>
          </a:p>
          <a:p>
            <a:r>
              <a:rPr lang="en-GB" dirty="0"/>
              <a:t>Atomic</a:t>
            </a:r>
          </a:p>
          <a:p>
            <a:r>
              <a:rPr lang="en-GB" dirty="0"/>
              <a:t>Necessary</a:t>
            </a:r>
          </a:p>
          <a:p>
            <a:r>
              <a:rPr lang="en-GB" dirty="0"/>
              <a:t>Implementation-free (abstract)</a:t>
            </a:r>
          </a:p>
          <a:p>
            <a:pPr lvl="1"/>
            <a:endParaRPr lang="en-GB" dirty="0"/>
          </a:p>
        </p:txBody>
      </p:sp>
    </p:spTree>
    <p:extLst>
      <p:ext uri="{BB962C8B-B14F-4D97-AF65-F5344CB8AC3E}">
        <p14:creationId xmlns:p14="http://schemas.microsoft.com/office/powerpoint/2010/main" val="3432887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xfrm>
            <a:off x="312821" y="365125"/>
            <a:ext cx="11590421" cy="1325563"/>
          </a:xfrm>
          <a:prstGeom prst="rect">
            <a:avLst/>
          </a:prstGeom>
        </p:spPr>
        <p:txBody>
          <a:bodyPr anchor="ctr">
            <a:normAutofit/>
          </a:bodyPr>
          <a:lstStyle/>
          <a:p>
            <a:r>
              <a:rPr lang="en-GB" dirty="0"/>
              <a:t>Impact of poor requirements</a:t>
            </a:r>
          </a:p>
        </p:txBody>
      </p:sp>
      <p:pic>
        <p:nvPicPr>
          <p:cNvPr id="4" name="Picture 3">
            <a:extLst>
              <a:ext uri="{FF2B5EF4-FFF2-40B4-BE49-F238E27FC236}">
                <a16:creationId xmlns:a16="http://schemas.microsoft.com/office/drawing/2014/main" id="{C41FDEC8-47D5-499B-B238-1C1C0E78B6F2}"/>
              </a:ext>
            </a:extLst>
          </p:cNvPr>
          <p:cNvPicPr>
            <a:picLocks noChangeAspect="1"/>
          </p:cNvPicPr>
          <p:nvPr/>
        </p:nvPicPr>
        <p:blipFill>
          <a:blip r:embed="rId2"/>
          <a:stretch>
            <a:fillRect/>
          </a:stretch>
        </p:blipFill>
        <p:spPr>
          <a:xfrm>
            <a:off x="2531252" y="1825625"/>
            <a:ext cx="7153559" cy="4935956"/>
          </a:xfrm>
          <a:prstGeom prst="rect">
            <a:avLst/>
          </a:prstGeom>
          <a:noFill/>
        </p:spPr>
      </p:pic>
    </p:spTree>
    <p:extLst>
      <p:ext uri="{BB962C8B-B14F-4D97-AF65-F5344CB8AC3E}">
        <p14:creationId xmlns:p14="http://schemas.microsoft.com/office/powerpoint/2010/main" val="412203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C9EC-FED5-49E5-BCDF-F55BEC0EE4BE}"/>
              </a:ext>
            </a:extLst>
          </p:cNvPr>
          <p:cNvSpPr>
            <a:spLocks noGrp="1"/>
          </p:cNvSpPr>
          <p:nvPr>
            <p:ph type="title"/>
          </p:nvPr>
        </p:nvSpPr>
        <p:spPr/>
        <p:txBody>
          <a:bodyPr/>
          <a:lstStyle/>
          <a:p>
            <a:r>
              <a:rPr lang="en-GB" dirty="0"/>
              <a:t>Data dictionary / glossary of terms </a:t>
            </a:r>
          </a:p>
        </p:txBody>
      </p:sp>
      <p:sp>
        <p:nvSpPr>
          <p:cNvPr id="3" name="Content Placeholder 2">
            <a:extLst>
              <a:ext uri="{FF2B5EF4-FFF2-40B4-BE49-F238E27FC236}">
                <a16:creationId xmlns:a16="http://schemas.microsoft.com/office/drawing/2014/main" id="{A1D00ADE-A913-4419-9307-F2824E600829}"/>
              </a:ext>
            </a:extLst>
          </p:cNvPr>
          <p:cNvSpPr>
            <a:spLocks noGrp="1"/>
          </p:cNvSpPr>
          <p:nvPr>
            <p:ph idx="1"/>
          </p:nvPr>
        </p:nvSpPr>
        <p:spPr/>
        <p:txBody>
          <a:bodyPr/>
          <a:lstStyle/>
          <a:p>
            <a:r>
              <a:rPr lang="en-GB" dirty="0"/>
              <a:t>A data dictionary is a file or a set of files that contains a database's metadata</a:t>
            </a:r>
          </a:p>
          <a:p>
            <a:r>
              <a:rPr lang="en-GB" dirty="0"/>
              <a:t>The data dictionary contains records about other objects in the database, such as data ownership, data relationships to other objects, and other data</a:t>
            </a:r>
          </a:p>
        </p:txBody>
      </p:sp>
    </p:spTree>
    <p:extLst>
      <p:ext uri="{BB962C8B-B14F-4D97-AF65-F5344CB8AC3E}">
        <p14:creationId xmlns:p14="http://schemas.microsoft.com/office/powerpoint/2010/main" val="4226297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C9EC-FED5-49E5-BCDF-F55BEC0EE4BE}"/>
              </a:ext>
            </a:extLst>
          </p:cNvPr>
          <p:cNvSpPr>
            <a:spLocks noGrp="1"/>
          </p:cNvSpPr>
          <p:nvPr>
            <p:ph type="title"/>
          </p:nvPr>
        </p:nvSpPr>
        <p:spPr/>
        <p:txBody>
          <a:bodyPr/>
          <a:lstStyle/>
          <a:p>
            <a:r>
              <a:rPr lang="en-GB" dirty="0"/>
              <a:t>Data dictionary / glossary of terms </a:t>
            </a:r>
          </a:p>
        </p:txBody>
      </p:sp>
      <p:sp>
        <p:nvSpPr>
          <p:cNvPr id="3" name="Content Placeholder 2">
            <a:extLst>
              <a:ext uri="{FF2B5EF4-FFF2-40B4-BE49-F238E27FC236}">
                <a16:creationId xmlns:a16="http://schemas.microsoft.com/office/drawing/2014/main" id="{A1D00ADE-A913-4419-9307-F2824E600829}"/>
              </a:ext>
            </a:extLst>
          </p:cNvPr>
          <p:cNvSpPr>
            <a:spLocks noGrp="1"/>
          </p:cNvSpPr>
          <p:nvPr>
            <p:ph idx="1"/>
          </p:nvPr>
        </p:nvSpPr>
        <p:spPr/>
        <p:txBody>
          <a:bodyPr>
            <a:normAutofit/>
          </a:bodyPr>
          <a:lstStyle/>
          <a:p>
            <a:r>
              <a:rPr lang="en-GB" dirty="0"/>
              <a:t>A data dictionary is critical to making your research more reproducible because it allows others to understand your data</a:t>
            </a:r>
          </a:p>
          <a:p>
            <a:r>
              <a:rPr lang="en-GB" dirty="0"/>
              <a:t> The purpose of a data dictionary is to explain what all the variable names and values in your spreadsheet really mean</a:t>
            </a:r>
          </a:p>
          <a:p>
            <a:pPr lvl="1"/>
            <a:r>
              <a:rPr lang="en-GB" dirty="0"/>
              <a:t>    Variable names</a:t>
            </a:r>
          </a:p>
          <a:p>
            <a:pPr lvl="1"/>
            <a:r>
              <a:rPr lang="en-GB" dirty="0"/>
              <a:t>    Readable variable name</a:t>
            </a:r>
          </a:p>
          <a:p>
            <a:pPr lvl="1"/>
            <a:r>
              <a:rPr lang="en-GB" dirty="0"/>
              <a:t>    Measurement units</a:t>
            </a:r>
          </a:p>
          <a:p>
            <a:pPr lvl="1"/>
            <a:r>
              <a:rPr lang="en-GB" dirty="0"/>
              <a:t>    Allowed values</a:t>
            </a:r>
          </a:p>
          <a:p>
            <a:pPr lvl="1"/>
            <a:r>
              <a:rPr lang="en-GB" dirty="0"/>
              <a:t>    Definition of the variable</a:t>
            </a:r>
          </a:p>
          <a:p>
            <a:pPr lvl="1"/>
            <a:r>
              <a:rPr lang="en-GB" dirty="0"/>
              <a:t>    Synonyms for the variable name (optional)</a:t>
            </a:r>
          </a:p>
          <a:p>
            <a:pPr lvl="1"/>
            <a:r>
              <a:rPr lang="en-GB" dirty="0"/>
              <a:t>    Description of the variable (optional)</a:t>
            </a:r>
          </a:p>
          <a:p>
            <a:pPr lvl="1"/>
            <a:r>
              <a:rPr lang="en-GB" dirty="0"/>
              <a:t>    Other resources</a:t>
            </a:r>
          </a:p>
          <a:p>
            <a:endParaRPr lang="en-GB" dirty="0"/>
          </a:p>
        </p:txBody>
      </p:sp>
    </p:spTree>
    <p:extLst>
      <p:ext uri="{BB962C8B-B14F-4D97-AF65-F5344CB8AC3E}">
        <p14:creationId xmlns:p14="http://schemas.microsoft.com/office/powerpoint/2010/main" val="3844145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8582-9ADC-43DA-AE99-A407090F4AAB}"/>
              </a:ext>
            </a:extLst>
          </p:cNvPr>
          <p:cNvSpPr>
            <a:spLocks noGrp="1"/>
          </p:cNvSpPr>
          <p:nvPr>
            <p:ph type="title"/>
          </p:nvPr>
        </p:nvSpPr>
        <p:spPr/>
        <p:txBody>
          <a:bodyPr/>
          <a:lstStyle/>
          <a:p>
            <a:r>
              <a:rPr lang="en-GB" dirty="0"/>
              <a:t>Techniques and tools used in requirements analysis</a:t>
            </a:r>
          </a:p>
        </p:txBody>
      </p:sp>
      <p:sp>
        <p:nvSpPr>
          <p:cNvPr id="3" name="Content Placeholder 2">
            <a:extLst>
              <a:ext uri="{FF2B5EF4-FFF2-40B4-BE49-F238E27FC236}">
                <a16:creationId xmlns:a16="http://schemas.microsoft.com/office/drawing/2014/main" id="{A0C1DA64-A0DA-4727-9790-5ED8190D5A79}"/>
              </a:ext>
            </a:extLst>
          </p:cNvPr>
          <p:cNvSpPr>
            <a:spLocks noGrp="1"/>
          </p:cNvSpPr>
          <p:nvPr>
            <p:ph idx="1"/>
          </p:nvPr>
        </p:nvSpPr>
        <p:spPr/>
        <p:txBody>
          <a:bodyPr/>
          <a:lstStyle/>
          <a:p>
            <a:r>
              <a:rPr lang="en-GB" dirty="0"/>
              <a:t>Functional decomposition</a:t>
            </a:r>
          </a:p>
          <a:p>
            <a:r>
              <a:rPr lang="en-GB" dirty="0"/>
              <a:t>Use case diagrams</a:t>
            </a:r>
          </a:p>
          <a:p>
            <a:r>
              <a:rPr lang="en-GB" dirty="0"/>
              <a:t>Context diagram</a:t>
            </a:r>
          </a:p>
          <a:p>
            <a:r>
              <a:rPr lang="en-GB" dirty="0"/>
              <a:t>UML (unified modelling language) tool</a:t>
            </a:r>
          </a:p>
          <a:p>
            <a:r>
              <a:rPr lang="en-GB" dirty="0"/>
              <a:t> Activity diagrams </a:t>
            </a:r>
          </a:p>
          <a:p>
            <a:endParaRPr lang="en-GB" dirty="0"/>
          </a:p>
        </p:txBody>
      </p:sp>
    </p:spTree>
    <p:extLst>
      <p:ext uri="{BB962C8B-B14F-4D97-AF65-F5344CB8AC3E}">
        <p14:creationId xmlns:p14="http://schemas.microsoft.com/office/powerpoint/2010/main" val="2265511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2EE3-C83C-4828-B0B3-0AD4E8E341A5}"/>
              </a:ext>
            </a:extLst>
          </p:cNvPr>
          <p:cNvSpPr>
            <a:spLocks noGrp="1"/>
          </p:cNvSpPr>
          <p:nvPr>
            <p:ph type="title"/>
          </p:nvPr>
        </p:nvSpPr>
        <p:spPr/>
        <p:txBody>
          <a:bodyPr/>
          <a:lstStyle/>
          <a:p>
            <a:r>
              <a:rPr lang="en-GB" dirty="0"/>
              <a:t>Functional decomposition</a:t>
            </a:r>
          </a:p>
        </p:txBody>
      </p:sp>
      <p:sp>
        <p:nvSpPr>
          <p:cNvPr id="3" name="Content Placeholder 2">
            <a:extLst>
              <a:ext uri="{FF2B5EF4-FFF2-40B4-BE49-F238E27FC236}">
                <a16:creationId xmlns:a16="http://schemas.microsoft.com/office/drawing/2014/main" id="{611D1121-5134-4202-B34E-EC7ABFB2F21A}"/>
              </a:ext>
            </a:extLst>
          </p:cNvPr>
          <p:cNvSpPr>
            <a:spLocks noGrp="1"/>
          </p:cNvSpPr>
          <p:nvPr>
            <p:ph idx="1"/>
          </p:nvPr>
        </p:nvSpPr>
        <p:spPr>
          <a:xfrm>
            <a:off x="312821" y="1825625"/>
            <a:ext cx="11590421" cy="2260600"/>
          </a:xfrm>
        </p:spPr>
        <p:txBody>
          <a:bodyPr/>
          <a:lstStyle/>
          <a:p>
            <a:r>
              <a:rPr lang="en-GB" dirty="0"/>
              <a:t>Functional decomposition is a way of breaking down the complex problem into simpler problems based on the tasks that need to be performed rather than the data relationships</a:t>
            </a:r>
          </a:p>
          <a:p>
            <a:r>
              <a:rPr lang="en-GB" dirty="0"/>
              <a:t>A functional requirements document (FD) is basically a textual representation of functional decomposition</a:t>
            </a:r>
          </a:p>
        </p:txBody>
      </p:sp>
      <p:sp>
        <p:nvSpPr>
          <p:cNvPr id="4" name="TextBox 3">
            <a:extLst>
              <a:ext uri="{FF2B5EF4-FFF2-40B4-BE49-F238E27FC236}">
                <a16:creationId xmlns:a16="http://schemas.microsoft.com/office/drawing/2014/main" id="{0D12C79E-29A4-493C-8EED-05B89AC99F80}"/>
              </a:ext>
            </a:extLst>
          </p:cNvPr>
          <p:cNvSpPr txBox="1"/>
          <p:nvPr/>
        </p:nvSpPr>
        <p:spPr>
          <a:xfrm>
            <a:off x="1200150" y="4230687"/>
            <a:ext cx="3390900" cy="2031325"/>
          </a:xfrm>
          <a:prstGeom prst="rect">
            <a:avLst/>
          </a:prstGeom>
          <a:solidFill>
            <a:schemeClr val="accent1">
              <a:lumMod val="60000"/>
              <a:lumOff val="40000"/>
            </a:schemeClr>
          </a:solidFill>
        </p:spPr>
        <p:txBody>
          <a:bodyPr wrap="square" rtlCol="0">
            <a:spAutoFit/>
          </a:bodyPr>
          <a:lstStyle/>
          <a:p>
            <a:r>
              <a:rPr lang="en-GB" dirty="0"/>
              <a:t>For instance, think about using an ATM. You could decompose the process into:</a:t>
            </a:r>
          </a:p>
          <a:p>
            <a:pPr marL="285750" indent="-285750">
              <a:buFont typeface="Arial" panose="020B0604020202020204" pitchFamily="34" charset="0"/>
              <a:buChar char="•"/>
            </a:pPr>
            <a:r>
              <a:rPr lang="en-GB" dirty="0"/>
              <a:t>Walk up to the ATM</a:t>
            </a:r>
          </a:p>
          <a:p>
            <a:pPr marL="285750" indent="-285750">
              <a:buFont typeface="Arial" panose="020B0604020202020204" pitchFamily="34" charset="0"/>
              <a:buChar char="•"/>
            </a:pPr>
            <a:r>
              <a:rPr lang="en-GB" dirty="0"/>
              <a:t>Insert your bank card</a:t>
            </a:r>
          </a:p>
          <a:p>
            <a:pPr marL="285750" indent="-285750">
              <a:buFont typeface="Arial" panose="020B0604020202020204" pitchFamily="34" charset="0"/>
              <a:buChar char="•"/>
            </a:pPr>
            <a:r>
              <a:rPr lang="en-GB" dirty="0"/>
              <a:t>Enter your pin</a:t>
            </a:r>
          </a:p>
          <a:p>
            <a:endParaRPr lang="en-GB" dirty="0"/>
          </a:p>
        </p:txBody>
      </p:sp>
      <p:sp>
        <p:nvSpPr>
          <p:cNvPr id="5" name="TextBox 4">
            <a:extLst>
              <a:ext uri="{FF2B5EF4-FFF2-40B4-BE49-F238E27FC236}">
                <a16:creationId xmlns:a16="http://schemas.microsoft.com/office/drawing/2014/main" id="{35D25E80-997B-4F79-980E-3E38CA65DD46}"/>
              </a:ext>
            </a:extLst>
          </p:cNvPr>
          <p:cNvSpPr txBox="1"/>
          <p:nvPr/>
        </p:nvSpPr>
        <p:spPr>
          <a:xfrm>
            <a:off x="5627527" y="4230687"/>
            <a:ext cx="3946850" cy="1477328"/>
          </a:xfrm>
          <a:prstGeom prst="rect">
            <a:avLst/>
          </a:prstGeom>
          <a:solidFill>
            <a:schemeClr val="accent1">
              <a:lumMod val="40000"/>
              <a:lumOff val="60000"/>
            </a:schemeClr>
          </a:solidFill>
        </p:spPr>
        <p:txBody>
          <a:bodyPr wrap="none" rtlCol="0">
            <a:spAutoFit/>
          </a:bodyPr>
          <a:lstStyle/>
          <a:p>
            <a:r>
              <a:rPr lang="en-GB" dirty="0"/>
              <a:t>Think of the software running that ATM:</a:t>
            </a:r>
          </a:p>
          <a:p>
            <a:pPr marL="285750" indent="-285750">
              <a:buFont typeface="Arial" panose="020B0604020202020204" pitchFamily="34" charset="0"/>
              <a:buChar char="•"/>
            </a:pPr>
            <a:r>
              <a:rPr lang="en-GB" dirty="0"/>
              <a:t>Code for reading the card</a:t>
            </a:r>
          </a:p>
          <a:p>
            <a:pPr marL="285750" indent="-285750">
              <a:buFont typeface="Arial" panose="020B0604020202020204" pitchFamily="34" charset="0"/>
              <a:buChar char="•"/>
            </a:pPr>
            <a:r>
              <a:rPr lang="en-GB" dirty="0"/>
              <a:t>PIN verification</a:t>
            </a:r>
          </a:p>
          <a:p>
            <a:pPr marL="285750" indent="-285750">
              <a:buFont typeface="Arial" panose="020B0604020202020204" pitchFamily="34" charset="0"/>
              <a:buChar char="•"/>
            </a:pPr>
            <a:r>
              <a:rPr lang="en-GB" dirty="0"/>
              <a:t>Transfer Processing</a:t>
            </a:r>
          </a:p>
          <a:p>
            <a:endParaRPr lang="en-GB" dirty="0"/>
          </a:p>
        </p:txBody>
      </p:sp>
    </p:spTree>
    <p:extLst>
      <p:ext uri="{BB962C8B-B14F-4D97-AF65-F5344CB8AC3E}">
        <p14:creationId xmlns:p14="http://schemas.microsoft.com/office/powerpoint/2010/main" val="1149775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CB87-C5DE-4336-9843-FE64789025A6}"/>
              </a:ext>
            </a:extLst>
          </p:cNvPr>
          <p:cNvSpPr>
            <a:spLocks noGrp="1"/>
          </p:cNvSpPr>
          <p:nvPr>
            <p:ph type="title"/>
          </p:nvPr>
        </p:nvSpPr>
        <p:spPr/>
        <p:txBody>
          <a:bodyPr/>
          <a:lstStyle/>
          <a:p>
            <a:r>
              <a:rPr lang="en-GB" dirty="0"/>
              <a:t>Use case diagrams</a:t>
            </a:r>
          </a:p>
        </p:txBody>
      </p:sp>
      <p:sp>
        <p:nvSpPr>
          <p:cNvPr id="3" name="Content Placeholder 2">
            <a:extLst>
              <a:ext uri="{FF2B5EF4-FFF2-40B4-BE49-F238E27FC236}">
                <a16:creationId xmlns:a16="http://schemas.microsoft.com/office/drawing/2014/main" id="{88CE821E-7587-4D47-B594-376A38EB2BC9}"/>
              </a:ext>
            </a:extLst>
          </p:cNvPr>
          <p:cNvSpPr>
            <a:spLocks noGrp="1"/>
          </p:cNvSpPr>
          <p:nvPr>
            <p:ph idx="1"/>
          </p:nvPr>
        </p:nvSpPr>
        <p:spPr/>
        <p:txBody>
          <a:bodyPr/>
          <a:lstStyle/>
          <a:p>
            <a:r>
              <a:rPr lang="en-GB" dirty="0"/>
              <a:t>A use case diagram is a dynamic or behaviour diagram in UML</a:t>
            </a:r>
          </a:p>
          <a:p>
            <a:r>
              <a:rPr lang="en-GB" dirty="0"/>
              <a:t>Use case diagrams model the functionality of a system using actors and use cases</a:t>
            </a:r>
          </a:p>
          <a:p>
            <a:r>
              <a:rPr lang="en-GB" dirty="0"/>
              <a:t>Use cases are a set of actions, services, and functions that the system needs to perform</a:t>
            </a:r>
          </a:p>
        </p:txBody>
      </p:sp>
      <p:pic>
        <p:nvPicPr>
          <p:cNvPr id="5" name="Picture 4" descr="A close up of a map&#10;&#10;Description automatically generated">
            <a:extLst>
              <a:ext uri="{FF2B5EF4-FFF2-40B4-BE49-F238E27FC236}">
                <a16:creationId xmlns:a16="http://schemas.microsoft.com/office/drawing/2014/main" id="{F66408DE-8B18-40FA-BD7A-B22C22BFD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039" y="3604044"/>
            <a:ext cx="3572885" cy="3157537"/>
          </a:xfrm>
          <a:prstGeom prst="rect">
            <a:avLst/>
          </a:prstGeom>
        </p:spPr>
      </p:pic>
    </p:spTree>
    <p:extLst>
      <p:ext uri="{BB962C8B-B14F-4D97-AF65-F5344CB8AC3E}">
        <p14:creationId xmlns:p14="http://schemas.microsoft.com/office/powerpoint/2010/main" val="345163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E518-DF2A-4AD6-8C64-65BB05E5A477}"/>
              </a:ext>
            </a:extLst>
          </p:cNvPr>
          <p:cNvSpPr>
            <a:spLocks noGrp="1"/>
          </p:cNvSpPr>
          <p:nvPr>
            <p:ph type="title"/>
          </p:nvPr>
        </p:nvSpPr>
        <p:spPr/>
        <p:txBody>
          <a:bodyPr/>
          <a:lstStyle/>
          <a:p>
            <a:r>
              <a:rPr lang="en-GB" dirty="0"/>
              <a:t>Purpose of SDLC</a:t>
            </a:r>
          </a:p>
        </p:txBody>
      </p:sp>
      <p:sp>
        <p:nvSpPr>
          <p:cNvPr id="3" name="Content Placeholder 2">
            <a:extLst>
              <a:ext uri="{FF2B5EF4-FFF2-40B4-BE49-F238E27FC236}">
                <a16:creationId xmlns:a16="http://schemas.microsoft.com/office/drawing/2014/main" id="{C2D5D3E4-82C5-4D57-940C-0CD2C818E4CA}"/>
              </a:ext>
            </a:extLst>
          </p:cNvPr>
          <p:cNvSpPr>
            <a:spLocks noGrp="1"/>
          </p:cNvSpPr>
          <p:nvPr>
            <p:ph idx="1"/>
          </p:nvPr>
        </p:nvSpPr>
        <p:spPr/>
        <p:txBody>
          <a:bodyPr/>
          <a:lstStyle/>
          <a:p>
            <a:r>
              <a:rPr lang="en-GB" dirty="0"/>
              <a:t>An SDLC model maps the software development process from its initial planning through maintenance and eventual retirement of the completed application</a:t>
            </a:r>
          </a:p>
          <a:p>
            <a:r>
              <a:rPr lang="en-GB" dirty="0"/>
              <a:t>An important goal of SDLC is to quickly and efficiently produce high-quality software in a series of phases that are called steps or phases</a:t>
            </a:r>
          </a:p>
          <a:p>
            <a:r>
              <a:rPr lang="en-GB" dirty="0"/>
              <a:t>For this module, there are 7 steps</a:t>
            </a:r>
          </a:p>
        </p:txBody>
      </p:sp>
    </p:spTree>
    <p:extLst>
      <p:ext uri="{BB962C8B-B14F-4D97-AF65-F5344CB8AC3E}">
        <p14:creationId xmlns:p14="http://schemas.microsoft.com/office/powerpoint/2010/main" val="1056918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9B07-9200-468E-8E3F-D00A74668277}"/>
              </a:ext>
            </a:extLst>
          </p:cNvPr>
          <p:cNvSpPr>
            <a:spLocks noGrp="1"/>
          </p:cNvSpPr>
          <p:nvPr>
            <p:ph type="title"/>
          </p:nvPr>
        </p:nvSpPr>
        <p:spPr/>
        <p:txBody>
          <a:bodyPr/>
          <a:lstStyle/>
          <a:p>
            <a:r>
              <a:rPr lang="en-GB" dirty="0"/>
              <a:t>Context diagram</a:t>
            </a:r>
          </a:p>
        </p:txBody>
      </p:sp>
      <p:sp>
        <p:nvSpPr>
          <p:cNvPr id="3" name="Content Placeholder 2">
            <a:extLst>
              <a:ext uri="{FF2B5EF4-FFF2-40B4-BE49-F238E27FC236}">
                <a16:creationId xmlns:a16="http://schemas.microsoft.com/office/drawing/2014/main" id="{A11B2C06-B3BD-4767-B8E5-56D97198A709}"/>
              </a:ext>
            </a:extLst>
          </p:cNvPr>
          <p:cNvSpPr>
            <a:spLocks noGrp="1"/>
          </p:cNvSpPr>
          <p:nvPr>
            <p:ph idx="1"/>
          </p:nvPr>
        </p:nvSpPr>
        <p:spPr/>
        <p:txBody>
          <a:bodyPr/>
          <a:lstStyle/>
          <a:p>
            <a:r>
              <a:rPr lang="en-GB" dirty="0"/>
              <a:t>A system context diagram (SCD) in engineering is a diagram that defines the boundary between the system, or part of a system, and its environment, showing the entities that interact with it</a:t>
            </a:r>
          </a:p>
        </p:txBody>
      </p:sp>
      <p:pic>
        <p:nvPicPr>
          <p:cNvPr id="5" name="Picture 4" descr="A close up of a logo&#10;&#10;Description automatically generated">
            <a:extLst>
              <a:ext uri="{FF2B5EF4-FFF2-40B4-BE49-F238E27FC236}">
                <a16:creationId xmlns:a16="http://schemas.microsoft.com/office/drawing/2014/main" id="{277A988E-C073-484D-8491-F5B74B772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805" y="2609849"/>
            <a:ext cx="5946974" cy="4029075"/>
          </a:xfrm>
          <a:prstGeom prst="rect">
            <a:avLst/>
          </a:prstGeom>
        </p:spPr>
      </p:pic>
    </p:spTree>
    <p:extLst>
      <p:ext uri="{BB962C8B-B14F-4D97-AF65-F5344CB8AC3E}">
        <p14:creationId xmlns:p14="http://schemas.microsoft.com/office/powerpoint/2010/main" val="1481908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58B9-C3C9-470C-B8A3-F54200D8264F}"/>
              </a:ext>
            </a:extLst>
          </p:cNvPr>
          <p:cNvSpPr>
            <a:spLocks noGrp="1"/>
          </p:cNvSpPr>
          <p:nvPr>
            <p:ph type="title"/>
          </p:nvPr>
        </p:nvSpPr>
        <p:spPr/>
        <p:txBody>
          <a:bodyPr/>
          <a:lstStyle/>
          <a:p>
            <a:r>
              <a:rPr lang="en-GB" dirty="0"/>
              <a:t>UML (unified modelling language) tool</a:t>
            </a:r>
          </a:p>
        </p:txBody>
      </p:sp>
      <p:sp>
        <p:nvSpPr>
          <p:cNvPr id="3" name="Content Placeholder 2">
            <a:extLst>
              <a:ext uri="{FF2B5EF4-FFF2-40B4-BE49-F238E27FC236}">
                <a16:creationId xmlns:a16="http://schemas.microsoft.com/office/drawing/2014/main" id="{F2CD7C0C-17C4-40E1-9774-3D52F0B5CB90}"/>
              </a:ext>
            </a:extLst>
          </p:cNvPr>
          <p:cNvSpPr>
            <a:spLocks noGrp="1"/>
          </p:cNvSpPr>
          <p:nvPr>
            <p:ph idx="1"/>
          </p:nvPr>
        </p:nvSpPr>
        <p:spPr/>
        <p:txBody>
          <a:bodyPr/>
          <a:lstStyle/>
          <a:p>
            <a:r>
              <a:rPr lang="en-GB" dirty="0"/>
              <a:t>Unified Modelling Language specifies 14 diagram types that represent the structure, behaviour, and interactions of a system</a:t>
            </a:r>
          </a:p>
          <a:p>
            <a:r>
              <a:rPr lang="en-GB" dirty="0"/>
              <a:t>Unified Modelling Language (UML) abstracts and visualises systems of object-orientated programming</a:t>
            </a:r>
          </a:p>
          <a:p>
            <a:endParaRPr lang="en-GB" dirty="0"/>
          </a:p>
        </p:txBody>
      </p:sp>
    </p:spTree>
    <p:extLst>
      <p:ext uri="{BB962C8B-B14F-4D97-AF65-F5344CB8AC3E}">
        <p14:creationId xmlns:p14="http://schemas.microsoft.com/office/powerpoint/2010/main" val="1243543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6629-EC65-46D1-9FA2-45E5194555BC}"/>
              </a:ext>
            </a:extLst>
          </p:cNvPr>
          <p:cNvSpPr>
            <a:spLocks noGrp="1"/>
          </p:cNvSpPr>
          <p:nvPr>
            <p:ph type="title"/>
          </p:nvPr>
        </p:nvSpPr>
        <p:spPr>
          <a:xfrm>
            <a:off x="731921" y="0"/>
            <a:ext cx="11590421" cy="1081088"/>
          </a:xfrm>
        </p:spPr>
        <p:txBody>
          <a:bodyPr/>
          <a:lstStyle/>
          <a:p>
            <a:r>
              <a:rPr lang="en-GB" dirty="0"/>
              <a:t>ERD Diagram</a:t>
            </a:r>
          </a:p>
        </p:txBody>
      </p:sp>
      <p:pic>
        <p:nvPicPr>
          <p:cNvPr id="4" name="Content Placeholder 3">
            <a:extLst>
              <a:ext uri="{FF2B5EF4-FFF2-40B4-BE49-F238E27FC236}">
                <a16:creationId xmlns:a16="http://schemas.microsoft.com/office/drawing/2014/main" id="{22AD4745-72D5-48D4-937C-1DE048063285}"/>
              </a:ext>
            </a:extLst>
          </p:cNvPr>
          <p:cNvPicPr>
            <a:picLocks noGrp="1" noChangeAspect="1"/>
          </p:cNvPicPr>
          <p:nvPr>
            <p:ph idx="1"/>
          </p:nvPr>
        </p:nvPicPr>
        <p:blipFill>
          <a:blip r:embed="rId2"/>
          <a:stretch>
            <a:fillRect/>
          </a:stretch>
        </p:blipFill>
        <p:spPr>
          <a:xfrm>
            <a:off x="510311" y="990601"/>
            <a:ext cx="10214839" cy="5744756"/>
          </a:xfrm>
          <a:prstGeom prst="rect">
            <a:avLst/>
          </a:prstGeom>
        </p:spPr>
      </p:pic>
    </p:spTree>
    <p:extLst>
      <p:ext uri="{BB962C8B-B14F-4D97-AF65-F5344CB8AC3E}">
        <p14:creationId xmlns:p14="http://schemas.microsoft.com/office/powerpoint/2010/main" val="36537647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09C0-6772-4A4D-B22B-222EA7AE2C64}"/>
              </a:ext>
            </a:extLst>
          </p:cNvPr>
          <p:cNvSpPr>
            <a:spLocks noGrp="1"/>
          </p:cNvSpPr>
          <p:nvPr>
            <p:ph type="title"/>
          </p:nvPr>
        </p:nvSpPr>
        <p:spPr>
          <a:xfrm>
            <a:off x="974557" y="261938"/>
            <a:ext cx="9845842" cy="900113"/>
          </a:xfrm>
        </p:spPr>
        <p:txBody>
          <a:bodyPr/>
          <a:lstStyle/>
          <a:p>
            <a:r>
              <a:rPr lang="en-GB" dirty="0"/>
              <a:t>Sequence Diagram</a:t>
            </a:r>
          </a:p>
        </p:txBody>
      </p:sp>
      <p:pic>
        <p:nvPicPr>
          <p:cNvPr id="4" name="Content Placeholder 3">
            <a:extLst>
              <a:ext uri="{FF2B5EF4-FFF2-40B4-BE49-F238E27FC236}">
                <a16:creationId xmlns:a16="http://schemas.microsoft.com/office/drawing/2014/main" id="{2DC75E2C-0718-4C49-B4BC-4F31A8F5BC83}"/>
              </a:ext>
            </a:extLst>
          </p:cNvPr>
          <p:cNvPicPr>
            <a:picLocks noGrp="1" noChangeAspect="1"/>
          </p:cNvPicPr>
          <p:nvPr>
            <p:ph idx="1"/>
          </p:nvPr>
        </p:nvPicPr>
        <p:blipFill>
          <a:blip r:embed="rId2"/>
          <a:stretch>
            <a:fillRect/>
          </a:stretch>
        </p:blipFill>
        <p:spPr>
          <a:xfrm>
            <a:off x="284584" y="1162051"/>
            <a:ext cx="10535815" cy="5665366"/>
          </a:xfrm>
          <a:prstGeom prst="rect">
            <a:avLst/>
          </a:prstGeom>
        </p:spPr>
      </p:pic>
    </p:spTree>
    <p:extLst>
      <p:ext uri="{BB962C8B-B14F-4D97-AF65-F5344CB8AC3E}">
        <p14:creationId xmlns:p14="http://schemas.microsoft.com/office/powerpoint/2010/main" val="2320291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027A-F48C-4DFE-8941-04A3AFEDEC15}"/>
              </a:ext>
            </a:extLst>
          </p:cNvPr>
          <p:cNvSpPr>
            <a:spLocks noGrp="1"/>
          </p:cNvSpPr>
          <p:nvPr>
            <p:ph type="title"/>
          </p:nvPr>
        </p:nvSpPr>
        <p:spPr/>
        <p:txBody>
          <a:bodyPr/>
          <a:lstStyle/>
          <a:p>
            <a:r>
              <a:rPr lang="en-GB" dirty="0"/>
              <a:t>Activity diagrams </a:t>
            </a:r>
          </a:p>
        </p:txBody>
      </p:sp>
      <p:sp>
        <p:nvSpPr>
          <p:cNvPr id="3" name="Content Placeholder 2">
            <a:extLst>
              <a:ext uri="{FF2B5EF4-FFF2-40B4-BE49-F238E27FC236}">
                <a16:creationId xmlns:a16="http://schemas.microsoft.com/office/drawing/2014/main" id="{F42BBDA2-0FAF-45D5-80C5-57F22636BE78}"/>
              </a:ext>
            </a:extLst>
          </p:cNvPr>
          <p:cNvSpPr>
            <a:spLocks noGrp="1"/>
          </p:cNvSpPr>
          <p:nvPr>
            <p:ph idx="1"/>
          </p:nvPr>
        </p:nvSpPr>
        <p:spPr/>
        <p:txBody>
          <a:bodyPr/>
          <a:lstStyle/>
          <a:p>
            <a:r>
              <a:rPr lang="en-GB" dirty="0"/>
              <a:t>Activity diagram is another important diagram in UML to describe the dynamic aspects of the system</a:t>
            </a:r>
          </a:p>
          <a:p>
            <a:r>
              <a:rPr lang="en-GB" dirty="0"/>
              <a:t>Activity diagram is basically a flowchart to represent the flow from one activity to another activity</a:t>
            </a:r>
          </a:p>
          <a:p>
            <a:r>
              <a:rPr lang="en-GB" dirty="0"/>
              <a:t>The activity can be described as an operation of the system</a:t>
            </a:r>
          </a:p>
          <a:p>
            <a:r>
              <a:rPr lang="en-GB" dirty="0"/>
              <a:t>The control flow is drawn from one operation to another</a:t>
            </a:r>
          </a:p>
        </p:txBody>
      </p:sp>
    </p:spTree>
    <p:extLst>
      <p:ext uri="{BB962C8B-B14F-4D97-AF65-F5344CB8AC3E}">
        <p14:creationId xmlns:p14="http://schemas.microsoft.com/office/powerpoint/2010/main" val="3393559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F57-9507-40C4-9199-8BD17E09D277}"/>
              </a:ext>
            </a:extLst>
          </p:cNvPr>
          <p:cNvSpPr>
            <a:spLocks noGrp="1"/>
          </p:cNvSpPr>
          <p:nvPr>
            <p:ph type="title"/>
          </p:nvPr>
        </p:nvSpPr>
        <p:spPr/>
        <p:txBody>
          <a:bodyPr/>
          <a:lstStyle/>
          <a:p>
            <a:r>
              <a:rPr lang="en-GB" dirty="0"/>
              <a:t>Activity Diagram</a:t>
            </a:r>
          </a:p>
        </p:txBody>
      </p:sp>
      <p:pic>
        <p:nvPicPr>
          <p:cNvPr id="4" name="Content Placeholder 3">
            <a:extLst>
              <a:ext uri="{FF2B5EF4-FFF2-40B4-BE49-F238E27FC236}">
                <a16:creationId xmlns:a16="http://schemas.microsoft.com/office/drawing/2014/main" id="{1D41181C-EBC0-437A-B002-ED03371FB6F6}"/>
              </a:ext>
            </a:extLst>
          </p:cNvPr>
          <p:cNvPicPr>
            <a:picLocks noGrp="1" noChangeAspect="1"/>
          </p:cNvPicPr>
          <p:nvPr>
            <p:ph idx="1"/>
          </p:nvPr>
        </p:nvPicPr>
        <p:blipFill>
          <a:blip r:embed="rId2"/>
          <a:stretch>
            <a:fillRect/>
          </a:stretch>
        </p:blipFill>
        <p:spPr>
          <a:xfrm>
            <a:off x="4003577" y="1557337"/>
            <a:ext cx="4807048" cy="5212582"/>
          </a:xfrm>
          <a:prstGeom prst="rect">
            <a:avLst/>
          </a:prstGeom>
        </p:spPr>
      </p:pic>
    </p:spTree>
    <p:extLst>
      <p:ext uri="{BB962C8B-B14F-4D97-AF65-F5344CB8AC3E}">
        <p14:creationId xmlns:p14="http://schemas.microsoft.com/office/powerpoint/2010/main" val="21395657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a:t>
            </a:r>
          </a:p>
        </p:txBody>
      </p:sp>
      <p:sp>
        <p:nvSpPr>
          <p:cNvPr id="3" name="Content Placeholder 2"/>
          <p:cNvSpPr>
            <a:spLocks noGrp="1"/>
          </p:cNvSpPr>
          <p:nvPr>
            <p:ph type="body" idx="1"/>
          </p:nvPr>
        </p:nvSpPr>
        <p:spPr>
          <a:xfrm>
            <a:off x="360947" y="4589463"/>
            <a:ext cx="11341769" cy="2125662"/>
          </a:xfrm>
        </p:spPr>
        <p:txBody>
          <a:bodyPr>
            <a:normAutofit fontScale="55000" lnSpcReduction="20000"/>
          </a:bodyPr>
          <a:lstStyle/>
          <a:p>
            <a:r>
              <a:rPr lang="en-GB" dirty="0"/>
              <a:t>Purpose and scope of design</a:t>
            </a:r>
          </a:p>
          <a:p>
            <a:r>
              <a:rPr lang="en-GB" dirty="0"/>
              <a:t>Difference between functional design that aims to make the software fit for purpose according to functional requirements and non-functional design that aims to make the software fit for use according to non-functional requirements</a:t>
            </a:r>
          </a:p>
          <a:p>
            <a:r>
              <a:rPr lang="en-GB" dirty="0"/>
              <a:t>How functional and non-functional requirements impact software design</a:t>
            </a:r>
          </a:p>
          <a:p>
            <a:r>
              <a:rPr lang="en-GB" dirty="0"/>
              <a:t>Identify the system components that need to be considered when designing software</a:t>
            </a:r>
          </a:p>
          <a:p>
            <a:r>
              <a:rPr lang="en-GB" dirty="0"/>
              <a:t>Explain why human computer interaction is an important consideration for design of software</a:t>
            </a:r>
          </a:p>
          <a:p>
            <a:r>
              <a:rPr lang="en-GB" dirty="0"/>
              <a:t>Explain why good design leads to better operational software, and why the quality of design can have a direct impact on operational cost as well as quality</a:t>
            </a:r>
          </a:p>
          <a:p>
            <a:r>
              <a:rPr lang="en-GB" dirty="0"/>
              <a:t>Explain how prototyping and modelling can be used to aid analysis and design </a:t>
            </a:r>
          </a:p>
        </p:txBody>
      </p:sp>
    </p:spTree>
    <p:extLst>
      <p:ext uri="{BB962C8B-B14F-4D97-AF65-F5344CB8AC3E}">
        <p14:creationId xmlns:p14="http://schemas.microsoft.com/office/powerpoint/2010/main" val="1653589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and scope of design</a:t>
            </a:r>
          </a:p>
        </p:txBody>
      </p:sp>
      <p:sp>
        <p:nvSpPr>
          <p:cNvPr id="3" name="Content Placeholder 2"/>
          <p:cNvSpPr>
            <a:spLocks noGrp="1"/>
          </p:cNvSpPr>
          <p:nvPr>
            <p:ph idx="1"/>
          </p:nvPr>
        </p:nvSpPr>
        <p:spPr/>
        <p:txBody>
          <a:bodyPr>
            <a:normAutofit/>
          </a:bodyPr>
          <a:lstStyle/>
          <a:p>
            <a:r>
              <a:rPr lang="en-GB" dirty="0"/>
              <a:t>The purpose of the Software Design Document is to provide a description of the design of a system fully enough to allow for software development to proceed with an understanding of what is to be built and how it is expected to built</a:t>
            </a:r>
          </a:p>
          <a:p>
            <a:r>
              <a:rPr lang="en-GB" dirty="0"/>
              <a:t>Performed in two stages:</a:t>
            </a:r>
          </a:p>
          <a:p>
            <a:pPr lvl="1"/>
            <a:r>
              <a:rPr lang="en-GB" dirty="0"/>
              <a:t>Preliminary design in which the overall system architecture and data architecture is defined</a:t>
            </a:r>
          </a:p>
          <a:p>
            <a:pPr lvl="1"/>
            <a:r>
              <a:rPr lang="en-GB" dirty="0"/>
              <a:t>In the detailed design stage more detailed data structures are defined and algorithms are developed for the defined architecture</a:t>
            </a:r>
          </a:p>
        </p:txBody>
      </p:sp>
    </p:spTree>
    <p:extLst>
      <p:ext uri="{BB962C8B-B14F-4D97-AF65-F5344CB8AC3E}">
        <p14:creationId xmlns:p14="http://schemas.microsoft.com/office/powerpoint/2010/main" val="3279576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29C5-C7E4-4A64-B8B7-AB817ECDFD2A}"/>
              </a:ext>
            </a:extLst>
          </p:cNvPr>
          <p:cNvSpPr>
            <a:spLocks noGrp="1"/>
          </p:cNvSpPr>
          <p:nvPr>
            <p:ph type="title"/>
          </p:nvPr>
        </p:nvSpPr>
        <p:spPr/>
        <p:txBody>
          <a:bodyPr/>
          <a:lstStyle/>
          <a:p>
            <a:r>
              <a:rPr lang="en-GB" dirty="0"/>
              <a:t>Functional design v non-functional design </a:t>
            </a:r>
          </a:p>
        </p:txBody>
      </p:sp>
      <p:sp>
        <p:nvSpPr>
          <p:cNvPr id="3" name="Content Placeholder 2">
            <a:extLst>
              <a:ext uri="{FF2B5EF4-FFF2-40B4-BE49-F238E27FC236}">
                <a16:creationId xmlns:a16="http://schemas.microsoft.com/office/drawing/2014/main" id="{6FA8551E-AC3B-4B0A-A3AD-5E85B60DB82B}"/>
              </a:ext>
            </a:extLst>
          </p:cNvPr>
          <p:cNvSpPr>
            <a:spLocks noGrp="1"/>
          </p:cNvSpPr>
          <p:nvPr>
            <p:ph idx="1"/>
          </p:nvPr>
        </p:nvSpPr>
        <p:spPr/>
        <p:txBody>
          <a:bodyPr>
            <a:normAutofit/>
          </a:bodyPr>
          <a:lstStyle/>
          <a:p>
            <a:r>
              <a:rPr lang="en-GB" dirty="0"/>
              <a:t>Difference between functional design that aims to make the software fit for purpose according to functional requirements and non-functional design that aims to make the software fit for use according to non-functional requirements</a:t>
            </a:r>
          </a:p>
          <a:p>
            <a:r>
              <a:rPr lang="en-GB" dirty="0"/>
              <a:t>Functional design takes a look at the logical flow of systems, its inputs and outputs, its data organisation, the applicable business and processing rules and how it will appear to users</a:t>
            </a:r>
          </a:p>
          <a:p>
            <a:r>
              <a:rPr lang="en-GB" dirty="0"/>
              <a:t>Non-functional design looks at the quality aspects of the system</a:t>
            </a:r>
          </a:p>
          <a:p>
            <a:endParaRPr lang="en-GB" dirty="0"/>
          </a:p>
        </p:txBody>
      </p:sp>
    </p:spTree>
    <p:extLst>
      <p:ext uri="{BB962C8B-B14F-4D97-AF65-F5344CB8AC3E}">
        <p14:creationId xmlns:p14="http://schemas.microsoft.com/office/powerpoint/2010/main" val="3750779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642E-B609-42CC-926A-555C37550B7A}"/>
              </a:ext>
            </a:extLst>
          </p:cNvPr>
          <p:cNvSpPr>
            <a:spLocks noGrp="1"/>
          </p:cNvSpPr>
          <p:nvPr>
            <p:ph type="title"/>
          </p:nvPr>
        </p:nvSpPr>
        <p:spPr>
          <a:xfrm>
            <a:off x="802105" y="316999"/>
            <a:ext cx="10403305" cy="1325563"/>
          </a:xfrm>
        </p:spPr>
        <p:txBody>
          <a:bodyPr>
            <a:normAutofit/>
          </a:bodyPr>
          <a:lstStyle/>
          <a:p>
            <a:r>
              <a:rPr lang="en-GB" dirty="0"/>
              <a:t>How functional and non-functional requirements impact software design</a:t>
            </a:r>
          </a:p>
        </p:txBody>
      </p:sp>
      <p:sp>
        <p:nvSpPr>
          <p:cNvPr id="3" name="Content Placeholder 2">
            <a:extLst>
              <a:ext uri="{FF2B5EF4-FFF2-40B4-BE49-F238E27FC236}">
                <a16:creationId xmlns:a16="http://schemas.microsoft.com/office/drawing/2014/main" id="{7CDB0703-8D06-4744-918C-A91AB3FBC02B}"/>
              </a:ext>
            </a:extLst>
          </p:cNvPr>
          <p:cNvSpPr>
            <a:spLocks noGrp="1"/>
          </p:cNvSpPr>
          <p:nvPr>
            <p:ph idx="1"/>
          </p:nvPr>
        </p:nvSpPr>
        <p:spPr/>
        <p:txBody>
          <a:bodyPr>
            <a:normAutofit fontScale="85000" lnSpcReduction="10000"/>
          </a:bodyPr>
          <a:lstStyle/>
          <a:p>
            <a:r>
              <a:rPr lang="en-GB" dirty="0"/>
              <a:t>A functional requirement defines a system or its component</a:t>
            </a:r>
          </a:p>
          <a:p>
            <a:r>
              <a:rPr lang="en-GB" dirty="0"/>
              <a:t>A non-functional requirement defines the performance attribute of a software system.</a:t>
            </a:r>
          </a:p>
          <a:p>
            <a:r>
              <a:rPr lang="en-GB" dirty="0"/>
              <a:t>Functional requirements along with requirement analysis help identify missing requirements</a:t>
            </a:r>
          </a:p>
          <a:p>
            <a:r>
              <a:rPr lang="en-GB" dirty="0"/>
              <a:t>The advantage of Non-functional requirement is that it helps you to ensure good user experience and ease of operating the software</a:t>
            </a:r>
          </a:p>
          <a:p>
            <a:r>
              <a:rPr lang="en-GB" dirty="0"/>
              <a:t>Transaction corrections, adjustments, and cancellations, Business Rules, Certification Requirements, Reporting Requirements, Administrative functions, Authorization levels, Audit Tracking, External Interfaces, Historical Data management, Legal or Regulatory Requirements are various types of functional requirements</a:t>
            </a:r>
          </a:p>
          <a:p>
            <a:r>
              <a:rPr lang="en-GB" dirty="0"/>
              <a:t>Types of Non-functional requirement are Scalability Capacity, Availability, Reliability, Recoverability, Data Integrity, etc.</a:t>
            </a:r>
          </a:p>
          <a:p>
            <a:r>
              <a:rPr lang="en-GB" dirty="0"/>
              <a:t>Functional Requirement is a verb while Non-Functional Requirement is an attribute </a:t>
            </a:r>
          </a:p>
        </p:txBody>
      </p:sp>
    </p:spTree>
    <p:extLst>
      <p:ext uri="{BB962C8B-B14F-4D97-AF65-F5344CB8AC3E}">
        <p14:creationId xmlns:p14="http://schemas.microsoft.com/office/powerpoint/2010/main" val="345422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1.2	Relate the seven generic stages of the software development lifecycle.</a:t>
            </a:r>
            <a:endParaRPr lang="en-GB" dirty="0"/>
          </a:p>
        </p:txBody>
      </p:sp>
      <p:sp>
        <p:nvSpPr>
          <p:cNvPr id="5" name="Text Placeholder 4">
            <a:extLst>
              <a:ext uri="{FF2B5EF4-FFF2-40B4-BE49-F238E27FC236}">
                <a16:creationId xmlns:a16="http://schemas.microsoft.com/office/drawing/2014/main" id="{D7CAC68F-5EA3-4FD8-9061-D745D8D17675}"/>
              </a:ext>
            </a:extLst>
          </p:cNvPr>
          <p:cNvSpPr>
            <a:spLocks noGrp="1"/>
          </p:cNvSpPr>
          <p:nvPr>
            <p:ph type="body" idx="1"/>
          </p:nvPr>
        </p:nvSpPr>
        <p:spPr/>
        <p:txBody>
          <a:bodyPr>
            <a:normAutofit fontScale="92500" lnSpcReduction="20000"/>
          </a:bodyPr>
          <a:lstStyle/>
          <a:p>
            <a:endParaRPr lang="en-GB" dirty="0"/>
          </a:p>
          <a:p>
            <a:pPr marL="342900" indent="-342900">
              <a:buFont typeface="Arial" panose="020B0604020202020204" pitchFamily="34" charset="0"/>
              <a:buChar char="•"/>
            </a:pPr>
            <a:r>
              <a:rPr lang="en-GB" i="1" dirty="0"/>
              <a:t>Explain the purpose, objectives and scope of each stage of the SDLC </a:t>
            </a:r>
            <a:endParaRPr lang="en-GB" dirty="0"/>
          </a:p>
          <a:p>
            <a:pPr marL="342900" indent="-342900">
              <a:buFont typeface="Arial" panose="020B0604020202020204" pitchFamily="34" charset="0"/>
              <a:buChar char="•"/>
            </a:pPr>
            <a:r>
              <a:rPr lang="en-GB" i="1" dirty="0"/>
              <a:t>Describe inputs and outputs of each stage of the SDLC </a:t>
            </a:r>
            <a:endParaRPr lang="en-GB" dirty="0"/>
          </a:p>
          <a:p>
            <a:pPr marL="342900" indent="-342900">
              <a:buFont typeface="Arial" panose="020B0604020202020204" pitchFamily="34" charset="0"/>
              <a:buChar char="•"/>
            </a:pPr>
            <a:r>
              <a:rPr lang="en-GB" i="1" dirty="0"/>
              <a:t>Explain the main interfaces between the stages of the SDLC </a:t>
            </a:r>
            <a:endParaRPr lang="en-GB" dirty="0"/>
          </a:p>
          <a:p>
            <a:endParaRPr lang="en-GB" dirty="0"/>
          </a:p>
        </p:txBody>
      </p:sp>
      <p:sp>
        <p:nvSpPr>
          <p:cNvPr id="3" name="TextBox 2"/>
          <p:cNvSpPr txBox="1"/>
          <p:nvPr/>
        </p:nvSpPr>
        <p:spPr>
          <a:xfrm>
            <a:off x="9504947" y="5045241"/>
            <a:ext cx="1524000" cy="923330"/>
          </a:xfrm>
          <a:prstGeom prst="rect">
            <a:avLst/>
          </a:prstGeom>
          <a:solidFill>
            <a:srgbClr val="FFC000"/>
          </a:solidFill>
        </p:spPr>
        <p:txBody>
          <a:bodyPr wrap="square" rtlCol="0">
            <a:spAutoFit/>
          </a:bodyPr>
          <a:lstStyle/>
          <a:p>
            <a:r>
              <a:rPr lang="en-GB" dirty="0"/>
              <a:t>Most of this is covered in Section 1.3</a:t>
            </a:r>
          </a:p>
        </p:txBody>
      </p:sp>
    </p:spTree>
    <p:extLst>
      <p:ext uri="{BB962C8B-B14F-4D97-AF65-F5344CB8AC3E}">
        <p14:creationId xmlns:p14="http://schemas.microsoft.com/office/powerpoint/2010/main" val="210873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54B6-BBC4-473B-ACA3-24A6CAA0CDC5}"/>
              </a:ext>
            </a:extLst>
          </p:cNvPr>
          <p:cNvSpPr>
            <a:spLocks noGrp="1"/>
          </p:cNvSpPr>
          <p:nvPr>
            <p:ph type="title"/>
          </p:nvPr>
        </p:nvSpPr>
        <p:spPr>
          <a:xfrm>
            <a:off x="192506" y="437315"/>
            <a:ext cx="11590421" cy="1325563"/>
          </a:xfrm>
        </p:spPr>
        <p:txBody>
          <a:bodyPr/>
          <a:lstStyle/>
          <a:p>
            <a:r>
              <a:rPr lang="en-GB" dirty="0"/>
              <a:t>System components that need consideration</a:t>
            </a:r>
          </a:p>
        </p:txBody>
      </p:sp>
      <p:sp>
        <p:nvSpPr>
          <p:cNvPr id="3" name="Content Placeholder 2">
            <a:extLst>
              <a:ext uri="{FF2B5EF4-FFF2-40B4-BE49-F238E27FC236}">
                <a16:creationId xmlns:a16="http://schemas.microsoft.com/office/drawing/2014/main" id="{86A7F034-E0EC-4C58-874A-E835099732EE}"/>
              </a:ext>
            </a:extLst>
          </p:cNvPr>
          <p:cNvSpPr>
            <a:spLocks noGrp="1"/>
          </p:cNvSpPr>
          <p:nvPr>
            <p:ph idx="1"/>
          </p:nvPr>
        </p:nvSpPr>
        <p:spPr/>
        <p:txBody>
          <a:bodyPr>
            <a:normAutofit/>
          </a:bodyPr>
          <a:lstStyle/>
          <a:p>
            <a:r>
              <a:rPr lang="en-GB" dirty="0"/>
              <a:t>Software architecture</a:t>
            </a:r>
          </a:p>
          <a:p>
            <a:r>
              <a:rPr lang="en-GB" dirty="0"/>
              <a:t>User interface</a:t>
            </a:r>
          </a:p>
          <a:p>
            <a:r>
              <a:rPr lang="en-GB" dirty="0"/>
              <a:t>User ergonomics</a:t>
            </a:r>
          </a:p>
          <a:p>
            <a:r>
              <a:rPr lang="en-GB" dirty="0"/>
              <a:t>Infrastructure / platform components</a:t>
            </a:r>
          </a:p>
          <a:p>
            <a:r>
              <a:rPr lang="en-GB" dirty="0"/>
              <a:t>Tools</a:t>
            </a:r>
          </a:p>
          <a:p>
            <a:r>
              <a:rPr lang="en-GB" dirty="0"/>
              <a:t>Operational processes</a:t>
            </a:r>
          </a:p>
          <a:p>
            <a:r>
              <a:rPr lang="en-GB" dirty="0"/>
              <a:t>Measures and metrics</a:t>
            </a:r>
          </a:p>
        </p:txBody>
      </p:sp>
    </p:spTree>
    <p:extLst>
      <p:ext uri="{BB962C8B-B14F-4D97-AF65-F5344CB8AC3E}">
        <p14:creationId xmlns:p14="http://schemas.microsoft.com/office/powerpoint/2010/main" val="10596165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8240-1DB5-49AC-9F38-EEEA687CC957}"/>
              </a:ext>
            </a:extLst>
          </p:cNvPr>
          <p:cNvSpPr>
            <a:spLocks noGrp="1"/>
          </p:cNvSpPr>
          <p:nvPr>
            <p:ph type="title"/>
          </p:nvPr>
        </p:nvSpPr>
        <p:spPr/>
        <p:txBody>
          <a:bodyPr/>
          <a:lstStyle/>
          <a:p>
            <a:r>
              <a:rPr lang="en-GB" dirty="0"/>
              <a:t>Software architecture</a:t>
            </a:r>
          </a:p>
        </p:txBody>
      </p:sp>
      <p:sp>
        <p:nvSpPr>
          <p:cNvPr id="3" name="Content Placeholder 2">
            <a:extLst>
              <a:ext uri="{FF2B5EF4-FFF2-40B4-BE49-F238E27FC236}">
                <a16:creationId xmlns:a16="http://schemas.microsoft.com/office/drawing/2014/main" id="{400AB8DA-B077-4CF7-9F76-8DD67FE953E5}"/>
              </a:ext>
            </a:extLst>
          </p:cNvPr>
          <p:cNvSpPr>
            <a:spLocks noGrp="1"/>
          </p:cNvSpPr>
          <p:nvPr>
            <p:ph idx="1"/>
          </p:nvPr>
        </p:nvSpPr>
        <p:spPr/>
        <p:txBody>
          <a:bodyPr>
            <a:normAutofit/>
          </a:bodyPr>
          <a:lstStyle/>
          <a:p>
            <a:r>
              <a:rPr lang="en-GB" dirty="0"/>
              <a:t>Refers to the fundamental structures of a software system and the discipline of creating such structures and systems</a:t>
            </a:r>
          </a:p>
          <a:p>
            <a:r>
              <a:rPr lang="en-GB" dirty="0"/>
              <a:t>Each structure comprises software elements, relations among them, and properties of both elements and relations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521" y="3558408"/>
            <a:ext cx="5035215" cy="3299592"/>
          </a:xfrm>
          <a:prstGeom prst="rect">
            <a:avLst/>
          </a:prstGeom>
        </p:spPr>
      </p:pic>
    </p:spTree>
    <p:extLst>
      <p:ext uri="{BB962C8B-B14F-4D97-AF65-F5344CB8AC3E}">
        <p14:creationId xmlns:p14="http://schemas.microsoft.com/office/powerpoint/2010/main" val="3767862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1090-6949-41BF-96A7-9FD8A5C327E2}"/>
              </a:ext>
            </a:extLst>
          </p:cNvPr>
          <p:cNvSpPr>
            <a:spLocks noGrp="1"/>
          </p:cNvSpPr>
          <p:nvPr>
            <p:ph type="title"/>
          </p:nvPr>
        </p:nvSpPr>
        <p:spPr/>
        <p:txBody>
          <a:bodyPr/>
          <a:lstStyle/>
          <a:p>
            <a:r>
              <a:rPr lang="en-GB" dirty="0"/>
              <a:t>User interface</a:t>
            </a:r>
          </a:p>
        </p:txBody>
      </p:sp>
      <p:sp>
        <p:nvSpPr>
          <p:cNvPr id="3" name="Content Placeholder 2">
            <a:extLst>
              <a:ext uri="{FF2B5EF4-FFF2-40B4-BE49-F238E27FC236}">
                <a16:creationId xmlns:a16="http://schemas.microsoft.com/office/drawing/2014/main" id="{BEFC40C0-F6E8-4224-AC33-C3A3EAFB94D2}"/>
              </a:ext>
            </a:extLst>
          </p:cNvPr>
          <p:cNvSpPr>
            <a:spLocks noGrp="1"/>
          </p:cNvSpPr>
          <p:nvPr>
            <p:ph idx="1"/>
          </p:nvPr>
        </p:nvSpPr>
        <p:spPr/>
        <p:txBody>
          <a:bodyPr>
            <a:normAutofit/>
          </a:bodyPr>
          <a:lstStyle/>
          <a:p>
            <a:r>
              <a:rPr lang="en-GB" dirty="0"/>
              <a:t>The means by which the user and a computer system interact, in particular the use of input devices and software</a:t>
            </a:r>
          </a:p>
        </p:txBody>
      </p:sp>
      <p:pic>
        <p:nvPicPr>
          <p:cNvPr id="4" name="Picture 3"/>
          <p:cNvPicPr>
            <a:picLocks noChangeAspect="1"/>
          </p:cNvPicPr>
          <p:nvPr/>
        </p:nvPicPr>
        <p:blipFill>
          <a:blip r:embed="rId2"/>
          <a:stretch>
            <a:fillRect/>
          </a:stretch>
        </p:blipFill>
        <p:spPr>
          <a:xfrm>
            <a:off x="2797342" y="2743200"/>
            <a:ext cx="5715000" cy="3810000"/>
          </a:xfrm>
          <a:prstGeom prst="rect">
            <a:avLst/>
          </a:prstGeom>
        </p:spPr>
      </p:pic>
    </p:spTree>
    <p:extLst>
      <p:ext uri="{BB962C8B-B14F-4D97-AF65-F5344CB8AC3E}">
        <p14:creationId xmlns:p14="http://schemas.microsoft.com/office/powerpoint/2010/main" val="2361950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0415-623B-4E6B-AC52-C39F721F9186}"/>
              </a:ext>
            </a:extLst>
          </p:cNvPr>
          <p:cNvSpPr>
            <a:spLocks noGrp="1"/>
          </p:cNvSpPr>
          <p:nvPr>
            <p:ph type="title"/>
          </p:nvPr>
        </p:nvSpPr>
        <p:spPr/>
        <p:txBody>
          <a:bodyPr/>
          <a:lstStyle/>
          <a:p>
            <a:r>
              <a:rPr lang="en-GB" dirty="0"/>
              <a:t>User ergonomics</a:t>
            </a:r>
          </a:p>
        </p:txBody>
      </p:sp>
      <p:sp>
        <p:nvSpPr>
          <p:cNvPr id="3" name="Content Placeholder 2">
            <a:extLst>
              <a:ext uri="{FF2B5EF4-FFF2-40B4-BE49-F238E27FC236}">
                <a16:creationId xmlns:a16="http://schemas.microsoft.com/office/drawing/2014/main" id="{B78A2BE2-F05F-45C6-B11E-277291752C62}"/>
              </a:ext>
            </a:extLst>
          </p:cNvPr>
          <p:cNvSpPr>
            <a:spLocks noGrp="1"/>
          </p:cNvSpPr>
          <p:nvPr>
            <p:ph idx="1"/>
          </p:nvPr>
        </p:nvSpPr>
        <p:spPr/>
        <p:txBody>
          <a:bodyPr>
            <a:normAutofit/>
          </a:bodyPr>
          <a:lstStyle/>
          <a:p>
            <a:r>
              <a:rPr lang="en-GB" dirty="0"/>
              <a:t>Software ergonomics is a subcategory of ergonomics that concerns the software design, rather than the hardware design, of systems</a:t>
            </a:r>
          </a:p>
          <a:p>
            <a:r>
              <a:rPr lang="en-GB" dirty="0"/>
              <a:t>Software ergonomics includes the determination of user needs, interface design, user support and usability testing</a:t>
            </a:r>
          </a:p>
          <a:p>
            <a:r>
              <a:rPr lang="en-GB" dirty="0"/>
              <a:t>A user-</a:t>
            </a:r>
            <a:r>
              <a:rPr lang="en-GB" dirty="0" err="1"/>
              <a:t>centered</a:t>
            </a:r>
            <a:r>
              <a:rPr lang="en-GB" dirty="0"/>
              <a:t> approach to the development of interactive systems</a:t>
            </a:r>
          </a:p>
        </p:txBody>
      </p:sp>
    </p:spTree>
    <p:extLst>
      <p:ext uri="{BB962C8B-B14F-4D97-AF65-F5344CB8AC3E}">
        <p14:creationId xmlns:p14="http://schemas.microsoft.com/office/powerpoint/2010/main" val="177922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D743-E416-4859-BD4C-0DF4370943A5}"/>
              </a:ext>
            </a:extLst>
          </p:cNvPr>
          <p:cNvSpPr>
            <a:spLocks noGrp="1"/>
          </p:cNvSpPr>
          <p:nvPr>
            <p:ph type="title"/>
          </p:nvPr>
        </p:nvSpPr>
        <p:spPr/>
        <p:txBody>
          <a:bodyPr/>
          <a:lstStyle/>
          <a:p>
            <a:r>
              <a:rPr lang="en-GB" dirty="0"/>
              <a:t>Infrastructure / platform components</a:t>
            </a:r>
          </a:p>
        </p:txBody>
      </p:sp>
      <p:sp>
        <p:nvSpPr>
          <p:cNvPr id="3" name="Content Placeholder 2">
            <a:extLst>
              <a:ext uri="{FF2B5EF4-FFF2-40B4-BE49-F238E27FC236}">
                <a16:creationId xmlns:a16="http://schemas.microsoft.com/office/drawing/2014/main" id="{7D102C06-AEE8-4526-8CC6-1B3415EEF27F}"/>
              </a:ext>
            </a:extLst>
          </p:cNvPr>
          <p:cNvSpPr>
            <a:spLocks noGrp="1"/>
          </p:cNvSpPr>
          <p:nvPr>
            <p:ph idx="1"/>
          </p:nvPr>
        </p:nvSpPr>
        <p:spPr>
          <a:xfrm>
            <a:off x="312821" y="1567114"/>
            <a:ext cx="11590421" cy="2361364"/>
          </a:xfrm>
        </p:spPr>
        <p:txBody>
          <a:bodyPr>
            <a:normAutofit/>
          </a:bodyPr>
          <a:lstStyle/>
          <a:p>
            <a:r>
              <a:rPr lang="en-GB" dirty="0"/>
              <a:t>A component is a software object, intended to interact with other components, encapsulating certain functionality or a set of functionalities</a:t>
            </a:r>
          </a:p>
          <a:p>
            <a:r>
              <a:rPr lang="en-GB" dirty="0"/>
              <a:t>It has an obviously defined interface and conforms to a recommended behaviour common to all components within an architecture</a:t>
            </a:r>
          </a:p>
          <a:p>
            <a:r>
              <a:rPr lang="en-GB" dirty="0"/>
              <a:t>Has a separation of concerns</a:t>
            </a:r>
          </a:p>
        </p:txBody>
      </p:sp>
      <p:grpSp>
        <p:nvGrpSpPr>
          <p:cNvPr id="21" name="Group 20"/>
          <p:cNvGrpSpPr/>
          <p:nvPr/>
        </p:nvGrpSpPr>
        <p:grpSpPr>
          <a:xfrm>
            <a:off x="3713746" y="4010525"/>
            <a:ext cx="2350169" cy="2534653"/>
            <a:chOff x="2566737" y="4379495"/>
            <a:chExt cx="1876926" cy="2069432"/>
          </a:xfrm>
        </p:grpSpPr>
        <p:sp>
          <p:nvSpPr>
            <p:cNvPr id="4" name="Rectangle 3"/>
            <p:cNvSpPr/>
            <p:nvPr/>
          </p:nvSpPr>
          <p:spPr>
            <a:xfrm>
              <a:off x="2566737" y="4379495"/>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Checkout</a:t>
              </a:r>
            </a:p>
          </p:txBody>
        </p:sp>
        <p:sp>
          <p:nvSpPr>
            <p:cNvPr id="5" name="Rectangle 4"/>
            <p:cNvSpPr/>
            <p:nvPr/>
          </p:nvSpPr>
          <p:spPr>
            <a:xfrm>
              <a:off x="2566737" y="5702969"/>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CardProcessing</a:t>
              </a:r>
              <a:endParaRPr lang="en-GB" dirty="0"/>
            </a:p>
          </p:txBody>
        </p:sp>
        <p:sp>
          <p:nvSpPr>
            <p:cNvPr id="6" name="Arc 5"/>
            <p:cNvSpPr/>
            <p:nvPr/>
          </p:nvSpPr>
          <p:spPr>
            <a:xfrm>
              <a:off x="3433763" y="5254040"/>
              <a:ext cx="142874" cy="127837"/>
            </a:xfrm>
            <a:prstGeom prst="arc">
              <a:avLst>
                <a:gd name="adj1" fmla="val 11013566"/>
                <a:gd name="adj2" fmla="val 0"/>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3457575" y="5286627"/>
              <a:ext cx="95250" cy="9525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3502818" y="5125453"/>
              <a:ext cx="0" cy="12207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0"/>
            </p:cNvCxnSpPr>
            <p:nvPr/>
          </p:nvCxnSpPr>
          <p:spPr>
            <a:xfrm flipH="1" flipV="1">
              <a:off x="3502818" y="5381877"/>
              <a:ext cx="2382" cy="32109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7650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2B09-716D-4CE8-BA4B-6BF8FB1421F4}"/>
              </a:ext>
            </a:extLst>
          </p:cNvPr>
          <p:cNvSpPr>
            <a:spLocks noGrp="1"/>
          </p:cNvSpPr>
          <p:nvPr>
            <p:ph type="title"/>
          </p:nvPr>
        </p:nvSpPr>
        <p:spPr/>
        <p:txBody>
          <a:bodyPr/>
          <a:lstStyle/>
          <a:p>
            <a:r>
              <a:rPr lang="en-GB" dirty="0"/>
              <a:t>Tools</a:t>
            </a:r>
          </a:p>
        </p:txBody>
      </p:sp>
      <p:sp>
        <p:nvSpPr>
          <p:cNvPr id="3" name="Content Placeholder 2">
            <a:extLst>
              <a:ext uri="{FF2B5EF4-FFF2-40B4-BE49-F238E27FC236}">
                <a16:creationId xmlns:a16="http://schemas.microsoft.com/office/drawing/2014/main" id="{01CA69C6-F35F-47BC-AD3F-AAF4BF8CFB57}"/>
              </a:ext>
            </a:extLst>
          </p:cNvPr>
          <p:cNvSpPr>
            <a:spLocks noGrp="1"/>
          </p:cNvSpPr>
          <p:nvPr>
            <p:ph idx="1"/>
          </p:nvPr>
        </p:nvSpPr>
        <p:spPr/>
        <p:txBody>
          <a:bodyPr/>
          <a:lstStyle/>
          <a:p>
            <a:r>
              <a:rPr lang="en-GB" dirty="0"/>
              <a:t>UML software</a:t>
            </a:r>
          </a:p>
          <a:p>
            <a:pPr lvl="1"/>
            <a:r>
              <a:rPr lang="en-GB" dirty="0"/>
              <a:t>Rational</a:t>
            </a:r>
          </a:p>
          <a:p>
            <a:pPr lvl="1"/>
            <a:r>
              <a:rPr lang="en-GB" dirty="0" err="1"/>
              <a:t>Umbrello</a:t>
            </a:r>
            <a:endParaRPr lang="en-GB" dirty="0"/>
          </a:p>
          <a:p>
            <a:r>
              <a:rPr lang="en-GB" dirty="0"/>
              <a:t>Flowcharting software</a:t>
            </a:r>
          </a:p>
          <a:p>
            <a:pPr lvl="1"/>
            <a:r>
              <a:rPr lang="en-GB" dirty="0"/>
              <a:t>Visio</a:t>
            </a:r>
          </a:p>
          <a:p>
            <a:r>
              <a:rPr lang="en-GB" dirty="0"/>
              <a:t>Pencil and paper</a:t>
            </a:r>
          </a:p>
          <a:p>
            <a:endParaRPr lang="en-GB" dirty="0"/>
          </a:p>
        </p:txBody>
      </p:sp>
    </p:spTree>
    <p:extLst>
      <p:ext uri="{BB962C8B-B14F-4D97-AF65-F5344CB8AC3E}">
        <p14:creationId xmlns:p14="http://schemas.microsoft.com/office/powerpoint/2010/main" val="29287982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059D-90D2-48EE-BA81-1C7282AB142C}"/>
              </a:ext>
            </a:extLst>
          </p:cNvPr>
          <p:cNvSpPr>
            <a:spLocks noGrp="1"/>
          </p:cNvSpPr>
          <p:nvPr>
            <p:ph type="title"/>
          </p:nvPr>
        </p:nvSpPr>
        <p:spPr/>
        <p:txBody>
          <a:bodyPr/>
          <a:lstStyle/>
          <a:p>
            <a:r>
              <a:rPr lang="en-GB" dirty="0"/>
              <a:t>Operational processes</a:t>
            </a:r>
          </a:p>
        </p:txBody>
      </p:sp>
      <p:sp>
        <p:nvSpPr>
          <p:cNvPr id="3" name="Content Placeholder 2">
            <a:extLst>
              <a:ext uri="{FF2B5EF4-FFF2-40B4-BE49-F238E27FC236}">
                <a16:creationId xmlns:a16="http://schemas.microsoft.com/office/drawing/2014/main" id="{71BE54B9-E627-4168-A99C-61CDCDCCC0F2}"/>
              </a:ext>
            </a:extLst>
          </p:cNvPr>
          <p:cNvSpPr>
            <a:spLocks noGrp="1"/>
          </p:cNvSpPr>
          <p:nvPr>
            <p:ph idx="1"/>
          </p:nvPr>
        </p:nvSpPr>
        <p:spPr/>
        <p:txBody>
          <a:bodyPr>
            <a:normAutofit/>
          </a:bodyPr>
          <a:lstStyle/>
          <a:p>
            <a:r>
              <a:rPr lang="en-GB" dirty="0"/>
              <a:t>Software development processes may be grouped into two process areas</a:t>
            </a:r>
          </a:p>
          <a:p>
            <a:pPr lvl="1"/>
            <a:r>
              <a:rPr lang="en-GB" dirty="0"/>
              <a:t>lifecycle processes (analogous to core business processes)</a:t>
            </a:r>
          </a:p>
          <a:p>
            <a:pPr lvl="1"/>
            <a:r>
              <a:rPr lang="en-GB" dirty="0"/>
              <a:t>cross-lifecycle processes (analogous to supporting business processes)</a:t>
            </a:r>
          </a:p>
        </p:txBody>
      </p:sp>
    </p:spTree>
    <p:extLst>
      <p:ext uri="{BB962C8B-B14F-4D97-AF65-F5344CB8AC3E}">
        <p14:creationId xmlns:p14="http://schemas.microsoft.com/office/powerpoint/2010/main" val="17239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lifecycle processes</a:t>
            </a:r>
          </a:p>
        </p:txBody>
      </p:sp>
      <p:sp>
        <p:nvSpPr>
          <p:cNvPr id="3" name="Content Placeholder 2"/>
          <p:cNvSpPr>
            <a:spLocks noGrp="1"/>
          </p:cNvSpPr>
          <p:nvPr>
            <p:ph idx="1"/>
          </p:nvPr>
        </p:nvSpPr>
        <p:spPr/>
        <p:txBody>
          <a:bodyPr>
            <a:normAutofit/>
          </a:bodyPr>
          <a:lstStyle/>
          <a:p>
            <a:r>
              <a:rPr lang="en-GB" dirty="0"/>
              <a:t>Primary lifecycle processes in software organizations might be described as follows:</a:t>
            </a:r>
          </a:p>
          <a:p>
            <a:pPr lvl="1"/>
            <a:r>
              <a:rPr lang="en-GB" dirty="0"/>
              <a:t>Discovering requirements</a:t>
            </a:r>
          </a:p>
          <a:p>
            <a:pPr lvl="1"/>
            <a:r>
              <a:rPr lang="en-GB" dirty="0"/>
              <a:t>Designing solutions</a:t>
            </a:r>
          </a:p>
          <a:p>
            <a:pPr lvl="1"/>
            <a:r>
              <a:rPr lang="en-GB" dirty="0"/>
              <a:t>Constructing solutions</a:t>
            </a:r>
          </a:p>
          <a:p>
            <a:pPr lvl="1"/>
            <a:r>
              <a:rPr lang="en-GB" dirty="0"/>
              <a:t>Validating solutions</a:t>
            </a:r>
          </a:p>
          <a:p>
            <a:pPr lvl="1"/>
            <a:r>
              <a:rPr lang="en-GB" dirty="0"/>
              <a:t>Implementing (or deploying) solutions</a:t>
            </a:r>
          </a:p>
          <a:p>
            <a:pPr lvl="1"/>
            <a:r>
              <a:rPr lang="en-GB" dirty="0"/>
              <a:t>Supporting deployed solutions (including defect repairs, minor enhancements, changes dictated by evolution of underlying technologies)</a:t>
            </a:r>
          </a:p>
          <a:p>
            <a:endParaRPr lang="en-GB" dirty="0"/>
          </a:p>
          <a:p>
            <a:endParaRPr lang="en-GB" dirty="0"/>
          </a:p>
        </p:txBody>
      </p:sp>
    </p:spTree>
    <p:extLst>
      <p:ext uri="{BB962C8B-B14F-4D97-AF65-F5344CB8AC3E}">
        <p14:creationId xmlns:p14="http://schemas.microsoft.com/office/powerpoint/2010/main" val="21577517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cross-lifecycle processes</a:t>
            </a:r>
          </a:p>
        </p:txBody>
      </p:sp>
      <p:sp>
        <p:nvSpPr>
          <p:cNvPr id="3" name="Content Placeholder 2"/>
          <p:cNvSpPr>
            <a:spLocks noGrp="1"/>
          </p:cNvSpPr>
          <p:nvPr>
            <p:ph idx="1"/>
          </p:nvPr>
        </p:nvSpPr>
        <p:spPr/>
        <p:txBody>
          <a:bodyPr/>
          <a:lstStyle/>
          <a:p>
            <a:r>
              <a:rPr lang="en-GB" dirty="0"/>
              <a:t>Primary cross-lifecycle processes typically include:</a:t>
            </a:r>
          </a:p>
          <a:p>
            <a:pPr lvl="1"/>
            <a:r>
              <a:rPr lang="en-GB" dirty="0"/>
              <a:t>Planning projects</a:t>
            </a:r>
          </a:p>
          <a:p>
            <a:pPr lvl="1"/>
            <a:r>
              <a:rPr lang="en-GB" dirty="0"/>
              <a:t>Estimating (or forecasting) effort, duration, delivered quality</a:t>
            </a:r>
          </a:p>
          <a:p>
            <a:pPr lvl="1"/>
            <a:r>
              <a:rPr lang="en-GB" dirty="0"/>
              <a:t>Tracking and reporting status</a:t>
            </a:r>
          </a:p>
          <a:p>
            <a:pPr lvl="1"/>
            <a:r>
              <a:rPr lang="en-GB" dirty="0"/>
              <a:t>Defining processes and standards</a:t>
            </a:r>
          </a:p>
          <a:p>
            <a:pPr lvl="1"/>
            <a:r>
              <a:rPr lang="en-GB" dirty="0"/>
              <a:t>Measuring and monitoring process performance</a:t>
            </a:r>
          </a:p>
          <a:p>
            <a:pPr lvl="1"/>
            <a:r>
              <a:rPr lang="en-GB" dirty="0"/>
              <a:t>Training</a:t>
            </a:r>
          </a:p>
          <a:p>
            <a:pPr lvl="1"/>
            <a:r>
              <a:rPr lang="en-GB" dirty="0"/>
              <a:t>Controlling versions and releases of software work products (configuration management)</a:t>
            </a:r>
          </a:p>
          <a:p>
            <a:endParaRPr lang="en-GB" dirty="0"/>
          </a:p>
        </p:txBody>
      </p:sp>
    </p:spTree>
    <p:extLst>
      <p:ext uri="{BB962C8B-B14F-4D97-AF65-F5344CB8AC3E}">
        <p14:creationId xmlns:p14="http://schemas.microsoft.com/office/powerpoint/2010/main" val="25804784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D6C2-CAB7-4CE3-A4A4-57BA35C7D5E3}"/>
              </a:ext>
            </a:extLst>
          </p:cNvPr>
          <p:cNvSpPr>
            <a:spLocks noGrp="1"/>
          </p:cNvSpPr>
          <p:nvPr>
            <p:ph type="title"/>
          </p:nvPr>
        </p:nvSpPr>
        <p:spPr/>
        <p:txBody>
          <a:bodyPr/>
          <a:lstStyle/>
          <a:p>
            <a:r>
              <a:rPr lang="en-GB" dirty="0"/>
              <a:t>Measures and metrics</a:t>
            </a:r>
          </a:p>
        </p:txBody>
      </p:sp>
      <p:sp>
        <p:nvSpPr>
          <p:cNvPr id="3" name="Content Placeholder 2">
            <a:extLst>
              <a:ext uri="{FF2B5EF4-FFF2-40B4-BE49-F238E27FC236}">
                <a16:creationId xmlns:a16="http://schemas.microsoft.com/office/drawing/2014/main" id="{37B26953-4705-4AC9-8D10-890C367B2F99}"/>
              </a:ext>
            </a:extLst>
          </p:cNvPr>
          <p:cNvSpPr>
            <a:spLocks noGrp="1"/>
          </p:cNvSpPr>
          <p:nvPr>
            <p:ph idx="1"/>
          </p:nvPr>
        </p:nvSpPr>
        <p:spPr/>
        <p:txBody>
          <a:bodyPr/>
          <a:lstStyle/>
          <a:p>
            <a:r>
              <a:rPr lang="en-GB" dirty="0"/>
              <a:t>A software metric is a measure of software characteristics which are quantifiable or countable</a:t>
            </a:r>
          </a:p>
          <a:p>
            <a:r>
              <a:rPr lang="en-GB" dirty="0"/>
              <a:t>Software metrics are important for many reasons, including measuring software performance, planning work items, measuring productivity, and many other uses</a:t>
            </a:r>
          </a:p>
          <a:p>
            <a:endParaRPr lang="en-GB" dirty="0"/>
          </a:p>
        </p:txBody>
      </p:sp>
    </p:spTree>
    <p:extLst>
      <p:ext uri="{BB962C8B-B14F-4D97-AF65-F5344CB8AC3E}">
        <p14:creationId xmlns:p14="http://schemas.microsoft.com/office/powerpoint/2010/main" val="350782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1.2	Relate the seven generic stages of the software development lifecycle.</a:t>
            </a:r>
            <a:endParaRPr lang="en-GB" dirty="0"/>
          </a:p>
        </p:txBody>
      </p:sp>
      <p:graphicFrame>
        <p:nvGraphicFramePr>
          <p:cNvPr id="4" name="Content Placeholder 3"/>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278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Metrics</a:t>
            </a:r>
          </a:p>
        </p:txBody>
      </p:sp>
      <p:sp>
        <p:nvSpPr>
          <p:cNvPr id="3" name="Content Placeholder 2"/>
          <p:cNvSpPr>
            <a:spLocks noGrp="1"/>
          </p:cNvSpPr>
          <p:nvPr>
            <p:ph idx="1"/>
          </p:nvPr>
        </p:nvSpPr>
        <p:spPr/>
        <p:txBody>
          <a:bodyPr>
            <a:normAutofit/>
          </a:bodyPr>
          <a:lstStyle/>
          <a:p>
            <a:r>
              <a:rPr lang="en-GB" dirty="0"/>
              <a:t>Software metrics should have several important characteristics</a:t>
            </a:r>
          </a:p>
          <a:p>
            <a:r>
              <a:rPr lang="en-GB" dirty="0"/>
              <a:t>They should be:</a:t>
            </a:r>
          </a:p>
          <a:p>
            <a:pPr lvl="1"/>
            <a:r>
              <a:rPr lang="en-GB" dirty="0"/>
              <a:t>Simple and computable</a:t>
            </a:r>
          </a:p>
          <a:p>
            <a:pPr lvl="1"/>
            <a:r>
              <a:rPr lang="en-GB" dirty="0"/>
              <a:t>Consistent and unambiguous (objective)</a:t>
            </a:r>
          </a:p>
          <a:p>
            <a:pPr lvl="1"/>
            <a:r>
              <a:rPr lang="en-GB" dirty="0"/>
              <a:t>Use consistent units of measurement</a:t>
            </a:r>
          </a:p>
          <a:p>
            <a:pPr lvl="1"/>
            <a:r>
              <a:rPr lang="en-GB" dirty="0"/>
              <a:t>Independent of programming languages</a:t>
            </a:r>
          </a:p>
          <a:p>
            <a:pPr lvl="1"/>
            <a:r>
              <a:rPr lang="en-GB" dirty="0"/>
              <a:t>Easy to calibrate and adaptable</a:t>
            </a:r>
          </a:p>
          <a:p>
            <a:pPr lvl="1"/>
            <a:r>
              <a:rPr lang="en-GB" dirty="0"/>
              <a:t>Easy and cost-effective to obtain</a:t>
            </a:r>
          </a:p>
          <a:p>
            <a:pPr lvl="1"/>
            <a:r>
              <a:rPr lang="en-GB" dirty="0"/>
              <a:t>Able to be validated for accuracy and reliability</a:t>
            </a:r>
          </a:p>
          <a:p>
            <a:pPr lvl="1"/>
            <a:r>
              <a:rPr lang="en-GB" dirty="0"/>
              <a:t>Relevant to the development of high-quality software products</a:t>
            </a:r>
          </a:p>
          <a:p>
            <a:endParaRPr lang="en-GB" dirty="0"/>
          </a:p>
        </p:txBody>
      </p:sp>
    </p:spTree>
    <p:extLst>
      <p:ext uri="{BB962C8B-B14F-4D97-AF65-F5344CB8AC3E}">
        <p14:creationId xmlns:p14="http://schemas.microsoft.com/office/powerpoint/2010/main" val="886913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 of metrics</a:t>
            </a:r>
          </a:p>
        </p:txBody>
      </p:sp>
      <p:sp>
        <p:nvSpPr>
          <p:cNvPr id="3" name="Content Placeholder 2"/>
          <p:cNvSpPr>
            <a:spLocks noGrp="1"/>
          </p:cNvSpPr>
          <p:nvPr>
            <p:ph idx="1"/>
          </p:nvPr>
        </p:nvSpPr>
        <p:spPr/>
        <p:txBody>
          <a:bodyPr>
            <a:normAutofit/>
          </a:bodyPr>
          <a:lstStyle/>
          <a:p>
            <a:r>
              <a:rPr lang="en-GB" dirty="0"/>
              <a:t>Software metrics contains many activities which include the following:</a:t>
            </a:r>
          </a:p>
          <a:p>
            <a:pPr lvl="1"/>
            <a:r>
              <a:rPr lang="en-GB" dirty="0"/>
              <a:t>Cost and effort estimation</a:t>
            </a:r>
          </a:p>
          <a:p>
            <a:pPr lvl="1"/>
            <a:r>
              <a:rPr lang="en-GB" dirty="0"/>
              <a:t>Productivity measures and model</a:t>
            </a:r>
          </a:p>
          <a:p>
            <a:pPr lvl="1"/>
            <a:r>
              <a:rPr lang="en-GB" dirty="0"/>
              <a:t>Data collection</a:t>
            </a:r>
          </a:p>
          <a:p>
            <a:pPr lvl="1"/>
            <a:r>
              <a:rPr lang="en-GB" dirty="0"/>
              <a:t>Quantity models and measures</a:t>
            </a:r>
          </a:p>
          <a:p>
            <a:pPr lvl="1"/>
            <a:r>
              <a:rPr lang="en-GB" dirty="0"/>
              <a:t>Reliability models</a:t>
            </a:r>
          </a:p>
          <a:p>
            <a:pPr lvl="1"/>
            <a:r>
              <a:rPr lang="en-GB" dirty="0"/>
              <a:t>Performance and evaluation models</a:t>
            </a:r>
          </a:p>
          <a:p>
            <a:pPr lvl="1"/>
            <a:r>
              <a:rPr lang="en-GB" dirty="0"/>
              <a:t>Structural and complexity metrics</a:t>
            </a:r>
          </a:p>
          <a:p>
            <a:pPr lvl="1"/>
            <a:r>
              <a:rPr lang="en-GB" dirty="0"/>
              <a:t>Capability – maturity assessment</a:t>
            </a:r>
          </a:p>
          <a:p>
            <a:pPr lvl="1"/>
            <a:r>
              <a:rPr lang="en-GB" dirty="0"/>
              <a:t>Management by metrics</a:t>
            </a:r>
          </a:p>
          <a:p>
            <a:pPr lvl="1"/>
            <a:r>
              <a:rPr lang="en-GB" dirty="0"/>
              <a:t>Evaluation of methods and tools</a:t>
            </a:r>
          </a:p>
          <a:p>
            <a:endParaRPr lang="en-GB" dirty="0"/>
          </a:p>
        </p:txBody>
      </p:sp>
    </p:spTree>
    <p:extLst>
      <p:ext uri="{BB962C8B-B14F-4D97-AF65-F5344CB8AC3E}">
        <p14:creationId xmlns:p14="http://schemas.microsoft.com/office/powerpoint/2010/main" val="12595680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6DF6-63FD-4706-8F89-493C17C2FC71}"/>
              </a:ext>
            </a:extLst>
          </p:cNvPr>
          <p:cNvSpPr>
            <a:spLocks noGrp="1"/>
          </p:cNvSpPr>
          <p:nvPr>
            <p:ph type="title"/>
          </p:nvPr>
        </p:nvSpPr>
        <p:spPr/>
        <p:txBody>
          <a:bodyPr/>
          <a:lstStyle/>
          <a:p>
            <a:r>
              <a:rPr lang="en-GB" dirty="0"/>
              <a:t>Human Computer Interaction (HCI)</a:t>
            </a:r>
          </a:p>
        </p:txBody>
      </p:sp>
      <p:sp>
        <p:nvSpPr>
          <p:cNvPr id="3" name="Content Placeholder 2">
            <a:extLst>
              <a:ext uri="{FF2B5EF4-FFF2-40B4-BE49-F238E27FC236}">
                <a16:creationId xmlns:a16="http://schemas.microsoft.com/office/drawing/2014/main" id="{B540D357-6DEF-447B-A3CF-D4BB46274044}"/>
              </a:ext>
            </a:extLst>
          </p:cNvPr>
          <p:cNvSpPr>
            <a:spLocks noGrp="1"/>
          </p:cNvSpPr>
          <p:nvPr>
            <p:ph idx="1"/>
          </p:nvPr>
        </p:nvSpPr>
        <p:spPr/>
        <p:txBody>
          <a:bodyPr/>
          <a:lstStyle/>
          <a:p>
            <a:r>
              <a:rPr lang="en-GB" dirty="0"/>
              <a:t>HCI (human-computer interaction) is the study of how people interact with computers and to what extent computers are or are not developed for successful interaction with human beings</a:t>
            </a:r>
          </a:p>
          <a:p>
            <a:r>
              <a:rPr lang="en-GB" dirty="0"/>
              <a:t>As its name implies, HCI consists of three parts: </a:t>
            </a:r>
          </a:p>
          <a:p>
            <a:pPr lvl="1"/>
            <a:r>
              <a:rPr lang="en-GB" dirty="0"/>
              <a:t>the user</a:t>
            </a:r>
          </a:p>
          <a:p>
            <a:pPr lvl="1"/>
            <a:r>
              <a:rPr lang="en-GB" dirty="0"/>
              <a:t>the computer itself</a:t>
            </a:r>
          </a:p>
          <a:p>
            <a:pPr lvl="1"/>
            <a:r>
              <a:rPr lang="en-GB" dirty="0"/>
              <a:t>the ways they work together</a:t>
            </a:r>
          </a:p>
        </p:txBody>
      </p:sp>
    </p:spTree>
    <p:extLst>
      <p:ext uri="{BB962C8B-B14F-4D97-AF65-F5344CB8AC3E}">
        <p14:creationId xmlns:p14="http://schemas.microsoft.com/office/powerpoint/2010/main" val="41609212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3DF5-888D-44F2-9E16-11221497F358}"/>
              </a:ext>
            </a:extLst>
          </p:cNvPr>
          <p:cNvSpPr>
            <a:spLocks noGrp="1"/>
          </p:cNvSpPr>
          <p:nvPr>
            <p:ph type="title"/>
          </p:nvPr>
        </p:nvSpPr>
        <p:spPr/>
        <p:txBody>
          <a:bodyPr/>
          <a:lstStyle/>
          <a:p>
            <a:r>
              <a:rPr lang="en-GB" dirty="0"/>
              <a:t>Why good design leads to better operational software</a:t>
            </a:r>
          </a:p>
        </p:txBody>
      </p:sp>
      <p:sp>
        <p:nvSpPr>
          <p:cNvPr id="3" name="Content Placeholder 2">
            <a:extLst>
              <a:ext uri="{FF2B5EF4-FFF2-40B4-BE49-F238E27FC236}">
                <a16:creationId xmlns:a16="http://schemas.microsoft.com/office/drawing/2014/main" id="{0D35E9BD-F2CA-42A1-A39B-AD44453F62B1}"/>
              </a:ext>
            </a:extLst>
          </p:cNvPr>
          <p:cNvSpPr>
            <a:spLocks noGrp="1"/>
          </p:cNvSpPr>
          <p:nvPr>
            <p:ph idx="1"/>
          </p:nvPr>
        </p:nvSpPr>
        <p:spPr/>
        <p:txBody>
          <a:bodyPr/>
          <a:lstStyle/>
          <a:p>
            <a:r>
              <a:rPr lang="en-GB" dirty="0"/>
              <a:t>Software design is the most important phase of the software development cycle</a:t>
            </a:r>
          </a:p>
          <a:p>
            <a:r>
              <a:rPr lang="en-GB" dirty="0"/>
              <a:t>Good design keeps users happy</a:t>
            </a:r>
          </a:p>
          <a:p>
            <a:r>
              <a:rPr lang="en-GB" dirty="0"/>
              <a:t>Good design makes products more competitive</a:t>
            </a:r>
          </a:p>
          <a:p>
            <a:r>
              <a:rPr lang="en-GB" dirty="0"/>
              <a:t>A strong brand identity encourages customers to trust existing products</a:t>
            </a:r>
          </a:p>
          <a:p>
            <a:r>
              <a:rPr lang="en-GB" dirty="0"/>
              <a:t>Simply/well designed software could mean better interactivity</a:t>
            </a:r>
          </a:p>
          <a:p>
            <a:endParaRPr lang="en-GB" dirty="0"/>
          </a:p>
          <a:p>
            <a:endParaRPr lang="en-GB" dirty="0"/>
          </a:p>
          <a:p>
            <a:endParaRPr lang="en-GB" dirty="0"/>
          </a:p>
        </p:txBody>
      </p:sp>
    </p:spTree>
    <p:extLst>
      <p:ext uri="{BB962C8B-B14F-4D97-AF65-F5344CB8AC3E}">
        <p14:creationId xmlns:p14="http://schemas.microsoft.com/office/powerpoint/2010/main" val="1242663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4285-53B5-463B-918A-668119CA065A}"/>
              </a:ext>
            </a:extLst>
          </p:cNvPr>
          <p:cNvSpPr>
            <a:spLocks noGrp="1"/>
          </p:cNvSpPr>
          <p:nvPr>
            <p:ph type="title"/>
          </p:nvPr>
        </p:nvSpPr>
        <p:spPr>
          <a:xfrm>
            <a:off x="721895" y="349083"/>
            <a:ext cx="10242884" cy="1325563"/>
          </a:xfrm>
        </p:spPr>
        <p:txBody>
          <a:bodyPr/>
          <a:lstStyle/>
          <a:p>
            <a:r>
              <a:rPr lang="en-GB" dirty="0"/>
              <a:t>How prototyping and modelling can be used to aid analysis and design</a:t>
            </a:r>
          </a:p>
        </p:txBody>
      </p:sp>
      <p:sp>
        <p:nvSpPr>
          <p:cNvPr id="3" name="Content Placeholder 2">
            <a:extLst>
              <a:ext uri="{FF2B5EF4-FFF2-40B4-BE49-F238E27FC236}">
                <a16:creationId xmlns:a16="http://schemas.microsoft.com/office/drawing/2014/main" id="{18553BF6-81BF-4DBA-BF86-020BB7FC47AB}"/>
              </a:ext>
            </a:extLst>
          </p:cNvPr>
          <p:cNvSpPr>
            <a:spLocks noGrp="1"/>
          </p:cNvSpPr>
          <p:nvPr>
            <p:ph idx="1"/>
          </p:nvPr>
        </p:nvSpPr>
        <p:spPr/>
        <p:txBody>
          <a:bodyPr/>
          <a:lstStyle/>
          <a:p>
            <a:r>
              <a:rPr lang="en-GB" dirty="0"/>
              <a:t>Prototyping is the process of building a model of a system</a:t>
            </a:r>
          </a:p>
          <a:p>
            <a:r>
              <a:rPr lang="en-GB" dirty="0"/>
              <a:t>In terms of an information system, prototypes are employed to help system designers build an information system that is intuitive and easy to manipulate for end users</a:t>
            </a:r>
          </a:p>
          <a:p>
            <a:r>
              <a:rPr lang="en-GB" dirty="0"/>
              <a:t>Prototyping is an iterative process that is part of the analysis phase of the systems development life cycle</a:t>
            </a:r>
          </a:p>
        </p:txBody>
      </p:sp>
    </p:spTree>
    <p:extLst>
      <p:ext uri="{BB962C8B-B14F-4D97-AF65-F5344CB8AC3E}">
        <p14:creationId xmlns:p14="http://schemas.microsoft.com/office/powerpoint/2010/main" val="260720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a:t>
            </a:r>
          </a:p>
        </p:txBody>
      </p:sp>
      <p:sp>
        <p:nvSpPr>
          <p:cNvPr id="3" name="Content Placeholder 2"/>
          <p:cNvSpPr>
            <a:spLocks noGrp="1"/>
          </p:cNvSpPr>
          <p:nvPr>
            <p:ph idx="1"/>
          </p:nvPr>
        </p:nvSpPr>
        <p:spPr/>
        <p:txBody>
          <a:bodyPr/>
          <a:lstStyle/>
          <a:p>
            <a:r>
              <a:rPr lang="en-GB" dirty="0"/>
              <a:t>Reduces development time</a:t>
            </a:r>
          </a:p>
          <a:p>
            <a:r>
              <a:rPr lang="en-GB" dirty="0"/>
              <a:t>Reduces development costs</a:t>
            </a:r>
          </a:p>
          <a:p>
            <a:r>
              <a:rPr lang="en-GB" dirty="0"/>
              <a:t>Requires user involvement</a:t>
            </a:r>
          </a:p>
          <a:p>
            <a:r>
              <a:rPr lang="en-GB" dirty="0"/>
              <a:t>Developers receive quantifiable user feedback</a:t>
            </a:r>
          </a:p>
          <a:p>
            <a:r>
              <a:rPr lang="en-GB" dirty="0"/>
              <a:t>Facilitates system implementation since users know what to expect</a:t>
            </a:r>
          </a:p>
          <a:p>
            <a:r>
              <a:rPr lang="en-GB" dirty="0"/>
              <a:t>Results in higher user satisfaction</a:t>
            </a:r>
          </a:p>
          <a:p>
            <a:r>
              <a:rPr lang="en-GB" dirty="0"/>
              <a:t>Exposes developers to potential future system enhancements</a:t>
            </a:r>
          </a:p>
        </p:txBody>
      </p:sp>
    </p:spTree>
    <p:extLst>
      <p:ext uri="{BB962C8B-B14F-4D97-AF65-F5344CB8AC3E}">
        <p14:creationId xmlns:p14="http://schemas.microsoft.com/office/powerpoint/2010/main" val="19462246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Disadvantages</a:t>
            </a:r>
          </a:p>
        </p:txBody>
      </p:sp>
      <p:sp>
        <p:nvSpPr>
          <p:cNvPr id="3" name="Content Placeholder 2"/>
          <p:cNvSpPr>
            <a:spLocks noGrp="1"/>
          </p:cNvSpPr>
          <p:nvPr>
            <p:ph idx="1"/>
          </p:nvPr>
        </p:nvSpPr>
        <p:spPr/>
        <p:txBody>
          <a:bodyPr/>
          <a:lstStyle/>
          <a:p>
            <a:r>
              <a:rPr lang="en-GB" dirty="0"/>
              <a:t>Can lead to insufficient analysis</a:t>
            </a:r>
          </a:p>
          <a:p>
            <a:r>
              <a:rPr lang="en-GB" dirty="0"/>
              <a:t>Users expect the performance of the ultimate system to be the same as the prototype</a:t>
            </a:r>
          </a:p>
          <a:p>
            <a:r>
              <a:rPr lang="en-GB" dirty="0"/>
              <a:t>Developers can become too attached to their prototypes</a:t>
            </a:r>
          </a:p>
          <a:p>
            <a:r>
              <a:rPr lang="en-GB" dirty="0"/>
              <a:t>Can cause systems to be left unfinished and/or implemented before they are ready</a:t>
            </a:r>
          </a:p>
          <a:p>
            <a:r>
              <a:rPr lang="en-GB" dirty="0"/>
              <a:t>Sometimes leads to incomplete documentation</a:t>
            </a:r>
          </a:p>
          <a:p>
            <a:r>
              <a:rPr lang="en-GB" dirty="0"/>
              <a:t>If sophisticated software prototypes (4th GL or CASE Tools) are employed, the time saving benefit of prototyping can be lost</a:t>
            </a:r>
          </a:p>
        </p:txBody>
      </p:sp>
    </p:spTree>
    <p:extLst>
      <p:ext uri="{BB962C8B-B14F-4D97-AF65-F5344CB8AC3E}">
        <p14:creationId xmlns:p14="http://schemas.microsoft.com/office/powerpoint/2010/main" val="25103099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Code Development </a:t>
            </a:r>
          </a:p>
        </p:txBody>
      </p:sp>
      <p:sp>
        <p:nvSpPr>
          <p:cNvPr id="3" name="Content Placeholder 2"/>
          <p:cNvSpPr>
            <a:spLocks noGrp="1"/>
          </p:cNvSpPr>
          <p:nvPr>
            <p:ph type="body" idx="1"/>
          </p:nvPr>
        </p:nvSpPr>
        <p:spPr>
          <a:xfrm>
            <a:off x="360947" y="4589463"/>
            <a:ext cx="11341769" cy="1982787"/>
          </a:xfrm>
        </p:spPr>
        <p:txBody>
          <a:bodyPr>
            <a:normAutofit fontScale="85000" lnSpcReduction="20000"/>
          </a:bodyPr>
          <a:lstStyle/>
          <a:p>
            <a:r>
              <a:rPr lang="en-GB" dirty="0"/>
              <a:t>Summarise the main features and benefits of version control for the development of code, including:</a:t>
            </a:r>
          </a:p>
          <a:p>
            <a:r>
              <a:rPr lang="en-GB" dirty="0"/>
              <a:t>Demonstrate how version control, in conjunction with configuration and release management, can be used for software that is being developed for use on multiple platforms</a:t>
            </a:r>
          </a:p>
          <a:p>
            <a:r>
              <a:rPr lang="en-GB" dirty="0"/>
              <a:t>Explain the importance of using coding guidelines and standards</a:t>
            </a:r>
          </a:p>
          <a:p>
            <a:r>
              <a:rPr lang="en-GB" dirty="0"/>
              <a:t>Explain the purpose of a range of programming tools, including:</a:t>
            </a:r>
          </a:p>
          <a:p>
            <a:r>
              <a:rPr lang="en-GB" dirty="0"/>
              <a:t>Explain the purpose and benefit of peer reviews and retrospectives in the development process</a:t>
            </a:r>
          </a:p>
        </p:txBody>
      </p:sp>
    </p:spTree>
    <p:extLst>
      <p:ext uri="{BB962C8B-B14F-4D97-AF65-F5344CB8AC3E}">
        <p14:creationId xmlns:p14="http://schemas.microsoft.com/office/powerpoint/2010/main" val="7393507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features and benefits of version control</a:t>
            </a:r>
          </a:p>
        </p:txBody>
      </p:sp>
      <p:sp>
        <p:nvSpPr>
          <p:cNvPr id="3" name="Content Placeholder 2"/>
          <p:cNvSpPr>
            <a:spLocks noGrp="1"/>
          </p:cNvSpPr>
          <p:nvPr>
            <p:ph idx="1"/>
          </p:nvPr>
        </p:nvSpPr>
        <p:spPr/>
        <p:txBody>
          <a:bodyPr>
            <a:normAutofit/>
          </a:bodyPr>
          <a:lstStyle/>
          <a:p>
            <a:r>
              <a:rPr lang="en-GB" dirty="0"/>
              <a:t>Change history</a:t>
            </a:r>
          </a:p>
          <a:p>
            <a:r>
              <a:rPr lang="en-GB" dirty="0"/>
              <a:t>Concurrent working</a:t>
            </a:r>
          </a:p>
          <a:p>
            <a:r>
              <a:rPr lang="en-GB" dirty="0"/>
              <a:t>Tracking and preventing conflicts</a:t>
            </a:r>
          </a:p>
          <a:p>
            <a:r>
              <a:rPr lang="en-GB" dirty="0"/>
              <a:t>Traceability</a:t>
            </a:r>
          </a:p>
          <a:p>
            <a:r>
              <a:rPr lang="en-GB" dirty="0"/>
              <a:t>Security</a:t>
            </a:r>
          </a:p>
          <a:p>
            <a:endParaRPr lang="en-GB" dirty="0"/>
          </a:p>
        </p:txBody>
      </p:sp>
    </p:spTree>
    <p:extLst>
      <p:ext uri="{BB962C8B-B14F-4D97-AF65-F5344CB8AC3E}">
        <p14:creationId xmlns:p14="http://schemas.microsoft.com/office/powerpoint/2010/main" val="27480751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FE62-2A28-419A-B548-8104D151485D}"/>
              </a:ext>
            </a:extLst>
          </p:cNvPr>
          <p:cNvSpPr>
            <a:spLocks noGrp="1"/>
          </p:cNvSpPr>
          <p:nvPr>
            <p:ph type="title"/>
          </p:nvPr>
        </p:nvSpPr>
        <p:spPr/>
        <p:txBody>
          <a:bodyPr/>
          <a:lstStyle/>
          <a:p>
            <a:r>
              <a:rPr lang="en-GB" dirty="0"/>
              <a:t>Change history</a:t>
            </a:r>
          </a:p>
        </p:txBody>
      </p:sp>
      <p:sp>
        <p:nvSpPr>
          <p:cNvPr id="3" name="Content Placeholder 2">
            <a:extLst>
              <a:ext uri="{FF2B5EF4-FFF2-40B4-BE49-F238E27FC236}">
                <a16:creationId xmlns:a16="http://schemas.microsoft.com/office/drawing/2014/main" id="{4A839AF9-15EF-48FC-B8F9-0A9F3708E7DB}"/>
              </a:ext>
            </a:extLst>
          </p:cNvPr>
          <p:cNvSpPr>
            <a:spLocks noGrp="1"/>
          </p:cNvSpPr>
          <p:nvPr>
            <p:ph idx="1"/>
          </p:nvPr>
        </p:nvSpPr>
        <p:spPr/>
        <p:txBody>
          <a:bodyPr>
            <a:normAutofit/>
          </a:bodyPr>
          <a:lstStyle/>
          <a:p>
            <a:r>
              <a:rPr lang="en-GB" dirty="0"/>
              <a:t>Software change management is the process of selecting which changes to encourage, which to allow, and which to prevent, according to project criteria such as schedule and cost</a:t>
            </a:r>
          </a:p>
          <a:p>
            <a:r>
              <a:rPr lang="en-GB" dirty="0"/>
              <a:t>The process identifies the changes' origin, defines critical project decision points, and establishes project roles and responsibilities</a:t>
            </a:r>
          </a:p>
        </p:txBody>
      </p:sp>
    </p:spTree>
    <p:extLst>
      <p:ext uri="{BB962C8B-B14F-4D97-AF65-F5344CB8AC3E}">
        <p14:creationId xmlns:p14="http://schemas.microsoft.com/office/powerpoint/2010/main" val="127141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1.3	Illustrate the main activities in each stage of the software development lifecycle</a:t>
            </a:r>
            <a:endParaRPr lang="en-GB" dirty="0"/>
          </a:p>
        </p:txBody>
      </p:sp>
      <p:sp>
        <p:nvSpPr>
          <p:cNvPr id="4" name="Text Placeholder 3"/>
          <p:cNvSpPr>
            <a:spLocks noGrp="1"/>
          </p:cNvSpPr>
          <p:nvPr>
            <p:ph type="body" idx="1"/>
          </p:nvPr>
        </p:nvSpPr>
        <p:spPr/>
        <p:txBody>
          <a:bodyPr>
            <a:normAutofit fontScale="70000" lnSpcReduction="20000"/>
          </a:bodyPr>
          <a:lstStyle/>
          <a:p>
            <a:pPr>
              <a:spcBef>
                <a:spcPts val="0"/>
              </a:spcBef>
            </a:pPr>
            <a:r>
              <a:rPr lang="en-GB" dirty="0"/>
              <a:t>Feasibility Study</a:t>
            </a:r>
          </a:p>
          <a:p>
            <a:pPr>
              <a:spcBef>
                <a:spcPts val="0"/>
              </a:spcBef>
            </a:pPr>
            <a:r>
              <a:rPr lang="en-GB" dirty="0"/>
              <a:t>Requirements analysis</a:t>
            </a:r>
          </a:p>
          <a:p>
            <a:pPr>
              <a:spcBef>
                <a:spcPts val="0"/>
              </a:spcBef>
            </a:pPr>
            <a:r>
              <a:rPr lang="en-GB" dirty="0"/>
              <a:t>Design</a:t>
            </a:r>
          </a:p>
          <a:p>
            <a:pPr>
              <a:spcBef>
                <a:spcPts val="0"/>
              </a:spcBef>
            </a:pPr>
            <a:r>
              <a:rPr lang="en-GB" dirty="0"/>
              <a:t>Code Development </a:t>
            </a:r>
          </a:p>
          <a:p>
            <a:pPr>
              <a:spcBef>
                <a:spcPts val="0"/>
              </a:spcBef>
            </a:pPr>
            <a:r>
              <a:rPr lang="en-GB" dirty="0"/>
              <a:t>Testing</a:t>
            </a:r>
          </a:p>
          <a:p>
            <a:pPr>
              <a:spcBef>
                <a:spcPts val="0"/>
              </a:spcBef>
            </a:pPr>
            <a:r>
              <a:rPr lang="en-GB" dirty="0"/>
              <a:t>Deployment / Implementation</a:t>
            </a:r>
          </a:p>
          <a:p>
            <a:pPr>
              <a:spcBef>
                <a:spcPts val="0"/>
              </a:spcBef>
            </a:pPr>
            <a:r>
              <a:rPr lang="en-GB" dirty="0"/>
              <a:t>Maintenance</a:t>
            </a:r>
          </a:p>
        </p:txBody>
      </p:sp>
    </p:spTree>
    <p:extLst>
      <p:ext uri="{BB962C8B-B14F-4D97-AF65-F5344CB8AC3E}">
        <p14:creationId xmlns:p14="http://schemas.microsoft.com/office/powerpoint/2010/main" val="22919228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9E72-F88F-4774-A8AF-FA14F7AB9EEC}"/>
              </a:ext>
            </a:extLst>
          </p:cNvPr>
          <p:cNvSpPr>
            <a:spLocks noGrp="1"/>
          </p:cNvSpPr>
          <p:nvPr>
            <p:ph type="title"/>
          </p:nvPr>
        </p:nvSpPr>
        <p:spPr/>
        <p:txBody>
          <a:bodyPr/>
          <a:lstStyle/>
          <a:p>
            <a:r>
              <a:rPr lang="en-GB" dirty="0"/>
              <a:t>Concurrent working</a:t>
            </a:r>
          </a:p>
        </p:txBody>
      </p:sp>
      <p:sp>
        <p:nvSpPr>
          <p:cNvPr id="3" name="Content Placeholder 2">
            <a:extLst>
              <a:ext uri="{FF2B5EF4-FFF2-40B4-BE49-F238E27FC236}">
                <a16:creationId xmlns:a16="http://schemas.microsoft.com/office/drawing/2014/main" id="{A3964215-5DF7-4539-AAD2-C19CD7D86095}"/>
              </a:ext>
            </a:extLst>
          </p:cNvPr>
          <p:cNvSpPr>
            <a:spLocks noGrp="1"/>
          </p:cNvSpPr>
          <p:nvPr>
            <p:ph idx="1"/>
          </p:nvPr>
        </p:nvSpPr>
        <p:spPr/>
        <p:txBody>
          <a:bodyPr>
            <a:normAutofit/>
          </a:bodyPr>
          <a:lstStyle/>
          <a:p>
            <a:r>
              <a:rPr lang="en-GB" dirty="0"/>
              <a:t>Not to be confused with parallelism, concurrency is when multiple sequences of operations are run in overlapping periods of time</a:t>
            </a:r>
          </a:p>
          <a:p>
            <a:r>
              <a:rPr lang="en-GB" dirty="0"/>
              <a:t>In the realm of programming, concurrency is a pretty complex subject </a:t>
            </a:r>
          </a:p>
          <a:p>
            <a:r>
              <a:rPr lang="en-GB" dirty="0"/>
              <a:t>Dealing with constructs such as threads and locks and avoiding issues like race conditions and deadlocks can be quite cumbersome, making concurrent programs difficult to write</a:t>
            </a:r>
          </a:p>
          <a:p>
            <a:r>
              <a:rPr lang="en-GB" dirty="0"/>
              <a:t>Through concurrency, programs can be designed as independent processes working together in a specific composition</a:t>
            </a:r>
          </a:p>
        </p:txBody>
      </p:sp>
    </p:spTree>
    <p:extLst>
      <p:ext uri="{BB962C8B-B14F-4D97-AF65-F5344CB8AC3E}">
        <p14:creationId xmlns:p14="http://schemas.microsoft.com/office/powerpoint/2010/main" val="33310751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Concurrent working</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Where a team of people may concurrently make changes to the same files</a:t>
            </a:r>
          </a:p>
          <a:p>
            <a:r>
              <a:rPr lang="en-GB" dirty="0"/>
              <a:t>A CVS is used to this end</a:t>
            </a:r>
          </a:p>
          <a:p>
            <a:r>
              <a:rPr lang="en-GB" dirty="0"/>
              <a:t>Concurrent Versioning System (CVS), is a free client-server revision control system in the field of software development.</a:t>
            </a:r>
          </a:p>
          <a:p>
            <a:r>
              <a:rPr lang="en-GB" dirty="0"/>
              <a:t>A version control system keeps track of all work and all changes in a set of files, and allows several developers (potentially widely separated in space and time) to collaborate</a:t>
            </a:r>
          </a:p>
          <a:p>
            <a:r>
              <a:rPr lang="en-GB" dirty="0"/>
              <a:t>Several developers may work on the same project concurrently, each one editing files within their own "working copy" of the project, and sending (or </a:t>
            </a:r>
            <a:r>
              <a:rPr lang="en-GB" i="1" dirty="0"/>
              <a:t>checking in</a:t>
            </a:r>
            <a:r>
              <a:rPr lang="en-GB" dirty="0"/>
              <a:t>) their modifications to the server</a:t>
            </a:r>
          </a:p>
        </p:txBody>
      </p:sp>
    </p:spTree>
    <p:extLst>
      <p:ext uri="{BB962C8B-B14F-4D97-AF65-F5344CB8AC3E}">
        <p14:creationId xmlns:p14="http://schemas.microsoft.com/office/powerpoint/2010/main" val="36038607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9937-7414-4A93-90AA-257753E12852}"/>
              </a:ext>
            </a:extLst>
          </p:cNvPr>
          <p:cNvSpPr>
            <a:spLocks noGrp="1"/>
          </p:cNvSpPr>
          <p:nvPr>
            <p:ph type="title"/>
          </p:nvPr>
        </p:nvSpPr>
        <p:spPr/>
        <p:txBody>
          <a:bodyPr/>
          <a:lstStyle/>
          <a:p>
            <a:r>
              <a:rPr lang="en-GB" dirty="0"/>
              <a:t>Concurrency Models (not in syllabus)</a:t>
            </a:r>
          </a:p>
        </p:txBody>
      </p:sp>
      <p:sp>
        <p:nvSpPr>
          <p:cNvPr id="3" name="Content Placeholder 2">
            <a:extLst>
              <a:ext uri="{FF2B5EF4-FFF2-40B4-BE49-F238E27FC236}">
                <a16:creationId xmlns:a16="http://schemas.microsoft.com/office/drawing/2014/main" id="{33586A07-CE5B-4D04-B50C-BE1801830E2A}"/>
              </a:ext>
            </a:extLst>
          </p:cNvPr>
          <p:cNvSpPr>
            <a:spLocks noGrp="1"/>
          </p:cNvSpPr>
          <p:nvPr>
            <p:ph idx="1"/>
          </p:nvPr>
        </p:nvSpPr>
        <p:spPr/>
        <p:txBody>
          <a:bodyPr/>
          <a:lstStyle/>
          <a:p>
            <a:r>
              <a:rPr lang="en-GB" dirty="0"/>
              <a:t>Shared Mutable State Model</a:t>
            </a:r>
          </a:p>
          <a:p>
            <a:r>
              <a:rPr lang="en-GB" dirty="0"/>
              <a:t>Actor model</a:t>
            </a:r>
          </a:p>
          <a:p>
            <a:endParaRPr lang="en-GB" dirty="0"/>
          </a:p>
          <a:p>
            <a:endParaRPr lang="en-GB" dirty="0"/>
          </a:p>
        </p:txBody>
      </p:sp>
      <p:sp>
        <p:nvSpPr>
          <p:cNvPr id="4" name="TextBox 3">
            <a:extLst>
              <a:ext uri="{FF2B5EF4-FFF2-40B4-BE49-F238E27FC236}">
                <a16:creationId xmlns:a16="http://schemas.microsoft.com/office/drawing/2014/main" id="{DDD35D8B-20FD-400A-9F78-E5CF99791B72}"/>
              </a:ext>
            </a:extLst>
          </p:cNvPr>
          <p:cNvSpPr txBox="1"/>
          <p:nvPr/>
        </p:nvSpPr>
        <p:spPr>
          <a:xfrm>
            <a:off x="866274" y="6308209"/>
            <a:ext cx="7324121" cy="369332"/>
          </a:xfrm>
          <a:prstGeom prst="rect">
            <a:avLst/>
          </a:prstGeom>
          <a:noFill/>
        </p:spPr>
        <p:txBody>
          <a:bodyPr wrap="none" rtlCol="0">
            <a:spAutoFit/>
          </a:bodyPr>
          <a:lstStyle/>
          <a:p>
            <a:r>
              <a:rPr lang="en-GB" dirty="0"/>
              <a:t>https://www.toptal.com/software/introduction-to-concurrent-programming</a:t>
            </a:r>
          </a:p>
        </p:txBody>
      </p:sp>
    </p:spTree>
    <p:extLst>
      <p:ext uri="{BB962C8B-B14F-4D97-AF65-F5344CB8AC3E}">
        <p14:creationId xmlns:p14="http://schemas.microsoft.com/office/powerpoint/2010/main" val="8227592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808A-FBF9-40D1-9205-0E2B77FB4BAE}"/>
              </a:ext>
            </a:extLst>
          </p:cNvPr>
          <p:cNvSpPr>
            <a:spLocks noGrp="1"/>
          </p:cNvSpPr>
          <p:nvPr>
            <p:ph type="title"/>
          </p:nvPr>
        </p:nvSpPr>
        <p:spPr/>
        <p:txBody>
          <a:bodyPr/>
          <a:lstStyle/>
          <a:p>
            <a:r>
              <a:rPr lang="en-GB" dirty="0"/>
              <a:t>Tracking</a:t>
            </a:r>
          </a:p>
        </p:txBody>
      </p:sp>
      <p:sp>
        <p:nvSpPr>
          <p:cNvPr id="3" name="Content Placeholder 2">
            <a:extLst>
              <a:ext uri="{FF2B5EF4-FFF2-40B4-BE49-F238E27FC236}">
                <a16:creationId xmlns:a16="http://schemas.microsoft.com/office/drawing/2014/main" id="{F1977388-495A-4A1D-B092-E49F0CF6AF62}"/>
              </a:ext>
            </a:extLst>
          </p:cNvPr>
          <p:cNvSpPr>
            <a:spLocks noGrp="1"/>
          </p:cNvSpPr>
          <p:nvPr>
            <p:ph idx="1"/>
          </p:nvPr>
        </p:nvSpPr>
        <p:spPr/>
        <p:txBody>
          <a:bodyPr>
            <a:normAutofit/>
          </a:bodyPr>
          <a:lstStyle/>
          <a:p>
            <a:r>
              <a:rPr lang="en-GB" dirty="0"/>
              <a:t>Tracking allows flexibility</a:t>
            </a:r>
          </a:p>
          <a:p>
            <a:r>
              <a:rPr lang="en-GB" dirty="0"/>
              <a:t>Many tools available</a:t>
            </a:r>
          </a:p>
          <a:p>
            <a:r>
              <a:rPr lang="en-GB" dirty="0"/>
              <a:t>The tools support the project by helping the team identify the requirements and split them into a number of smaller tasks</a:t>
            </a:r>
          </a:p>
        </p:txBody>
      </p:sp>
    </p:spTree>
    <p:extLst>
      <p:ext uri="{BB962C8B-B14F-4D97-AF65-F5344CB8AC3E}">
        <p14:creationId xmlns:p14="http://schemas.microsoft.com/office/powerpoint/2010/main" val="36238262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Tools</a:t>
            </a:r>
          </a:p>
        </p:txBody>
      </p:sp>
      <p:sp>
        <p:nvSpPr>
          <p:cNvPr id="3" name="Content Placeholder 2"/>
          <p:cNvSpPr>
            <a:spLocks noGrp="1"/>
          </p:cNvSpPr>
          <p:nvPr>
            <p:ph idx="1"/>
          </p:nvPr>
        </p:nvSpPr>
        <p:spPr/>
        <p:txBody>
          <a:bodyPr>
            <a:normAutofit fontScale="77500" lnSpcReduction="20000"/>
          </a:bodyPr>
          <a:lstStyle/>
          <a:p>
            <a:r>
              <a:rPr lang="en-GB" dirty="0"/>
              <a:t>Source control tools</a:t>
            </a:r>
          </a:p>
          <a:p>
            <a:pPr lvl="1"/>
            <a:r>
              <a:rPr lang="en-GB" dirty="0"/>
              <a:t>Git</a:t>
            </a:r>
          </a:p>
          <a:p>
            <a:pPr lvl="1"/>
            <a:r>
              <a:rPr lang="en-GB" dirty="0"/>
              <a:t>Mercurial</a:t>
            </a:r>
          </a:p>
          <a:p>
            <a:pPr lvl="1"/>
            <a:r>
              <a:rPr lang="en-GB" dirty="0" err="1"/>
              <a:t>Subverion</a:t>
            </a:r>
            <a:endParaRPr lang="en-GB" dirty="0"/>
          </a:p>
          <a:p>
            <a:pPr lvl="1"/>
            <a:r>
              <a:rPr lang="en-GB" dirty="0"/>
              <a:t>CVS</a:t>
            </a:r>
          </a:p>
          <a:p>
            <a:r>
              <a:rPr lang="en-GB" dirty="0"/>
              <a:t>Continuous integration tools</a:t>
            </a:r>
          </a:p>
          <a:p>
            <a:pPr lvl="1"/>
            <a:r>
              <a:rPr lang="en-GB" dirty="0"/>
              <a:t>Hudson</a:t>
            </a:r>
          </a:p>
          <a:p>
            <a:pPr lvl="1"/>
            <a:r>
              <a:rPr lang="en-GB" dirty="0"/>
              <a:t>Jenkins</a:t>
            </a:r>
          </a:p>
          <a:p>
            <a:r>
              <a:rPr lang="en-GB" dirty="0"/>
              <a:t>Team management</a:t>
            </a:r>
          </a:p>
          <a:p>
            <a:pPr lvl="1"/>
            <a:r>
              <a:rPr lang="en-GB" dirty="0"/>
              <a:t>Jenkins</a:t>
            </a:r>
          </a:p>
          <a:p>
            <a:pPr lvl="1"/>
            <a:r>
              <a:rPr lang="en-GB" dirty="0"/>
              <a:t>Git</a:t>
            </a:r>
          </a:p>
          <a:p>
            <a:pPr lvl="1"/>
            <a:r>
              <a:rPr lang="en-GB" dirty="0"/>
              <a:t>Bamboo</a:t>
            </a:r>
          </a:p>
          <a:p>
            <a:pPr lvl="1"/>
            <a:r>
              <a:rPr lang="en-GB" dirty="0"/>
              <a:t>Eclipse</a:t>
            </a:r>
          </a:p>
          <a:p>
            <a:r>
              <a:rPr lang="en-GB" dirty="0"/>
              <a:t>Active Collab</a:t>
            </a:r>
          </a:p>
          <a:p>
            <a:r>
              <a:rPr lang="en-GB" dirty="0"/>
              <a:t>Jira</a:t>
            </a:r>
          </a:p>
          <a:p>
            <a:r>
              <a:rPr lang="en-GB" dirty="0"/>
              <a:t>Version One</a:t>
            </a:r>
          </a:p>
          <a:p>
            <a:endParaRPr lang="en-GB" dirty="0"/>
          </a:p>
        </p:txBody>
      </p:sp>
    </p:spTree>
    <p:extLst>
      <p:ext uri="{BB962C8B-B14F-4D97-AF65-F5344CB8AC3E}">
        <p14:creationId xmlns:p14="http://schemas.microsoft.com/office/powerpoint/2010/main" val="30735730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Preventing Conflicts</a:t>
            </a:r>
          </a:p>
        </p:txBody>
      </p:sp>
      <p:sp>
        <p:nvSpPr>
          <p:cNvPr id="3" name="Content Placeholder 2"/>
          <p:cNvSpPr>
            <a:spLocks noGrp="1"/>
          </p:cNvSpPr>
          <p:nvPr>
            <p:ph idx="1"/>
          </p:nvPr>
        </p:nvSpPr>
        <p:spPr/>
        <p:txBody>
          <a:bodyPr/>
          <a:lstStyle/>
          <a:p>
            <a:r>
              <a:rPr lang="en-GB" dirty="0"/>
              <a:t>Conflicts do occur and it is natural</a:t>
            </a:r>
          </a:p>
          <a:p>
            <a:r>
              <a:rPr lang="en-GB" dirty="0"/>
              <a:t>Could be constructive or destructive</a:t>
            </a:r>
          </a:p>
          <a:p>
            <a:r>
              <a:rPr lang="en-GB" dirty="0"/>
              <a:t>Destructiveness can be costly</a:t>
            </a:r>
          </a:p>
          <a:p>
            <a:r>
              <a:rPr lang="en-GB" dirty="0"/>
              <a:t>Usually due to inattentive project planning</a:t>
            </a:r>
          </a:p>
          <a:p>
            <a:r>
              <a:rPr lang="en-GB" dirty="0"/>
              <a:t>Clear roles and goals could largely eliminate conflict</a:t>
            </a:r>
          </a:p>
        </p:txBody>
      </p:sp>
    </p:spTree>
    <p:extLst>
      <p:ext uri="{BB962C8B-B14F-4D97-AF65-F5344CB8AC3E}">
        <p14:creationId xmlns:p14="http://schemas.microsoft.com/office/powerpoint/2010/main" val="14588276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1B26-A996-4566-9DD5-FB5E27C05A53}"/>
              </a:ext>
            </a:extLst>
          </p:cNvPr>
          <p:cNvSpPr>
            <a:spLocks noGrp="1"/>
          </p:cNvSpPr>
          <p:nvPr>
            <p:ph type="title"/>
          </p:nvPr>
        </p:nvSpPr>
        <p:spPr/>
        <p:txBody>
          <a:bodyPr/>
          <a:lstStyle/>
          <a:p>
            <a:r>
              <a:rPr lang="en-GB" dirty="0"/>
              <a:t>Traceability</a:t>
            </a:r>
          </a:p>
        </p:txBody>
      </p:sp>
      <p:sp>
        <p:nvSpPr>
          <p:cNvPr id="3" name="Content Placeholder 2">
            <a:extLst>
              <a:ext uri="{FF2B5EF4-FFF2-40B4-BE49-F238E27FC236}">
                <a16:creationId xmlns:a16="http://schemas.microsoft.com/office/drawing/2014/main" id="{EF51425A-71F2-48BB-9703-81A642C02DE2}"/>
              </a:ext>
            </a:extLst>
          </p:cNvPr>
          <p:cNvSpPr>
            <a:spLocks noGrp="1"/>
          </p:cNvSpPr>
          <p:nvPr>
            <p:ph idx="1"/>
          </p:nvPr>
        </p:nvSpPr>
        <p:spPr/>
        <p:txBody>
          <a:bodyPr>
            <a:normAutofit fontScale="92500"/>
          </a:bodyPr>
          <a:lstStyle/>
          <a:p>
            <a:r>
              <a:rPr lang="en-GB" dirty="0"/>
              <a:t>The ability to trace something</a:t>
            </a:r>
          </a:p>
          <a:p>
            <a:r>
              <a:rPr lang="en-GB" dirty="0"/>
              <a:t>Could be mandated by government</a:t>
            </a:r>
          </a:p>
          <a:p>
            <a:r>
              <a:rPr lang="en-GB" dirty="0"/>
              <a:t>Traceability in software engineering is the ability to trace work items across the development lifecycle</a:t>
            </a:r>
          </a:p>
          <a:p>
            <a:r>
              <a:rPr lang="en-GB" dirty="0"/>
              <a:t>It’s used to keep track of what’s going on in the development lifecycle — and show what’s happened</a:t>
            </a:r>
          </a:p>
          <a:p>
            <a:r>
              <a:rPr lang="en-GB" dirty="0"/>
              <a:t>Achieving regulatory compliance is a common purpose for traceability in software engineering </a:t>
            </a:r>
          </a:p>
          <a:p>
            <a:r>
              <a:rPr lang="en-GB" dirty="0"/>
              <a:t>Traceability works by linking two or more work items in application development</a:t>
            </a:r>
          </a:p>
          <a:p>
            <a:r>
              <a:rPr lang="en-GB" dirty="0"/>
              <a:t>This link indicates a dependency between the items</a:t>
            </a:r>
          </a:p>
          <a:p>
            <a:r>
              <a:rPr lang="en-GB" dirty="0"/>
              <a:t>Requirements and test cases are often traced</a:t>
            </a:r>
          </a:p>
          <a:p>
            <a:endParaRPr lang="en-GB" dirty="0"/>
          </a:p>
        </p:txBody>
      </p:sp>
    </p:spTree>
    <p:extLst>
      <p:ext uri="{BB962C8B-B14F-4D97-AF65-F5344CB8AC3E}">
        <p14:creationId xmlns:p14="http://schemas.microsoft.com/office/powerpoint/2010/main" val="10704729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3743-8070-47DB-8EF5-71C7DF67CDF8}"/>
              </a:ext>
            </a:extLst>
          </p:cNvPr>
          <p:cNvSpPr>
            <a:spLocks noGrp="1"/>
          </p:cNvSpPr>
          <p:nvPr>
            <p:ph type="title"/>
          </p:nvPr>
        </p:nvSpPr>
        <p:spPr/>
        <p:txBody>
          <a:bodyPr/>
          <a:lstStyle/>
          <a:p>
            <a:r>
              <a:rPr lang="en-GB" dirty="0"/>
              <a:t>Security</a:t>
            </a:r>
          </a:p>
        </p:txBody>
      </p:sp>
      <p:sp>
        <p:nvSpPr>
          <p:cNvPr id="3" name="Content Placeholder 2">
            <a:extLst>
              <a:ext uri="{FF2B5EF4-FFF2-40B4-BE49-F238E27FC236}">
                <a16:creationId xmlns:a16="http://schemas.microsoft.com/office/drawing/2014/main" id="{50624803-A946-47E4-8106-05B6550EECC0}"/>
              </a:ext>
            </a:extLst>
          </p:cNvPr>
          <p:cNvSpPr>
            <a:spLocks noGrp="1"/>
          </p:cNvSpPr>
          <p:nvPr>
            <p:ph idx="1"/>
          </p:nvPr>
        </p:nvSpPr>
        <p:spPr/>
        <p:txBody>
          <a:bodyPr>
            <a:normAutofit/>
          </a:bodyPr>
          <a:lstStyle/>
          <a:p>
            <a:r>
              <a:rPr lang="en-GB" dirty="0"/>
              <a:t>Security, as part of the software development process, is an ongoing process involving people and practices, and ensures application confidentiality, integrity, and availability</a:t>
            </a:r>
          </a:p>
          <a:p>
            <a:r>
              <a:rPr lang="en-GB" dirty="0"/>
              <a:t>Secure software is the result of security aware software development processes where security is built in and thus software is developed with security in mind</a:t>
            </a:r>
          </a:p>
        </p:txBody>
      </p:sp>
    </p:spTree>
    <p:extLst>
      <p:ext uri="{BB962C8B-B14F-4D97-AF65-F5344CB8AC3E}">
        <p14:creationId xmlns:p14="http://schemas.microsoft.com/office/powerpoint/2010/main" val="41543867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17B8-6539-4E8B-BED2-25A34DD16CA2}"/>
              </a:ext>
            </a:extLst>
          </p:cNvPr>
          <p:cNvSpPr>
            <a:spLocks noGrp="1"/>
          </p:cNvSpPr>
          <p:nvPr>
            <p:ph type="title"/>
          </p:nvPr>
        </p:nvSpPr>
        <p:spPr/>
        <p:txBody>
          <a:bodyPr/>
          <a:lstStyle/>
          <a:p>
            <a:r>
              <a:rPr lang="en-GB" dirty="0"/>
              <a:t>Using Version Control</a:t>
            </a:r>
          </a:p>
        </p:txBody>
      </p:sp>
      <p:sp>
        <p:nvSpPr>
          <p:cNvPr id="3" name="Content Placeholder 2">
            <a:extLst>
              <a:ext uri="{FF2B5EF4-FFF2-40B4-BE49-F238E27FC236}">
                <a16:creationId xmlns:a16="http://schemas.microsoft.com/office/drawing/2014/main" id="{A8DE2969-F731-48AD-B39A-F48852E64CA0}"/>
              </a:ext>
            </a:extLst>
          </p:cNvPr>
          <p:cNvSpPr>
            <a:spLocks noGrp="1"/>
          </p:cNvSpPr>
          <p:nvPr>
            <p:ph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48" y="1591362"/>
            <a:ext cx="6055894" cy="5170219"/>
          </a:xfrm>
          <a:prstGeom prst="rect">
            <a:avLst/>
          </a:prstGeom>
        </p:spPr>
      </p:pic>
    </p:spTree>
    <p:extLst>
      <p:ext uri="{BB962C8B-B14F-4D97-AF65-F5344CB8AC3E}">
        <p14:creationId xmlns:p14="http://schemas.microsoft.com/office/powerpoint/2010/main" val="23846411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Benefits of Version Control</a:t>
            </a:r>
          </a:p>
        </p:txBody>
      </p:sp>
      <p:sp>
        <p:nvSpPr>
          <p:cNvPr id="5" name="Content Placeholder 4"/>
          <p:cNvSpPr>
            <a:spLocks noGrp="1"/>
          </p:cNvSpPr>
          <p:nvPr>
            <p:ph idx="1"/>
          </p:nvPr>
        </p:nvSpPr>
        <p:spPr>
          <a:xfrm>
            <a:off x="1758616" y="1772817"/>
            <a:ext cx="8692816" cy="4968552"/>
          </a:xfrm>
        </p:spPr>
        <p:txBody>
          <a:bodyPr>
            <a:normAutofit fontScale="70000" lnSpcReduction="20000"/>
          </a:bodyPr>
          <a:lstStyle/>
          <a:p>
            <a:r>
              <a:rPr lang="en-GB" dirty="0"/>
              <a:t>Version control systems allow you to compare files, identify differences, and merge the changes if needed prior to committing any code</a:t>
            </a:r>
          </a:p>
          <a:p>
            <a:r>
              <a:rPr lang="en-GB" dirty="0"/>
              <a:t>Versioning is also a great way to keep track of application builds by being able to identify which version is currently in development, QA, and production</a:t>
            </a:r>
          </a:p>
          <a:p>
            <a:r>
              <a:rPr lang="en-GB" dirty="0"/>
              <a:t>When new developers join a team, they can easily download the current version of the application to their local environment using the version control system and are able to keep track of the version they’re currently running</a:t>
            </a:r>
          </a:p>
          <a:p>
            <a:r>
              <a:rPr lang="en-GB" dirty="0"/>
              <a:t>During development, you can also have entirely independent code versions if you prefer to keep different development efforts separate</a:t>
            </a:r>
          </a:p>
          <a:p>
            <a:r>
              <a:rPr lang="en-GB" dirty="0"/>
              <a:t>When ready, you can merge the files to create a final working version</a:t>
            </a:r>
          </a:p>
          <a:p>
            <a:r>
              <a:rPr lang="en-GB" dirty="0"/>
              <a:t>Another great use for versioning is when troubleshooting an issue, you are able to easily compare different versions of files to track differences</a:t>
            </a:r>
          </a:p>
          <a:p>
            <a:r>
              <a:rPr lang="en-GB" dirty="0"/>
              <a:t>You can compare the last working file with the faulty file, decreasing the time spent identifying the cause of an issue</a:t>
            </a:r>
          </a:p>
          <a:p>
            <a:r>
              <a:rPr lang="en-GB" dirty="0"/>
              <a:t>If the user decides to roll back the changes, you can implement the last working file by using the correct version</a:t>
            </a:r>
          </a:p>
          <a:p>
            <a:endParaRPr lang="en-GB" dirty="0"/>
          </a:p>
        </p:txBody>
      </p:sp>
    </p:spTree>
    <p:extLst>
      <p:ext uri="{BB962C8B-B14F-4D97-AF65-F5344CB8AC3E}">
        <p14:creationId xmlns:p14="http://schemas.microsoft.com/office/powerpoint/2010/main" val="1305631807"/>
      </p:ext>
    </p:extLst>
  </p:cSld>
  <p:clrMapOvr>
    <a:masterClrMapping/>
  </p:clrMapOvr>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F9107B94-27B5-44C3-8B2E-1EE8DD964E80}" vid="{2CA810EA-66AB-49CA-9751-021D11DCD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19403</Words>
  <Application>Microsoft Office PowerPoint</Application>
  <PresentationFormat>Widescreen</PresentationFormat>
  <Paragraphs>1884</Paragraphs>
  <Slides>331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331</vt:i4>
      </vt:variant>
    </vt:vector>
  </HeadingPairs>
  <TitlesOfParts>
    <vt:vector size="334" baseType="lpstr">
      <vt:lpstr>Arial</vt:lpstr>
      <vt:lpstr>Calibri</vt:lpstr>
      <vt:lpstr>WBL</vt:lpstr>
      <vt:lpstr>BCS Level 4 Diploma in Software Development Methodologies Syllabus</vt:lpstr>
      <vt:lpstr>1. Life Cycle of Systems Development Concepts (50%, K3)</vt:lpstr>
      <vt:lpstr>1.1 Explain the role and function of the system development lifecycle</vt:lpstr>
      <vt:lpstr>Representing the terminology and stages of the SDLC</vt:lpstr>
      <vt:lpstr>Role of the SDLC</vt:lpstr>
      <vt:lpstr>Purpose of SDLC</vt:lpstr>
      <vt:lpstr>1.2 Relate the seven generic stages of the software development lifecycle.</vt:lpstr>
      <vt:lpstr>1.2 Relate the seven generic stages of the software development lifecycle.</vt:lpstr>
      <vt:lpstr>1.3 Illustrate the main activities in each stage of the software development lifecycle</vt:lpstr>
      <vt:lpstr>Feasibility Study </vt:lpstr>
      <vt:lpstr>What is it?</vt:lpstr>
      <vt:lpstr>How software development is initiated when a need or an opportunity is identified</vt:lpstr>
      <vt:lpstr>Purpose and main activities of a feasibility study</vt:lpstr>
      <vt:lpstr>Technical feasibility</vt:lpstr>
      <vt:lpstr>Technical Feasibility</vt:lpstr>
      <vt:lpstr>Financial feasibility</vt:lpstr>
      <vt:lpstr>Collection of Information</vt:lpstr>
      <vt:lpstr>Assessment of risks and implications</vt:lpstr>
      <vt:lpstr>Consideration of alternatives</vt:lpstr>
      <vt:lpstr>Operational Feasibility</vt:lpstr>
      <vt:lpstr>Market Feasibility</vt:lpstr>
      <vt:lpstr>Environmental Feasibility</vt:lpstr>
      <vt:lpstr>Legal Feasibility</vt:lpstr>
      <vt:lpstr>Feasibility report writing</vt:lpstr>
      <vt:lpstr>Importance of planning software development</vt:lpstr>
      <vt:lpstr>Purpose of a business case</vt:lpstr>
      <vt:lpstr>Potential tangible and intangible benefits that can be achieved using operational software</vt:lpstr>
      <vt:lpstr>Simple cost benefit analysis for a given case</vt:lpstr>
      <vt:lpstr>PowerPoint Presentation</vt:lpstr>
      <vt:lpstr>Requirements Analysis</vt:lpstr>
      <vt:lpstr>The role of the customer and the user in defining requirements</vt:lpstr>
      <vt:lpstr>The role of the customer and the user in defining requirements</vt:lpstr>
      <vt:lpstr>How user research can facilitate understanding of the customer and end-user</vt:lpstr>
      <vt:lpstr>How user research can facilitate understanding of the customer and end-user</vt:lpstr>
      <vt:lpstr>How are they currently dealing with the problem</vt:lpstr>
      <vt:lpstr>Personas</vt:lpstr>
      <vt:lpstr>PowerPoint Presentation</vt:lpstr>
      <vt:lpstr>Customer journey mapping</vt:lpstr>
      <vt:lpstr>Customer Journey</vt:lpstr>
      <vt:lpstr>Differences between functional and non-functional requirements</vt:lpstr>
      <vt:lpstr>Common ways in which software requirements can be expressed</vt:lpstr>
      <vt:lpstr>Security</vt:lpstr>
      <vt:lpstr>Availability</vt:lpstr>
      <vt:lpstr>Reliability</vt:lpstr>
      <vt:lpstr>Performance</vt:lpstr>
      <vt:lpstr>Capacity</vt:lpstr>
      <vt:lpstr>Continuity</vt:lpstr>
      <vt:lpstr>Supportability</vt:lpstr>
      <vt:lpstr>Maintainability (Serviceability)</vt:lpstr>
      <vt:lpstr>Scalability</vt:lpstr>
      <vt:lpstr>Physical</vt:lpstr>
      <vt:lpstr>Intangible</vt:lpstr>
      <vt:lpstr>Qualities of good requirements and the impact of poor requirements</vt:lpstr>
      <vt:lpstr>Impact of poor requirements</vt:lpstr>
      <vt:lpstr>Data dictionary / glossary of terms </vt:lpstr>
      <vt:lpstr>Data dictionary / glossary of terms </vt:lpstr>
      <vt:lpstr>Techniques and tools used in requirements analysis</vt:lpstr>
      <vt:lpstr>Functional decomposition</vt:lpstr>
      <vt:lpstr>Use case diagrams</vt:lpstr>
      <vt:lpstr>Context diagram</vt:lpstr>
      <vt:lpstr>UML (unified modelling language) tool</vt:lpstr>
      <vt:lpstr>ERD Diagram</vt:lpstr>
      <vt:lpstr>Sequence Diagram</vt:lpstr>
      <vt:lpstr>Activity diagrams </vt:lpstr>
      <vt:lpstr>Activity Diagram</vt:lpstr>
      <vt:lpstr>Design</vt:lpstr>
      <vt:lpstr>Purpose and scope of design</vt:lpstr>
      <vt:lpstr>Functional design v non-functional design </vt:lpstr>
      <vt:lpstr>How functional and non-functional requirements impact software design</vt:lpstr>
      <vt:lpstr>System components that need consideration</vt:lpstr>
      <vt:lpstr>Software architecture</vt:lpstr>
      <vt:lpstr>User interface</vt:lpstr>
      <vt:lpstr>User ergonomics</vt:lpstr>
      <vt:lpstr>Infrastructure / platform components</vt:lpstr>
      <vt:lpstr>Tools</vt:lpstr>
      <vt:lpstr>Operational processes</vt:lpstr>
      <vt:lpstr>Primary lifecycle processes</vt:lpstr>
      <vt:lpstr>Primary cross-lifecycle processes</vt:lpstr>
      <vt:lpstr>Measures and metrics</vt:lpstr>
      <vt:lpstr>Metrics</vt:lpstr>
      <vt:lpstr>Scope of metrics</vt:lpstr>
      <vt:lpstr>Human Computer Interaction (HCI)</vt:lpstr>
      <vt:lpstr>Why good design leads to better operational software</vt:lpstr>
      <vt:lpstr>How prototyping and modelling can be used to aid analysis and design</vt:lpstr>
      <vt:lpstr>Advantages</vt:lpstr>
      <vt:lpstr>Disadvantages</vt:lpstr>
      <vt:lpstr>Code Development </vt:lpstr>
      <vt:lpstr>Main features and benefits of version control</vt:lpstr>
      <vt:lpstr>Change history</vt:lpstr>
      <vt:lpstr>Concurrent working</vt:lpstr>
      <vt:lpstr>Concurrent working </vt:lpstr>
      <vt:lpstr>Concurrency Models (not in syllabus)</vt:lpstr>
      <vt:lpstr>Tracking</vt:lpstr>
      <vt:lpstr>Tools</vt:lpstr>
      <vt:lpstr>Preventing Conflicts</vt:lpstr>
      <vt:lpstr>Traceability</vt:lpstr>
      <vt:lpstr>Security</vt:lpstr>
      <vt:lpstr>Using Version Control</vt:lpstr>
      <vt:lpstr>Benefits of Version Control</vt:lpstr>
      <vt:lpstr>Main Features of Version Control</vt:lpstr>
      <vt:lpstr>Change history</vt:lpstr>
      <vt:lpstr>Security</vt:lpstr>
      <vt:lpstr>Importance of using coding guidelines and standards</vt:lpstr>
      <vt:lpstr>Importance of using coding guidelines and standards</vt:lpstr>
      <vt:lpstr>Purpose of a range of programming tools</vt:lpstr>
      <vt:lpstr>Compilers</vt:lpstr>
      <vt:lpstr>Interpreters</vt:lpstr>
      <vt:lpstr>Debuggers</vt:lpstr>
      <vt:lpstr>GUI designers</vt:lpstr>
      <vt:lpstr>Purpose and benefit of peer reviews and retrospectives</vt:lpstr>
      <vt:lpstr>Testing </vt:lpstr>
      <vt:lpstr>Why testing is necessary</vt:lpstr>
      <vt:lpstr>Why Early Testing?</vt:lpstr>
      <vt:lpstr>Risk reduction </vt:lpstr>
      <vt:lpstr>Conformance to functional and non-functional requirements</vt:lpstr>
      <vt:lpstr>Finding defects</vt:lpstr>
      <vt:lpstr>Differentiating testing from debugging</vt:lpstr>
      <vt:lpstr>How to determine the correct types of test coverage based</vt:lpstr>
      <vt:lpstr>The different levels of testing</vt:lpstr>
      <vt:lpstr>Unit Testing</vt:lpstr>
      <vt:lpstr>Integration Testing</vt:lpstr>
      <vt:lpstr>System Testing</vt:lpstr>
      <vt:lpstr>Acceptance Testing</vt:lpstr>
      <vt:lpstr>Different types and techniques for software testing</vt:lpstr>
      <vt:lpstr>Functional Testing</vt:lpstr>
      <vt:lpstr>Non-Functional Testing</vt:lpstr>
      <vt:lpstr>Regression testing </vt:lpstr>
      <vt:lpstr>Black Box testing (Specification-based)</vt:lpstr>
      <vt:lpstr>Black Box – Equivalence Partitioning</vt:lpstr>
      <vt:lpstr>Black Box – Boundary Value Analysis</vt:lpstr>
      <vt:lpstr>Black box – Decision Tables</vt:lpstr>
      <vt:lpstr>Black box – Decision Tables</vt:lpstr>
      <vt:lpstr>Black box - State transition diagrams</vt:lpstr>
      <vt:lpstr>Experience-based testing</vt:lpstr>
      <vt:lpstr>Functional and non-functional categories of tests </vt:lpstr>
      <vt:lpstr>Different approaches to testing</vt:lpstr>
      <vt:lpstr>Advantages and disadvantages of using independent software testing teams</vt:lpstr>
      <vt:lpstr>Use of equivalence classes and use cases in testing code</vt:lpstr>
      <vt:lpstr>Black Box – Equivalence Partitioning</vt:lpstr>
      <vt:lpstr>Use case testing</vt:lpstr>
      <vt:lpstr>How to efficiently and effectively debug code</vt:lpstr>
      <vt:lpstr>Types of error</vt:lpstr>
      <vt:lpstr>Exception handling</vt:lpstr>
      <vt:lpstr>Reproduction</vt:lpstr>
      <vt:lpstr>Elimination</vt:lpstr>
      <vt:lpstr>Logging</vt:lpstr>
      <vt:lpstr>Logging</vt:lpstr>
      <vt:lpstr>Test coverage</vt:lpstr>
      <vt:lpstr>Test coverage</vt:lpstr>
      <vt:lpstr>Deployment / Implementation </vt:lpstr>
      <vt:lpstr>Activities undertaken during release and deployment of an IT service</vt:lpstr>
      <vt:lpstr>Implementation planning</vt:lpstr>
      <vt:lpstr>Training users and operations</vt:lpstr>
      <vt:lpstr>User documentation</vt:lpstr>
      <vt:lpstr>Build software release</vt:lpstr>
      <vt:lpstr>Deploy software</vt:lpstr>
      <vt:lpstr>How Configuration Management Techniques Are Used</vt:lpstr>
      <vt:lpstr>Configuration Management</vt:lpstr>
      <vt:lpstr>Relative advantages and disadvantages of ‘phased deployment’ versus ‘big bang’ deployment </vt:lpstr>
      <vt:lpstr>Phased deployment and big bang deployment</vt:lpstr>
      <vt:lpstr>Role of software developers in ‘early life support’ </vt:lpstr>
      <vt:lpstr>Release packages</vt:lpstr>
      <vt:lpstr>Alpha and beta releases</vt:lpstr>
      <vt:lpstr>Major and minor releases</vt:lpstr>
      <vt:lpstr>Software upgrades </vt:lpstr>
      <vt:lpstr>Version numbering system</vt:lpstr>
      <vt:lpstr>Concept of software licensing</vt:lpstr>
      <vt:lpstr>Proprietary licence</vt:lpstr>
      <vt:lpstr>End-user licence</vt:lpstr>
      <vt:lpstr>Enterprise licence</vt:lpstr>
      <vt:lpstr>Site licence</vt:lpstr>
      <vt:lpstr>Workstation licence</vt:lpstr>
      <vt:lpstr>Perpetual licence</vt:lpstr>
      <vt:lpstr>Open-source licence</vt:lpstr>
      <vt:lpstr>Maintenance</vt:lpstr>
      <vt:lpstr>Maintenance</vt:lpstr>
      <vt:lpstr>Activities that take place in the maintenance stage</vt:lpstr>
      <vt:lpstr>Minor enhancement</vt:lpstr>
      <vt:lpstr>Major enhancement</vt:lpstr>
      <vt:lpstr>Error correction</vt:lpstr>
      <vt:lpstr>Temporary workaround / bug fix</vt:lpstr>
      <vt:lpstr>Performance improvement</vt:lpstr>
      <vt:lpstr>Routine updates and upgrades</vt:lpstr>
      <vt:lpstr>Routine updates and upgrades</vt:lpstr>
      <vt:lpstr>Routine updates and upgrades</vt:lpstr>
      <vt:lpstr>Reasons and drivers for changes to software</vt:lpstr>
      <vt:lpstr>Changed user requirement</vt:lpstr>
      <vt:lpstr>Problem or incident identified</vt:lpstr>
      <vt:lpstr>Regulatory or other mandatory change</vt:lpstr>
      <vt:lpstr>Infrastructure / platform change</vt:lpstr>
      <vt:lpstr>Purpose of a service level agreement for operational software</vt:lpstr>
      <vt:lpstr>Typical processes</vt:lpstr>
      <vt:lpstr>Problem-solving techniques</vt:lpstr>
      <vt:lpstr>Fault tree analysis</vt:lpstr>
      <vt:lpstr>Fault tree analysis</vt:lpstr>
      <vt:lpstr>Kepner-Tregoe root cause analysis</vt:lpstr>
      <vt:lpstr>PowerPoint Presentation</vt:lpstr>
      <vt:lpstr>Ishakawa diagrams</vt:lpstr>
      <vt:lpstr>Decomposition</vt:lpstr>
      <vt:lpstr>Importance of managing and controlling changes</vt:lpstr>
      <vt:lpstr>Change Process Flow</vt:lpstr>
      <vt:lpstr>Typical process for the control of changes to live software</vt:lpstr>
      <vt:lpstr>PowerPoint Presentation</vt:lpstr>
      <vt:lpstr>1.4 Demonstrate the high-level deliverables from each stage of the software development lifecycle</vt:lpstr>
      <vt:lpstr>Organising deliverables</vt:lpstr>
      <vt:lpstr>Organising deliverables</vt:lpstr>
      <vt:lpstr>Main elements of a software development plan</vt:lpstr>
      <vt:lpstr>Main elements of a software development plan</vt:lpstr>
      <vt:lpstr>Return on investment</vt:lpstr>
      <vt:lpstr>Requirements traceability matrix</vt:lpstr>
      <vt:lpstr>PowerPoint Presentation</vt:lpstr>
      <vt:lpstr>Types of Requirements Traceability Matrix</vt:lpstr>
      <vt:lpstr>Main elements of a deployment / implementation plan</vt:lpstr>
      <vt:lpstr>2. Software Development Methodologies (20%, K3)</vt:lpstr>
      <vt:lpstr>2.1 Differences between the waterfall and agile software development methods</vt:lpstr>
      <vt:lpstr>Different methodologies used for software development</vt:lpstr>
      <vt:lpstr>Software Methodologies</vt:lpstr>
      <vt:lpstr>Software Methodologies</vt:lpstr>
      <vt:lpstr>Main attributes and features of waterfall software development methods</vt:lpstr>
      <vt:lpstr>Main attributes and features of agile software development</vt:lpstr>
      <vt:lpstr>Main points of the Agile Manifesto</vt:lpstr>
      <vt:lpstr>Similarities and differences between waterfall and agile </vt:lpstr>
      <vt:lpstr>Different agile software development methodologies</vt:lpstr>
      <vt:lpstr>Scrum</vt:lpstr>
      <vt:lpstr>Kanban</vt:lpstr>
      <vt:lpstr>Kanban</vt:lpstr>
      <vt:lpstr>Extreme Programming (XP)</vt:lpstr>
      <vt:lpstr>Test Driven Development (TDD)</vt:lpstr>
      <vt:lpstr>Different software development methods and approaches</vt:lpstr>
      <vt:lpstr>Unified Process (UP)</vt:lpstr>
      <vt:lpstr>Unified Process Phases</vt:lpstr>
      <vt:lpstr>V-model</vt:lpstr>
      <vt:lpstr>Spiral</vt:lpstr>
      <vt:lpstr>Lean</vt:lpstr>
      <vt:lpstr>DevOps</vt:lpstr>
      <vt:lpstr>2.2 Strengths and weaknesses of each of the waterfall and agile software development methods</vt:lpstr>
      <vt:lpstr>Main principles of a waterfall approach </vt:lpstr>
      <vt:lpstr>Main principles of an agile approach </vt:lpstr>
      <vt:lpstr>SDLC for waterfall</vt:lpstr>
      <vt:lpstr>SDLC for Agile</vt:lpstr>
      <vt:lpstr>2.3 Selection criteria for using either the waterfall or agile software development method</vt:lpstr>
      <vt:lpstr>Business, market and information needs</vt:lpstr>
      <vt:lpstr>Different business and market contexts</vt:lpstr>
      <vt:lpstr>Characteristics of market sectors and segments</vt:lpstr>
      <vt:lpstr>Business drivers and desired outcomes</vt:lpstr>
      <vt:lpstr>Market risk</vt:lpstr>
      <vt:lpstr>Operational risk</vt:lpstr>
      <vt:lpstr>Legal and regulatory requirements</vt:lpstr>
      <vt:lpstr>Advantages and disadvantages of using either waterfall or agile</vt:lpstr>
      <vt:lpstr>Advantages and disadvantages of using either waterfall or agile</vt:lpstr>
      <vt:lpstr>3. Data Roles and Responsibilities (30%, K3)</vt:lpstr>
      <vt:lpstr>3.1 Roles and responsibilities within software development and implementation</vt:lpstr>
      <vt:lpstr>Roles and responsibilities within software development teams</vt:lpstr>
      <vt:lpstr>Requirements Engineer</vt:lpstr>
      <vt:lpstr>Business Analyst</vt:lpstr>
      <vt:lpstr>Software Designer</vt:lpstr>
      <vt:lpstr>Programmer / coder</vt:lpstr>
      <vt:lpstr>Software Tester</vt:lpstr>
      <vt:lpstr>Software Tester</vt:lpstr>
      <vt:lpstr>Software Project Manager</vt:lpstr>
      <vt:lpstr>PowerPoint Presentation</vt:lpstr>
      <vt:lpstr>Software Release Engineer</vt:lpstr>
      <vt:lpstr>Technical architect</vt:lpstr>
      <vt:lpstr>Domain expert</vt:lpstr>
      <vt:lpstr>Independent tester</vt:lpstr>
      <vt:lpstr>Independent tester</vt:lpstr>
      <vt:lpstr>Roles and responsibilities used in agile software development</vt:lpstr>
      <vt:lpstr>Product owner</vt:lpstr>
      <vt:lpstr>Scrum master</vt:lpstr>
      <vt:lpstr>Sprint leader</vt:lpstr>
      <vt:lpstr>Generic skills required within software development teams</vt:lpstr>
      <vt:lpstr>Leadership</vt:lpstr>
      <vt:lpstr>Communication skills</vt:lpstr>
      <vt:lpstr>Analytical skill</vt:lpstr>
      <vt:lpstr>Creativity</vt:lpstr>
      <vt:lpstr>Attention to detail</vt:lpstr>
      <vt:lpstr>Team working skills</vt:lpstr>
      <vt:lpstr>Main roles external to the software development team </vt:lpstr>
      <vt:lpstr>Customers</vt:lpstr>
      <vt:lpstr>Users</vt:lpstr>
      <vt:lpstr>Operations</vt:lpstr>
      <vt:lpstr>Service Management</vt:lpstr>
      <vt:lpstr>Customers</vt:lpstr>
      <vt:lpstr>Users</vt:lpstr>
      <vt:lpstr>Operations</vt:lpstr>
      <vt:lpstr>Stakeholders</vt:lpstr>
      <vt:lpstr>Relationships between roles</vt:lpstr>
      <vt:lpstr>3.2 Structure of a software development team within an organisation</vt:lpstr>
      <vt:lpstr>How software dev teams are structured</vt:lpstr>
      <vt:lpstr>PowerPoint Presentation</vt:lpstr>
      <vt:lpstr>Team Structures - Functional Structure</vt:lpstr>
      <vt:lpstr>Team Structures - Project Structure</vt:lpstr>
      <vt:lpstr>Team Structures - Matrix Structure</vt:lpstr>
      <vt:lpstr>Roles and responsibilities of the main functions</vt:lpstr>
      <vt:lpstr>Customer Business Units</vt:lpstr>
      <vt:lpstr>Operations</vt:lpstr>
      <vt:lpstr>Service Management</vt:lpstr>
      <vt:lpstr>Service Desk</vt:lpstr>
      <vt:lpstr>Application Support</vt:lpstr>
      <vt:lpstr>Technical Support</vt:lpstr>
      <vt:lpstr>3.3  Team working aspects required to ensure effective delivery of software projects</vt:lpstr>
      <vt:lpstr>Governance and management frameworks</vt:lpstr>
      <vt:lpstr>Terminology</vt:lpstr>
      <vt:lpstr>Role and responsibilities of a project manager </vt:lpstr>
      <vt:lpstr>Generic project lifecycle</vt:lpstr>
      <vt:lpstr>Initiation</vt:lpstr>
      <vt:lpstr>Planning</vt:lpstr>
      <vt:lpstr>Planning</vt:lpstr>
      <vt:lpstr>Execution</vt:lpstr>
      <vt:lpstr>Execution</vt:lpstr>
      <vt:lpstr>Execution</vt:lpstr>
      <vt:lpstr>Closure</vt:lpstr>
      <vt:lpstr>Closure</vt:lpstr>
      <vt:lpstr>Effective team-working</vt:lpstr>
      <vt:lpstr>Team Working</vt:lpstr>
      <vt:lpstr>Organisational behaviour theory</vt:lpstr>
      <vt:lpstr>Decision making</vt:lpstr>
      <vt:lpstr>Conflict resolution</vt:lpstr>
      <vt:lpstr>Collaboration</vt:lpstr>
      <vt:lpstr>Communication</vt:lpstr>
      <vt:lpstr>Working closely</vt:lpstr>
      <vt:lpstr>Role of technical architects and domain experts </vt:lpstr>
      <vt:lpstr>Beneficial team working</vt:lpstr>
      <vt:lpstr>Learning from others</vt:lpstr>
      <vt:lpstr>Reviewing each others’ work</vt:lpstr>
      <vt:lpstr>Aiding communication</vt:lpstr>
      <vt:lpstr>Sharing the workload</vt:lpstr>
      <vt:lpstr>Utilising strengths and weaknesses of team members</vt:lpstr>
      <vt:lpstr>Providing motivation and support</vt:lpstr>
      <vt:lpstr>Contributing to retrospectives</vt:lpstr>
      <vt:lpstr>Collaborative approaches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Diploma in Software Development Methodologies Syllabus</dc:title>
  <dc:creator>Leonard Shand</dc:creator>
  <cp:lastModifiedBy>Bob Higgie</cp:lastModifiedBy>
  <cp:revision>69</cp:revision>
  <dcterms:created xsi:type="dcterms:W3CDTF">2019-06-23T17:54:04Z</dcterms:created>
  <dcterms:modified xsi:type="dcterms:W3CDTF">2021-07-07T10:56:36Z</dcterms:modified>
</cp:coreProperties>
</file>