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31"/>
  </p:notesMasterIdLst>
  <p:sldIdLst>
    <p:sldId id="287" r:id="rId5"/>
    <p:sldId id="295" r:id="rId6"/>
    <p:sldId id="297" r:id="rId7"/>
    <p:sldId id="296" r:id="rId8"/>
    <p:sldId id="298" r:id="rId9"/>
    <p:sldId id="299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19" r:id="rId29"/>
    <p:sldId id="320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032DC5-6752-6142-ADEE-D4BC20D1DF35}" v="26" dt="2020-10-13T16:15:17.4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70"/>
    <p:restoredTop sz="96327"/>
  </p:normalViewPr>
  <p:slideViewPr>
    <p:cSldViewPr snapToGrid="0" snapToObjects="1">
      <p:cViewPr varScale="1">
        <p:scale>
          <a:sx n="123" d="100"/>
          <a:sy n="123" d="100"/>
        </p:scale>
        <p:origin x="13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E1043-222F-FF4B-9426-B1E5345BD97A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E7858-3925-F24E-83CC-23A3F7842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19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example of deadlock, something these techniques will avoid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7858-3925-F24E-83CC-23A3F7842C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1945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longest processes may suffer from starvation if new processes are arriving frequently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7858-3925-F24E-83CC-23A3F7842C7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935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7858-3925-F24E-83CC-23A3F7842C7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5854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and they are welcome to research this. It will eventually lead to the Brain Fuck Scheduler – I kid you not.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7858-3925-F24E-83CC-23A3F7842C7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8725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7858-3925-F24E-83CC-23A3F7842C7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6899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7858-3925-F24E-83CC-23A3F7842C7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889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Outputs 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7858-3925-F24E-83CC-23A3F7842C7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4970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7858-3925-F24E-83CC-23A3F7842C7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7268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certainly works, but it prevents any other CPU activity at all  during the critical section, which if it involves waiting for I/O is not a good thing.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7858-3925-F24E-83CC-23A3F7842C7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893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7858-3925-F24E-83CC-23A3F7842C7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2482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0 = locked. If maximum usage is 5, then initially semaphore = 4, each process entering critical section decrements semaphore by 1 and increments by one when leaving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7858-3925-F24E-83CC-23A3F7842C7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738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assumes all the processes involved are in memory and the dispatcher uses their process control blocks. It runs at every thread/process switch, during which the CPU isn’t doing useful work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7858-3925-F24E-83CC-23A3F7842C7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7529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7858-3925-F24E-83CC-23A3F7842C7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2316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7858-3925-F24E-83CC-23A3F7842C7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96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7858-3925-F24E-83CC-23A3F7842C7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1017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7858-3925-F24E-83CC-23A3F7842C7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7513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Hooray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7858-3925-F24E-83CC-23A3F7842C7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914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assumes all the processes involved are in memory and the dispatcher uses their process control blocks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7858-3925-F24E-83CC-23A3F7842C7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295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7858-3925-F24E-83CC-23A3F7842C7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093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may never get to pick a low priority process = starvation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7858-3925-F24E-83CC-23A3F7842C7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788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7858-3925-F24E-83CC-23A3F7842C7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64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7858-3925-F24E-83CC-23A3F7842C7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186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7858-3925-F24E-83CC-23A3F7842C7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415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7858-3925-F24E-83CC-23A3F7842C7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21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39599-BA86-AD4D-BFB8-3A0ADAC2DD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1EC698-B0F6-0348-83A8-27CCA45509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6D9B1-D72D-D645-A3B8-5B16CB64D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B73F5-602B-1B45-A7C3-620CFA860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9BC5D-29BC-B540-B4E9-D2DFCEC9A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6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E6053-683B-944E-90AC-12911C50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830CFC-6F21-4D42-8B64-BF258FD3C9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9C3B1-07AD-0247-A663-E070CB361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457D1-DA7C-A048-84DC-8A55F5990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149D0-9CAF-3F4D-9022-C4F175285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65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331164-5A17-DD41-971A-71F6A30570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2F257-1B0E-AD4B-87BE-97BB51AC8E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07CA0-BB1D-8D4B-B304-E472BCBD7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EB8FB-9DF5-0D48-9856-E579DEBDF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353C1-1792-4649-AF64-312ED230C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73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98DBE-3DA6-6843-B18A-0C12EA895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E8B26-06BF-3C49-AE1E-D1247D2CC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8B8A8-DA48-AB40-BD95-C70379211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3D902-AFC6-C742-A5D2-1210F1C77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8D8A7-1165-4443-A122-FEB769458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73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98D1D-FF20-444E-BAE0-E4434AE4E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2B2670-B233-E640-8A79-E073D46BC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2AA90-1FE8-9148-B13F-37A85BA18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21276-7BB3-0D4C-8EBA-8D22BE2C8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10E87-1B9A-BA46-BFE2-1DCC271A6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718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87B1D-DE33-264E-9202-BFE9E45F0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5D7BC-4BE9-9444-9485-C81A371CB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CA21DF-400D-E44E-B45A-8C8E2ED00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CA67C-5156-C243-A007-5FEFAB766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5AA0E9-DA14-5B42-AA64-DAD9E311F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1608D6-99A5-9848-A505-A3337182D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39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53BA0-F92A-1D4F-B601-47CF0DC51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E6B93-ED99-9343-B5E6-DAF24985E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208CF-AEB2-D743-BDCA-7AE684CC9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AE64CC-B022-3844-A885-C6E7411952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A225BD-7E09-E24B-9464-14D10B0E0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46A4DB-702E-4944-8018-108715BE5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3182C0-1D7A-5E40-B5E3-B6594C22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422B6E-CFEF-BF42-9985-05AC748F7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78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635FB-9CF8-054A-A97C-BF4C4D62F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38B957-892B-AA44-B91F-7E5E301E6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BBDF29-4B1A-7849-93B4-C39AA38B5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318F2A-ABB2-5449-A885-14BD88E7A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94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5F7AED-F6B6-1E46-945E-B9C27ECC8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03A227-2590-E644-AF99-9F0501B54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5DE034-408D-1E45-A854-F55103817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16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D678E-4376-CF4F-8FFC-03E5C6C8F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614E4-B276-644A-9E53-1B9DDC1D3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B17942-DAA2-3C4C-8CAA-3A3A4CD50F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73C32-4092-6642-B01E-8674DEA6A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F48E4-092C-2B40-9E25-B8DE12CFE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1786A-D6A8-A842-9F5F-910514327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64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529E0-01E3-6C4F-A2ED-E57E57A0D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B8CC20-B95D-864F-9EBD-70BB24456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486A8F-E198-B242-AA23-067420B97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B9F4C1-930F-BB44-BFA1-C63AC40EE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DFADA-F33E-D646-AA52-D1A1F4C00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C9086-E381-B54A-9760-1F84E09B3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00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9BC3D9-A340-5A4C-A6DD-23B56FA19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F31BA7-432B-2A42-872D-2D2026967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CA2EE-C32C-4545-9827-59FAC7EE73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9894E-EBB1-FD48-9BBC-B56B05B3E990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61985-3447-184A-9458-48F72D4D18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3E3E0-694C-D643-ADEC-2A6A68210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EA4655-CB46-0544-B73D-859810E0A0E7}"/>
              </a:ext>
            </a:extLst>
          </p:cNvPr>
          <p:cNvSpPr/>
          <p:nvPr userDrawn="1"/>
        </p:nvSpPr>
        <p:spPr>
          <a:xfrm rot="5400000">
            <a:off x="5740435" y="-5770529"/>
            <a:ext cx="711130" cy="12192001"/>
          </a:xfrm>
          <a:prstGeom prst="rect">
            <a:avLst/>
          </a:prstGeom>
          <a:solidFill>
            <a:srgbClr val="2233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36AD38-66E3-C448-AF96-49668BAB046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55" t="3290" r="1579" b="6172"/>
          <a:stretch/>
        </p:blipFill>
        <p:spPr>
          <a:xfrm>
            <a:off x="12500" y="-22917"/>
            <a:ext cx="834793" cy="69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195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65F55-2BFF-4126-AE02-F5AA42C190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881" y="1130112"/>
            <a:ext cx="10022237" cy="2387600"/>
          </a:xfrm>
        </p:spPr>
        <p:txBody>
          <a:bodyPr>
            <a:normAutofit/>
          </a:bodyPr>
          <a:lstStyle/>
          <a:p>
            <a:r>
              <a:rPr lang="en-GB" sz="4400" dirty="0">
                <a:latin typeface="Microsoft Sans Serif"/>
                <a:ea typeface="Microsoft Sans Serif"/>
                <a:cs typeface="Microsoft Sans Serif"/>
              </a:rPr>
              <a:t>Operating Systems and Architecture</a:t>
            </a: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77BA68-6289-4EAC-A555-791DA44D98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(UFCFCU-30-1)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5C1695-5985-BC40-9B0C-2C93B4287676}"/>
              </a:ext>
            </a:extLst>
          </p:cNvPr>
          <p:cNvSpPr/>
          <p:nvPr/>
        </p:nvSpPr>
        <p:spPr>
          <a:xfrm>
            <a:off x="1524000" y="163220"/>
            <a:ext cx="29990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computer architecture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5186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/>
          </a:bodyPr>
          <a:lstStyle/>
          <a:p>
            <a:r>
              <a:rPr lang="en-GB" dirty="0"/>
              <a:t>Shortest process next</a:t>
            </a:r>
            <a:br>
              <a:rPr lang="en-GB" dirty="0"/>
            </a:br>
            <a:endParaRPr lang="en-GB" dirty="0"/>
          </a:p>
          <a:p>
            <a:pPr lvl="1"/>
            <a:r>
              <a:rPr lang="en-GB" dirty="0"/>
              <a:t>The process with the shortest process execution time is selected first</a:t>
            </a:r>
          </a:p>
          <a:p>
            <a:pPr lvl="1"/>
            <a:r>
              <a:rPr lang="en-GB" dirty="0"/>
              <a:t>Does not use pre-emption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The OS has to use an algorithm to predict the execution time</a:t>
            </a:r>
          </a:p>
          <a:p>
            <a:pPr lvl="2"/>
            <a:r>
              <a:rPr lang="en-GB" dirty="0"/>
              <a:t>Can use statistics gathered from previous usage</a:t>
            </a:r>
          </a:p>
          <a:p>
            <a:pPr lvl="2"/>
            <a:endParaRPr lang="en-GB" dirty="0"/>
          </a:p>
          <a:p>
            <a:pPr lvl="1"/>
            <a:r>
              <a:rPr lang="en-GB" dirty="0"/>
              <a:t>Possibility of starvation for longer jobs</a:t>
            </a:r>
          </a:p>
          <a:p>
            <a:pPr lvl="1"/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554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strategies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54794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/>
          </a:bodyPr>
          <a:lstStyle/>
          <a:p>
            <a:r>
              <a:rPr lang="en-GB" dirty="0"/>
              <a:t>Shortest remaining time</a:t>
            </a:r>
            <a:br>
              <a:rPr lang="en-GB" dirty="0"/>
            </a:br>
            <a:endParaRPr lang="en-GB" dirty="0"/>
          </a:p>
          <a:p>
            <a:pPr lvl="1"/>
            <a:r>
              <a:rPr lang="en-GB" dirty="0"/>
              <a:t>A pre-emptive version of shortest process next 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The OS has to use an algorithm to predict the execution time</a:t>
            </a:r>
          </a:p>
          <a:p>
            <a:pPr lvl="2"/>
            <a:r>
              <a:rPr lang="en-GB" dirty="0"/>
              <a:t>Can use statistics gathered from previous usage</a:t>
            </a:r>
          </a:p>
          <a:p>
            <a:pPr lvl="2"/>
            <a:endParaRPr lang="en-GB" dirty="0"/>
          </a:p>
          <a:p>
            <a:pPr lvl="1"/>
            <a:r>
              <a:rPr lang="en-GB" dirty="0"/>
              <a:t>Possibility of starvation for longer jobs, but shorter jobs can be pre-empted</a:t>
            </a:r>
          </a:p>
          <a:p>
            <a:pPr lvl="1"/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554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strategies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15939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/>
          </a:bodyPr>
          <a:lstStyle/>
          <a:p>
            <a:r>
              <a:rPr lang="en-GB" dirty="0"/>
              <a:t>Feedback</a:t>
            </a:r>
          </a:p>
          <a:p>
            <a:pPr lvl="1"/>
            <a:r>
              <a:rPr lang="en-GB" dirty="0"/>
              <a:t>A pre-emptive process using the priority queues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On first entry a process is put into RQ0 (ready queue 0, where 0 is highest priority)</a:t>
            </a:r>
          </a:p>
          <a:p>
            <a:pPr lvl="1"/>
            <a:r>
              <a:rPr lang="en-GB" dirty="0"/>
              <a:t>At each subsequent time it is pre-empted it is moved to the next lower priority ready queue (RQ1, then RQ2 etc)</a:t>
            </a:r>
          </a:p>
          <a:p>
            <a:pPr lvl="1"/>
            <a:r>
              <a:rPr lang="en-GB" dirty="0"/>
              <a:t>In each queue a first come first served strategy is used</a:t>
            </a:r>
          </a:p>
          <a:p>
            <a:pPr lvl="1"/>
            <a:r>
              <a:rPr lang="en-GB" dirty="0"/>
              <a:t>Short processes will complete quickly</a:t>
            </a:r>
          </a:p>
          <a:p>
            <a:pPr lvl="1"/>
            <a:r>
              <a:rPr lang="en-GB" dirty="0"/>
              <a:t>Longer processes will move towards the lower priority queues</a:t>
            </a:r>
          </a:p>
          <a:p>
            <a:pPr lvl="1"/>
            <a:r>
              <a:rPr lang="en-GB" dirty="0"/>
              <a:t>When it reaches the lowest queue it is handled by round robin</a:t>
            </a:r>
          </a:p>
          <a:p>
            <a:pPr lvl="1"/>
            <a:endParaRPr lang="en-GB" dirty="0"/>
          </a:p>
          <a:p>
            <a:pPr lvl="1"/>
            <a:r>
              <a:rPr lang="en-GB" dirty="0">
                <a:solidFill>
                  <a:srgbClr val="0070C0"/>
                </a:solidFill>
              </a:rPr>
              <a:t>What is the problem with this scheme? </a:t>
            </a:r>
          </a:p>
          <a:p>
            <a:pPr lvl="1"/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554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strategies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88160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/>
          </a:bodyPr>
          <a:lstStyle/>
          <a:p>
            <a:r>
              <a:rPr lang="en-GB" dirty="0"/>
              <a:t>Feedback</a:t>
            </a:r>
          </a:p>
          <a:p>
            <a:pPr lvl="1"/>
            <a:r>
              <a:rPr lang="en-GB" dirty="0"/>
              <a:t>The starvation problem can be minimised by changing the time slices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A process from RQ0 gets one time slice</a:t>
            </a:r>
          </a:p>
          <a:p>
            <a:pPr lvl="1"/>
            <a:r>
              <a:rPr lang="en-GB" dirty="0"/>
              <a:t>A process from RQ1 gets two time slices</a:t>
            </a:r>
          </a:p>
          <a:p>
            <a:pPr lvl="1"/>
            <a:r>
              <a:rPr lang="en-GB" dirty="0"/>
              <a:t>And so on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If a process has been on the lowest priority for a long time it can be promoted back up the priorities</a:t>
            </a:r>
          </a:p>
          <a:p>
            <a:pPr lvl="1"/>
            <a:endParaRPr lang="en-GB" dirty="0"/>
          </a:p>
          <a:p>
            <a:r>
              <a:rPr lang="en-GB" dirty="0"/>
              <a:t>Windows and macOS use multi-level feedback queues</a:t>
            </a:r>
          </a:p>
          <a:p>
            <a:r>
              <a:rPr lang="en-GB" dirty="0"/>
              <a:t>Linux now uses the Completely Fair Scheduler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554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strategies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5605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/>
          </a:bodyPr>
          <a:lstStyle/>
          <a:p>
            <a:r>
              <a:rPr lang="en-GB" dirty="0"/>
              <a:t>Completely Fair Scheduler </a:t>
            </a:r>
          </a:p>
          <a:p>
            <a:endParaRPr lang="en-GB" dirty="0"/>
          </a:p>
          <a:p>
            <a:r>
              <a:rPr lang="en-GB" dirty="0"/>
              <a:t>This doesn’t use any of the previous strategies</a:t>
            </a:r>
          </a:p>
          <a:p>
            <a:endParaRPr lang="en-GB" dirty="0"/>
          </a:p>
          <a:p>
            <a:r>
              <a:rPr lang="en-GB" dirty="0"/>
              <a:t>It is based on binary trees and therefore won’t be covered at this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554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strategies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92332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/>
          </a:bodyPr>
          <a:lstStyle/>
          <a:p>
            <a:r>
              <a:rPr lang="en-GB" dirty="0"/>
              <a:t>The previous strategies are used by short term schedulers</a:t>
            </a:r>
          </a:p>
          <a:p>
            <a:endParaRPr lang="en-GB" dirty="0"/>
          </a:p>
          <a:p>
            <a:r>
              <a:rPr lang="en-GB" dirty="0"/>
              <a:t>Long term schedulers may use first come first served to select jobs</a:t>
            </a:r>
          </a:p>
          <a:p>
            <a:endParaRPr lang="en-GB" dirty="0"/>
          </a:p>
          <a:p>
            <a:r>
              <a:rPr lang="en-GB" dirty="0"/>
              <a:t>Medium term schedulers are part of the swapping process, discussed in the Operating System Principles resources ( day 9)	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554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strategies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51491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/>
          </a:bodyPr>
          <a:lstStyle/>
          <a:p>
            <a:r>
              <a:rPr lang="en-GB" dirty="0"/>
              <a:t>Concurrent computing consists of processes overlapping</a:t>
            </a:r>
          </a:p>
          <a:p>
            <a:endParaRPr lang="en-GB" dirty="0"/>
          </a:p>
          <a:p>
            <a:r>
              <a:rPr lang="en-GB" dirty="0"/>
              <a:t>In multiprocessor systems this means parallel computing</a:t>
            </a:r>
          </a:p>
          <a:p>
            <a:endParaRPr lang="en-GB" dirty="0"/>
          </a:p>
          <a:p>
            <a:r>
              <a:rPr lang="en-GB" dirty="0"/>
              <a:t>In single processor systems this means processes overlap, each being time sliced into single execution</a:t>
            </a:r>
          </a:p>
          <a:p>
            <a:endParaRPr lang="en-GB" dirty="0"/>
          </a:p>
          <a:p>
            <a:r>
              <a:rPr lang="en-GB" dirty="0"/>
              <a:t>Managing concurrency is therefore an issue for both multiprogramming and multiprocessor systems 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8473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concurrency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807057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056697"/>
            <a:ext cx="5181600" cy="5396057"/>
          </a:xfrm>
        </p:spPr>
        <p:txBody>
          <a:bodyPr>
            <a:normAutofit fontScale="92500"/>
          </a:bodyPr>
          <a:lstStyle/>
          <a:p>
            <a:r>
              <a:rPr lang="en-GB" dirty="0"/>
              <a:t>What is the issue?</a:t>
            </a:r>
          </a:p>
          <a:p>
            <a:endParaRPr lang="en-GB" dirty="0"/>
          </a:p>
          <a:p>
            <a:r>
              <a:rPr lang="en-GB" dirty="0"/>
              <a:t>A shared procedure is used to obtain keyboard characters and output them</a:t>
            </a:r>
          </a:p>
          <a:p>
            <a:r>
              <a:rPr lang="en-GB" dirty="0"/>
              <a:t>Any program can call this procedure</a:t>
            </a:r>
          </a:p>
          <a:p>
            <a:r>
              <a:rPr lang="en-GB" dirty="0"/>
              <a:t>Process P1 invokes echo, gets the character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GB" dirty="0"/>
              <a:t> and is then pre-empted</a:t>
            </a:r>
          </a:p>
          <a:p>
            <a:r>
              <a:rPr lang="en-GB" dirty="0"/>
              <a:t>Process P2 invokes echo, gets and outputs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en-GB" dirty="0">
                <a:cs typeface="Courier New" panose="02070309020205020404" pitchFamily="49" charset="0"/>
              </a:rPr>
              <a:t>then exits</a:t>
            </a:r>
          </a:p>
          <a:p>
            <a:r>
              <a:rPr lang="en-GB" dirty="0">
                <a:cs typeface="Courier New" panose="02070309020205020404" pitchFamily="49" charset="0"/>
              </a:rPr>
              <a:t>P1 resumes. </a:t>
            </a:r>
            <a:r>
              <a:rPr lang="en-GB" dirty="0">
                <a:solidFill>
                  <a:srgbClr val="0070C0"/>
                </a:solidFill>
                <a:cs typeface="Courier New" panose="02070309020205020404" pitchFamily="49" charset="0"/>
              </a:rPr>
              <a:t>What does it output?</a:t>
            </a:r>
          </a:p>
          <a:p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616588-56CE-8D4F-AAF8-5AB75EBB5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12528" y="2119022"/>
            <a:ext cx="5181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void echo()</a:t>
            </a:r>
          </a:p>
          <a:p>
            <a:pPr marL="0" indent="0">
              <a:buNone/>
            </a:pP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	chin = </a:t>
            </a:r>
            <a:r>
              <a:rPr lang="en-GB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getchar</a:t>
            </a: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chout</a:t>
            </a: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= chin;</a:t>
            </a:r>
          </a:p>
          <a:p>
            <a:pPr marL="0" indent="0">
              <a:buNone/>
            </a:pP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putchar</a:t>
            </a: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chout</a:t>
            </a: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8473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concurrency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429547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/>
          </a:bodyPr>
          <a:lstStyle/>
          <a:p>
            <a:r>
              <a:rPr lang="en-GB" dirty="0"/>
              <a:t>Another issue is the race condition:</a:t>
            </a:r>
          </a:p>
          <a:p>
            <a:r>
              <a:rPr lang="en-GB" dirty="0"/>
              <a:t>If two processes are running on two processors and both update a global variable, then the final value of the variable will be the loser of the race to finish first </a:t>
            </a:r>
          </a:p>
          <a:p>
            <a:endParaRPr lang="en-GB" dirty="0"/>
          </a:p>
          <a:p>
            <a:r>
              <a:rPr lang="en-GB" dirty="0"/>
              <a:t>Global resources must therefore be protected and access to them controlled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8473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concurrency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307669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/>
          </a:bodyPr>
          <a:lstStyle/>
          <a:p>
            <a:r>
              <a:rPr lang="en-GB" dirty="0"/>
              <a:t>A critical section cannot be executed by more than one process at a time. </a:t>
            </a:r>
          </a:p>
          <a:p>
            <a:endParaRPr lang="en-GB" dirty="0"/>
          </a:p>
          <a:p>
            <a:r>
              <a:rPr lang="en-GB" dirty="0"/>
              <a:t>When a thread requires access to a shared resource it must enter a critical section:</a:t>
            </a:r>
          </a:p>
          <a:p>
            <a:r>
              <a:rPr lang="en-GB" dirty="0"/>
              <a:t>In the critical section mutual exclusion is achieved by locking the resource during the access</a:t>
            </a:r>
          </a:p>
          <a:p>
            <a:endParaRPr lang="en-GB" dirty="0"/>
          </a:p>
          <a:p>
            <a:r>
              <a:rPr lang="en-GB" dirty="0"/>
              <a:t>This can be done in hardware by disabling interrupts. </a:t>
            </a:r>
            <a:br>
              <a:rPr lang="en-GB" dirty="0"/>
            </a:br>
            <a:r>
              <a:rPr lang="en-GB" dirty="0">
                <a:solidFill>
                  <a:srgbClr val="0070C0"/>
                </a:solidFill>
              </a:rPr>
              <a:t>Is this a good idea?</a:t>
            </a:r>
            <a:r>
              <a:rPr lang="en-GB" dirty="0"/>
              <a:t>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20922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critical section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78124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GB" dirty="0">
                <a:solidFill>
                  <a:srgbClr val="000000"/>
                </a:solidFill>
              </a:rPr>
              <a:t>After completing this section of the module you will be able to: </a:t>
            </a:r>
            <a:br>
              <a:rPr lang="en-GB" dirty="0">
                <a:solidFill>
                  <a:srgbClr val="000000"/>
                </a:solidFill>
              </a:rPr>
            </a:br>
            <a:endParaRPr lang="en-GB" dirty="0">
              <a:solidFill>
                <a:srgbClr val="000000"/>
              </a:solidFill>
            </a:endParaRPr>
          </a:p>
          <a:p>
            <a:r>
              <a:rPr lang="en-GB" dirty="0"/>
              <a:t>Describe and explain the purposes and implementation of operating systems </a:t>
            </a:r>
          </a:p>
          <a:p>
            <a:pPr marL="457200" lvl="1" indent="0">
              <a:buNone/>
            </a:pPr>
            <a:endParaRPr lang="en-GB" dirty="0"/>
          </a:p>
          <a:p>
            <a:pPr lvl="1"/>
            <a:r>
              <a:rPr lang="en-GB" dirty="0"/>
              <a:t>Dispatch</a:t>
            </a:r>
          </a:p>
          <a:p>
            <a:pPr lvl="1"/>
            <a:r>
              <a:rPr lang="en-GB" dirty="0"/>
              <a:t>Scheduling</a:t>
            </a:r>
          </a:p>
          <a:p>
            <a:pPr lvl="1"/>
            <a:r>
              <a:rPr lang="en-GB" dirty="0"/>
              <a:t>Concurrency</a:t>
            </a:r>
          </a:p>
          <a:p>
            <a:pPr lvl="1"/>
            <a:r>
              <a:rPr lang="en-GB" dirty="0"/>
              <a:t>Synchronisation</a:t>
            </a:r>
          </a:p>
          <a:p>
            <a:pPr lvl="1"/>
            <a:endParaRPr lang="en-GB" dirty="0"/>
          </a:p>
          <a:p>
            <a:r>
              <a:rPr lang="en-GB" i="1" dirty="0"/>
              <a:t>When two trains approach each other at a crossing, both shall come</a:t>
            </a:r>
            <a:br>
              <a:rPr lang="en-GB" i="1" dirty="0"/>
            </a:br>
            <a:r>
              <a:rPr lang="en-GB" i="1" dirty="0"/>
              <a:t>to a full stop and neither shall start up again until the other has gone. </a:t>
            </a:r>
            <a:endParaRPr lang="en-GB" dirty="0"/>
          </a:p>
          <a:p>
            <a:pPr marL="457200" lvl="1" indent="0">
              <a:buNone/>
            </a:pPr>
            <a:r>
              <a:rPr lang="en-GB" sz="2000" i="1" dirty="0"/>
              <a:t>STATUTE PASSED BY THE KANSAS STATE LEGISLATURE, EARLY IN THE 20TH CENTURY </a:t>
            </a:r>
            <a:endParaRPr lang="en-GB" sz="2000" dirty="0"/>
          </a:p>
          <a:p>
            <a:pPr lvl="1"/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5727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outcomes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376838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/>
          </a:bodyPr>
          <a:lstStyle/>
          <a:p>
            <a:r>
              <a:rPr lang="en-GB" dirty="0"/>
              <a:t>x86 and other processors have a Compare and Swap instruction</a:t>
            </a:r>
          </a:p>
          <a:p>
            <a:endParaRPr lang="en-GB" dirty="0"/>
          </a:p>
          <a:p>
            <a:r>
              <a:rPr lang="en-GB" dirty="0"/>
              <a:t>This checks a value on memory against a test value.</a:t>
            </a:r>
          </a:p>
          <a:p>
            <a:r>
              <a:rPr lang="en-GB" dirty="0"/>
              <a:t>If they match, the value is replaced by a new value and a swap is allowed into the critical section</a:t>
            </a:r>
          </a:p>
          <a:p>
            <a:r>
              <a:rPr lang="en-GB" dirty="0"/>
              <a:t>If they don’t match, then the process enters a busy-wait state where it idles until it checks the value again</a:t>
            </a:r>
          </a:p>
          <a:p>
            <a:r>
              <a:rPr lang="en-GB" dirty="0"/>
              <a:t>While simple it has issues:</a:t>
            </a:r>
          </a:p>
          <a:p>
            <a:pPr lvl="1"/>
            <a:r>
              <a:rPr lang="en-GB" dirty="0"/>
              <a:t>wasted CPU cycles in busy-wait</a:t>
            </a:r>
          </a:p>
          <a:p>
            <a:pPr lvl="1"/>
            <a:r>
              <a:rPr lang="en-GB" dirty="0"/>
              <a:t>starvation and deadlocks can occur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26940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compare and swap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32607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/>
          </a:bodyPr>
          <a:lstStyle/>
          <a:p>
            <a:r>
              <a:rPr lang="en-GB" dirty="0"/>
              <a:t>Semaphores</a:t>
            </a:r>
          </a:p>
          <a:p>
            <a:endParaRPr lang="en-GB" dirty="0"/>
          </a:p>
          <a:p>
            <a:r>
              <a:rPr lang="en-GB" dirty="0"/>
              <a:t>A semaphore is a variable that indicates if a resource is available or not</a:t>
            </a:r>
          </a:p>
          <a:p>
            <a:r>
              <a:rPr lang="en-GB" dirty="0"/>
              <a:t>A process wanting to enter a critical section can check the semaphore</a:t>
            </a:r>
          </a:p>
          <a:p>
            <a:endParaRPr lang="en-GB" dirty="0"/>
          </a:p>
          <a:p>
            <a:r>
              <a:rPr lang="en-GB" dirty="0"/>
              <a:t>For instance, if the semaphore is 0, the resource is locked, if it is 1 the process can enter the critical section</a:t>
            </a:r>
          </a:p>
          <a:p>
            <a:endParaRPr lang="en-GB" dirty="0"/>
          </a:p>
          <a:p>
            <a:r>
              <a:rPr lang="en-GB" dirty="0"/>
              <a:t>Counting semaphores can be used where multiple access is allowed</a:t>
            </a:r>
            <a:br>
              <a:rPr lang="en-GB" dirty="0"/>
            </a:br>
            <a:r>
              <a:rPr lang="en-GB" dirty="0">
                <a:solidFill>
                  <a:srgbClr val="0070C0"/>
                </a:solidFill>
              </a:rPr>
              <a:t>How would this work?   </a:t>
            </a:r>
          </a:p>
          <a:p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25623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software solutions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445227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 lnSpcReduction="10000"/>
          </a:bodyPr>
          <a:lstStyle/>
          <a:p>
            <a:r>
              <a:rPr lang="en-GB" dirty="0"/>
              <a:t>Semaphores are powerful and flexible, however their use may be scattered throughout code and be difficult to check their correct operation</a:t>
            </a:r>
          </a:p>
          <a:p>
            <a:endParaRPr lang="en-GB" dirty="0"/>
          </a:p>
          <a:p>
            <a:r>
              <a:rPr lang="en-GB" dirty="0"/>
              <a:t>An alternative solution is the monitor (supported in C# and Java)</a:t>
            </a:r>
          </a:p>
          <a:p>
            <a:endParaRPr lang="en-GB" dirty="0"/>
          </a:p>
          <a:p>
            <a:r>
              <a:rPr lang="en-GB" dirty="0"/>
              <a:t>This is code that controls access to the resource</a:t>
            </a:r>
          </a:p>
          <a:p>
            <a:r>
              <a:rPr lang="en-GB" dirty="0"/>
              <a:t>It only allows one process at a time to enter the monitor</a:t>
            </a:r>
          </a:p>
          <a:p>
            <a:r>
              <a:rPr lang="en-GB" dirty="0"/>
              <a:t>Other processes must wait in a queue to enter the monitor</a:t>
            </a:r>
          </a:p>
          <a:p>
            <a:r>
              <a:rPr lang="en-GB" dirty="0"/>
              <a:t>When a process exits the monitor, another enters from the queue</a:t>
            </a:r>
          </a:p>
          <a:p>
            <a:r>
              <a:rPr lang="en-GB" dirty="0"/>
              <a:t>If a process is blocked while in the monitor, it must be released and only put back in the queue when the condition is cleared </a:t>
            </a:r>
          </a:p>
          <a:p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25623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software solutions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250537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/>
          </a:bodyPr>
          <a:lstStyle/>
          <a:p>
            <a:r>
              <a:rPr lang="en-GB" dirty="0"/>
              <a:t>The previous methods have shown how the OS can achieve synchronisation, ensuring that concurrent processes can co-operate</a:t>
            </a:r>
          </a:p>
          <a:p>
            <a:endParaRPr lang="en-GB" dirty="0"/>
          </a:p>
          <a:p>
            <a:r>
              <a:rPr lang="en-GB" dirty="0"/>
              <a:t>A classic example is the producer/consumer model where one process puts data into a buffer and another extracts it </a:t>
            </a:r>
          </a:p>
          <a:p>
            <a:endParaRPr lang="en-GB" dirty="0"/>
          </a:p>
          <a:p>
            <a:r>
              <a:rPr lang="en-GB" dirty="0"/>
              <a:t>Buffer operations must not overlap, only one process can access the buffer at a time</a:t>
            </a:r>
          </a:p>
          <a:p>
            <a:r>
              <a:rPr lang="en-GB" dirty="0"/>
              <a:t>The producer must not try to add data to a full buffer</a:t>
            </a:r>
          </a:p>
          <a:p>
            <a:r>
              <a:rPr lang="en-GB" dirty="0"/>
              <a:t>The consumer must not try to take data from an empty buffer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22552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synchronisation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131497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 lnSpcReduction="10000"/>
          </a:bodyPr>
          <a:lstStyle/>
          <a:p>
            <a:r>
              <a:rPr lang="en-GB" dirty="0"/>
              <a:t>Semaphores are used, including a special mutex semaphore</a:t>
            </a:r>
          </a:p>
          <a:p>
            <a:pPr marL="457200" lvl="1" indent="0">
              <a:buNone/>
            </a:pPr>
            <a:r>
              <a:rPr lang="en-GB" dirty="0"/>
              <a:t>Note: The example ignores the empty/full condition</a:t>
            </a:r>
          </a:p>
          <a:p>
            <a:endParaRPr lang="en-GB" dirty="0"/>
          </a:p>
          <a:p>
            <a:r>
              <a:rPr lang="en-GB" dirty="0"/>
              <a:t>A mutex semaphore is owned by the process. It can only be incremented or decremented by the same process, thus locking out any other process. This prevents deadlocks.</a:t>
            </a:r>
          </a:p>
          <a:p>
            <a:r>
              <a:rPr lang="en-GB" dirty="0"/>
              <a:t>The mutex initialises as 1</a:t>
            </a:r>
          </a:p>
          <a:p>
            <a:endParaRPr lang="en-GB" dirty="0"/>
          </a:p>
          <a:p>
            <a:r>
              <a:rPr lang="en-GB" dirty="0"/>
              <a:t>Semaphores used:</a:t>
            </a:r>
          </a:p>
          <a:p>
            <a:pPr lvl="1"/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emptyCount</a:t>
            </a:r>
            <a:r>
              <a:rPr lang="en-GB" dirty="0"/>
              <a:t> – the number of available spaces in the buffer</a:t>
            </a:r>
          </a:p>
          <a:p>
            <a:pPr lvl="1"/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fillCount</a:t>
            </a:r>
            <a:r>
              <a:rPr lang="en-GB" dirty="0"/>
              <a:t> – the number of items already in the buffer</a:t>
            </a:r>
          </a:p>
          <a:p>
            <a:pPr lvl="1"/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buffer_mutex</a:t>
            </a:r>
            <a:r>
              <a:rPr lang="en-GB" dirty="0"/>
              <a:t> – 0 means locked, 1 means unlocked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22552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synchronisation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270822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22552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synchronisation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9A660FF-7E82-C545-9EC2-6D546BCF4A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942398"/>
            <a:ext cx="5181600" cy="4351338"/>
          </a:xfrm>
        </p:spPr>
        <p:txBody>
          <a:bodyPr/>
          <a:lstStyle/>
          <a:p>
            <a:r>
              <a:rPr lang="en-US" dirty="0"/>
              <a:t>Producer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decrement(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emptyCount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decrement(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buffer_mutex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addItemIntoBuffer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increment(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buffer_mutex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increment(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fillCount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3C2457-F27C-4A44-A790-1D6D89BA8D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942397"/>
            <a:ext cx="5181600" cy="4351338"/>
          </a:xfrm>
        </p:spPr>
        <p:txBody>
          <a:bodyPr/>
          <a:lstStyle/>
          <a:p>
            <a:r>
              <a:rPr lang="en-US" dirty="0"/>
              <a:t>Consumer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decrement(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fillCount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decrement(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buffer_mutex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removeItemFromBuffer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increment(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buffer_mutex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increment(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emptyCount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596A00-336D-544C-909F-C80ED01DEC6B}"/>
              </a:ext>
            </a:extLst>
          </p:cNvPr>
          <p:cNvSpPr txBox="1"/>
          <p:nvPr/>
        </p:nvSpPr>
        <p:spPr>
          <a:xfrm>
            <a:off x="935182" y="5611091"/>
            <a:ext cx="86348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Explain how this prevents deadlocks and race conditions while </a:t>
            </a:r>
            <a:r>
              <a:rPr lang="en-US" sz="2800" dirty="0" err="1">
                <a:solidFill>
                  <a:srgbClr val="0070C0"/>
                </a:solidFill>
              </a:rPr>
              <a:t>synchronising</a:t>
            </a:r>
            <a:r>
              <a:rPr lang="en-US" sz="2800" dirty="0">
                <a:solidFill>
                  <a:srgbClr val="0070C0"/>
                </a:solidFill>
              </a:rPr>
              <a:t> the processes 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B03B2B3-F944-024C-B969-6C19D451BF79}"/>
              </a:ext>
            </a:extLst>
          </p:cNvPr>
          <p:cNvSpPr/>
          <p:nvPr/>
        </p:nvSpPr>
        <p:spPr>
          <a:xfrm>
            <a:off x="2651648" y="4564808"/>
            <a:ext cx="79975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emptyCount</a:t>
            </a:r>
            <a:r>
              <a:rPr lang="en-GB" dirty="0"/>
              <a:t> – the number of available spaces in the buffer</a:t>
            </a:r>
          </a:p>
          <a:p>
            <a:pPr lvl="1"/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fillCount</a:t>
            </a:r>
            <a:r>
              <a:rPr lang="en-GB" dirty="0"/>
              <a:t> – the number of items already in the buffer</a:t>
            </a:r>
          </a:p>
          <a:p>
            <a:pPr lvl="1"/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buffer_mutex</a:t>
            </a:r>
            <a:r>
              <a:rPr lang="en-GB" dirty="0"/>
              <a:t> – 0 means locked, 1 means unlocked</a:t>
            </a:r>
          </a:p>
        </p:txBody>
      </p:sp>
    </p:spTree>
    <p:extLst>
      <p:ext uri="{BB962C8B-B14F-4D97-AF65-F5344CB8AC3E}">
        <p14:creationId xmlns:p14="http://schemas.microsoft.com/office/powerpoint/2010/main" val="21899798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/>
          </a:bodyPr>
          <a:lstStyle/>
          <a:p>
            <a:r>
              <a:rPr lang="en-GB" dirty="0"/>
              <a:t>The dispatcher and scheduler allow multiprogramming to take place on single and multiprocessors</a:t>
            </a:r>
          </a:p>
          <a:p>
            <a:endParaRPr lang="en-GB" dirty="0"/>
          </a:p>
          <a:p>
            <a:r>
              <a:rPr lang="en-GB" dirty="0"/>
              <a:t>Issues with overlapping use of resources by threads and processes are managed with concurrent hardware and programming techniques</a:t>
            </a:r>
          </a:p>
          <a:p>
            <a:endParaRPr lang="en-GB" dirty="0"/>
          </a:p>
          <a:p>
            <a:r>
              <a:rPr lang="en-GB" dirty="0"/>
              <a:t>Synchronisation between processes is achieved with the use of semaphores</a:t>
            </a:r>
          </a:p>
          <a:p>
            <a:endParaRPr lang="en-GB" dirty="0"/>
          </a:p>
          <a:p>
            <a:r>
              <a:rPr lang="en-GB" dirty="0"/>
              <a:t>That ends all the sessions for this module 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6644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conclusion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13980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913918" cy="5262496"/>
          </a:xfrm>
        </p:spPr>
        <p:txBody>
          <a:bodyPr>
            <a:normAutofit/>
          </a:bodyPr>
          <a:lstStyle/>
          <a:p>
            <a:pPr fontAlgn="base"/>
            <a:r>
              <a:rPr lang="en-GB" dirty="0">
                <a:solidFill>
                  <a:srgbClr val="000000"/>
                </a:solidFill>
                <a:cs typeface="Arial" panose="020B0604020202020204" pitchFamily="34" charset="0"/>
              </a:rPr>
              <a:t>In this section we will use process and thread interchangeably</a:t>
            </a:r>
          </a:p>
          <a:p>
            <a:pPr fontAlgn="base"/>
            <a:endParaRPr lang="en-GB" sz="2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fontAlgn="base"/>
            <a:r>
              <a:rPr lang="en-GB" dirty="0">
                <a:cs typeface="Arial" panose="020B0604020202020204" pitchFamily="34" charset="0"/>
              </a:rPr>
              <a:t>A dispatcher gives control of the CPU to the process selected by the scheduler</a:t>
            </a:r>
          </a:p>
          <a:p>
            <a:pPr fontAlgn="base"/>
            <a:r>
              <a:rPr lang="en-GB" dirty="0">
                <a:cs typeface="Arial" panose="020B0604020202020204" pitchFamily="34" charset="0"/>
              </a:rPr>
              <a:t>The scheduler chooses the next jobs to enter the system and the next process to run</a:t>
            </a:r>
          </a:p>
          <a:p>
            <a:pPr fontAlgn="base"/>
            <a:r>
              <a:rPr lang="en-GB" dirty="0">
                <a:cs typeface="Arial" panose="020B0604020202020204" pitchFamily="34" charset="0"/>
              </a:rPr>
              <a:t>Concurrency is where several processes are executed during overlapping time periods</a:t>
            </a:r>
          </a:p>
          <a:p>
            <a:pPr fontAlgn="base"/>
            <a:r>
              <a:rPr lang="en-GB" dirty="0">
                <a:cs typeface="Arial" panose="020B0604020202020204" pitchFamily="34" charset="0"/>
              </a:rPr>
              <a:t>Synchronisation ensures that two or more concurrent processes do not simultaneously execute a shared resource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1384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basics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46601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The dispatcher gives control of the CPU to the process selected by the scheduler</a:t>
            </a:r>
            <a:br>
              <a:rPr lang="en-GB" dirty="0"/>
            </a:br>
            <a:endParaRPr lang="en-GB" dirty="0"/>
          </a:p>
          <a:p>
            <a:r>
              <a:rPr lang="en-GB" dirty="0"/>
              <a:t>It receives control in kernel mode as the result of an interrupt or system call </a:t>
            </a:r>
          </a:p>
          <a:p>
            <a:pPr fontAlgn="base"/>
            <a:r>
              <a:rPr lang="en-GB" dirty="0"/>
              <a:t>At this point the context (registers, stack etc) of the previously executing process are intact </a:t>
            </a:r>
            <a:r>
              <a:rPr lang="en-GB" dirty="0">
                <a:solidFill>
                  <a:srgbClr val="0070C0"/>
                </a:solidFill>
              </a:rPr>
              <a:t>(Where is this context held?)</a:t>
            </a:r>
          </a:p>
          <a:p>
            <a:pPr fontAlgn="base"/>
            <a:r>
              <a:rPr lang="en-GB" dirty="0"/>
              <a:t>The dispatcher will store this state in memory </a:t>
            </a:r>
          </a:p>
          <a:p>
            <a:pPr fontAlgn="base"/>
            <a:r>
              <a:rPr lang="en-GB" dirty="0"/>
              <a:t>The dispatcher restores all of the stored state of the new process to be run</a:t>
            </a:r>
          </a:p>
          <a:p>
            <a:pPr fontAlgn="base"/>
            <a:r>
              <a:rPr lang="en-GB" dirty="0"/>
              <a:t>The dispatcher jumps to the appropriate program counter value as listed in the process that has its full context established</a:t>
            </a:r>
          </a:p>
          <a:p>
            <a:pPr fontAlgn="base"/>
            <a:endParaRPr lang="en-GB" dirty="0"/>
          </a:p>
          <a:p>
            <a:pPr fontAlgn="base"/>
            <a:r>
              <a:rPr lang="en-GB" dirty="0"/>
              <a:t>The dispatcher should be as fast as possible </a:t>
            </a:r>
            <a:r>
              <a:rPr lang="en-GB" dirty="0">
                <a:solidFill>
                  <a:srgbClr val="0070C0"/>
                </a:solidFill>
              </a:rPr>
              <a:t>(Why?)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4128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dispatch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35833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009909" cy="5262496"/>
          </a:xfrm>
        </p:spPr>
        <p:txBody>
          <a:bodyPr>
            <a:normAutofit/>
          </a:bodyPr>
          <a:lstStyle/>
          <a:p>
            <a:r>
              <a:rPr lang="en-GB" dirty="0"/>
              <a:t>There are three schedulers:</a:t>
            </a:r>
          </a:p>
          <a:p>
            <a:endParaRPr lang="en-GB" dirty="0"/>
          </a:p>
          <a:p>
            <a:pPr lvl="1"/>
            <a:r>
              <a:rPr lang="en-GB" dirty="0"/>
              <a:t>Short term scheduler – decides which ready, and in memory, processes are to be run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Medium term scheduler – decides which processes are to be swapped out or in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Long term scheduler – decides which processes are to be put on the ready queue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5632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scheduler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71233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A scheduler must:</a:t>
            </a:r>
          </a:p>
          <a:p>
            <a:endParaRPr lang="en-GB" dirty="0"/>
          </a:p>
          <a:p>
            <a:r>
              <a:rPr lang="en-GB" dirty="0"/>
              <a:t>Maximise the number of users receiving acceptable response times</a:t>
            </a:r>
          </a:p>
          <a:p>
            <a:r>
              <a:rPr lang="en-GB" dirty="0"/>
              <a:t>Run a program in a consistent time regardless of system load</a:t>
            </a:r>
          </a:p>
          <a:p>
            <a:r>
              <a:rPr lang="en-GB" dirty="0"/>
              <a:t>Maximise the number of processes completed in a fixed time </a:t>
            </a:r>
          </a:p>
          <a:p>
            <a:r>
              <a:rPr lang="en-GB" dirty="0"/>
              <a:t>Effectively utilise the CPU </a:t>
            </a:r>
          </a:p>
          <a:p>
            <a:r>
              <a:rPr lang="en-GB" dirty="0"/>
              <a:t>Treat processes fairly</a:t>
            </a:r>
          </a:p>
          <a:p>
            <a:r>
              <a:rPr lang="en-GB" dirty="0"/>
              <a:t>Observe any process priorities</a:t>
            </a:r>
          </a:p>
          <a:p>
            <a:r>
              <a:rPr lang="en-GB" dirty="0"/>
              <a:t>Avoid starvation, where a process is overlooked indefinitely by the scheduler</a:t>
            </a:r>
          </a:p>
          <a:p>
            <a:r>
              <a:rPr lang="en-GB" dirty="0"/>
              <a:t>Balance resources</a:t>
            </a:r>
            <a:br>
              <a:rPr lang="en-GB" dirty="0"/>
            </a:br>
            <a:br>
              <a:rPr lang="en-GB" dirty="0"/>
            </a:br>
            <a:r>
              <a:rPr lang="en-GB" dirty="0"/>
              <a:t>It is not possible to optimise all of these simultaneously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27789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scheduler objectives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89870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/>
          </a:bodyPr>
          <a:lstStyle/>
          <a:p>
            <a:r>
              <a:rPr lang="en-GB" dirty="0"/>
              <a:t>Schedulers can be pre-emptive or non-pre-emptive</a:t>
            </a:r>
          </a:p>
          <a:p>
            <a:pPr lvl="1"/>
            <a:r>
              <a:rPr lang="en-GB" dirty="0"/>
              <a:t>Pre-emptive can interrupt a process</a:t>
            </a:r>
          </a:p>
          <a:p>
            <a:pPr lvl="1"/>
            <a:r>
              <a:rPr lang="en-GB" dirty="0"/>
              <a:t>Non pre-emptive waits for a process to end or switch to waiting</a:t>
            </a:r>
            <a:br>
              <a:rPr lang="en-GB" dirty="0"/>
            </a:br>
            <a:r>
              <a:rPr lang="en-GB" dirty="0"/>
              <a:t> </a:t>
            </a:r>
          </a:p>
          <a:p>
            <a:r>
              <a:rPr lang="en-GB" dirty="0"/>
              <a:t>Priority scheduling</a:t>
            </a:r>
          </a:p>
          <a:p>
            <a:pPr lvl="1"/>
            <a:r>
              <a:rPr lang="en-GB" dirty="0"/>
              <a:t>There is a queue for each level of priority</a:t>
            </a:r>
          </a:p>
          <a:p>
            <a:pPr lvl="1"/>
            <a:r>
              <a:rPr lang="en-GB" dirty="0"/>
              <a:t>The scheduler takes a process from the highest priority queue each time interval</a:t>
            </a:r>
            <a:br>
              <a:rPr lang="en-GB" dirty="0"/>
            </a:br>
            <a:endParaRPr lang="en-GB" dirty="0"/>
          </a:p>
          <a:p>
            <a:pPr lvl="1"/>
            <a:r>
              <a:rPr lang="en-GB" dirty="0">
                <a:solidFill>
                  <a:srgbClr val="0070C0"/>
                </a:solidFill>
              </a:rPr>
              <a:t>What is the problem with this?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554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strategies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83325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/>
          </a:bodyPr>
          <a:lstStyle/>
          <a:p>
            <a:r>
              <a:rPr lang="en-GB" dirty="0"/>
              <a:t>First come first served (FIFO)</a:t>
            </a:r>
            <a:br>
              <a:rPr lang="en-GB" dirty="0"/>
            </a:br>
            <a:endParaRPr lang="en-GB" dirty="0"/>
          </a:p>
          <a:p>
            <a:pPr lvl="1"/>
            <a:r>
              <a:rPr lang="en-GB" dirty="0"/>
              <a:t>As each process comes ready it joins the ready queue</a:t>
            </a:r>
          </a:p>
          <a:p>
            <a:pPr lvl="1"/>
            <a:r>
              <a:rPr lang="en-GB" dirty="0"/>
              <a:t>The process that has been in the queue the longest is selected to run</a:t>
            </a:r>
            <a:br>
              <a:rPr lang="en-GB" dirty="0"/>
            </a:br>
            <a:endParaRPr lang="en-GB" dirty="0"/>
          </a:p>
          <a:p>
            <a:pPr lvl="1"/>
            <a:r>
              <a:rPr lang="en-GB" dirty="0"/>
              <a:t>The problem with this is that it can be inefficient of both I/O and CPU processes</a:t>
            </a:r>
          </a:p>
          <a:p>
            <a:pPr lvl="1"/>
            <a:r>
              <a:rPr lang="en-GB" dirty="0"/>
              <a:t>Throughput can be low as longer processes can block shorter ones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But it can work well in conjunction with priority scheduling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554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strategies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03407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/>
          </a:bodyPr>
          <a:lstStyle/>
          <a:p>
            <a:r>
              <a:rPr lang="en-GB" dirty="0"/>
              <a:t>Round Robin</a:t>
            </a:r>
            <a:br>
              <a:rPr lang="en-GB" dirty="0"/>
            </a:br>
            <a:endParaRPr lang="en-GB" dirty="0"/>
          </a:p>
          <a:p>
            <a:pPr lvl="1"/>
            <a:r>
              <a:rPr lang="en-GB" dirty="0"/>
              <a:t>This is a time slicing procedure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On a clock interrupt, the current process is moved to the ready queue and the next ready process is selected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If the clock interval is short, processes are handled quickly, but there is more overhead</a:t>
            </a:r>
          </a:p>
          <a:p>
            <a:pPr lvl="1"/>
            <a:r>
              <a:rPr lang="en-GB" dirty="0"/>
              <a:t>An I/O process may not use all of the time slot, but a CPU process may use all the time</a:t>
            </a:r>
          </a:p>
          <a:p>
            <a:pPr lvl="1"/>
            <a:r>
              <a:rPr lang="en-GB" dirty="0"/>
              <a:t>This favours processor processes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554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strategies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11264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71502E175D4041AD5498D9462EEF6D" ma:contentTypeVersion="11" ma:contentTypeDescription="Create a new document." ma:contentTypeScope="" ma:versionID="9513faf5fc17fb33e47043d9f4aecf4e">
  <xsd:schema xmlns:xsd="http://www.w3.org/2001/XMLSchema" xmlns:xs="http://www.w3.org/2001/XMLSchema" xmlns:p="http://schemas.microsoft.com/office/2006/metadata/properties" xmlns:ns2="97cb88b6-6f55-437d-af73-4cb2e3d1be32" xmlns:ns3="4a02df82-8de1-40de-837c-d16ad8d3d107" targetNamespace="http://schemas.microsoft.com/office/2006/metadata/properties" ma:root="true" ma:fieldsID="fe52720b6bd63e4542cfd51ab209b0a8" ns2:_="" ns3:_="">
    <xsd:import namespace="97cb88b6-6f55-437d-af73-4cb2e3d1be32"/>
    <xsd:import namespace="4a02df82-8de1-40de-837c-d16ad8d3d1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b88b6-6f55-437d-af73-4cb2e3d1be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02df82-8de1-40de-837c-d16ad8d3d10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D53F399-03FA-4D91-AC1A-8C0A7FCF22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C44590-9FAE-44C6-8226-04074169D818}">
  <ds:schemaRefs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97cb88b6-6f55-437d-af73-4cb2e3d1be32"/>
    <ds:schemaRef ds:uri="http://purl.org/dc/terms/"/>
    <ds:schemaRef ds:uri="http://schemas.microsoft.com/office/2006/documentManagement/types"/>
    <ds:schemaRef ds:uri="4a02df82-8de1-40de-837c-d16ad8d3d107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70CF3D0-C4ED-4098-87C8-DC78FE451D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cb88b6-6f55-437d-af73-4cb2e3d1be32"/>
    <ds:schemaRef ds:uri="4a02df82-8de1-40de-837c-d16ad8d3d1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21597</TotalTime>
  <Words>1973</Words>
  <Application>Microsoft Macintosh PowerPoint</Application>
  <PresentationFormat>Widescreen</PresentationFormat>
  <Paragraphs>268</Paragraphs>
  <Slides>26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Courier New</vt:lpstr>
      <vt:lpstr>Helvetica </vt:lpstr>
      <vt:lpstr>Microsoft Sans Serif</vt:lpstr>
      <vt:lpstr>Office Theme</vt:lpstr>
      <vt:lpstr>Operating Systems and Architecture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Higgie</dc:creator>
  <cp:lastModifiedBy>Bob Higgie</cp:lastModifiedBy>
  <cp:revision>10</cp:revision>
  <dcterms:created xsi:type="dcterms:W3CDTF">2020-06-12T21:21:17Z</dcterms:created>
  <dcterms:modified xsi:type="dcterms:W3CDTF">2020-10-13T16:35:18Z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0x010100DB71502E175D4041AD5498D9462EEF6D</vt:lpwstr>
  </property>
</Properties>
</file>