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53"/>
  </p:notesMasterIdLst>
  <p:sldIdLst>
    <p:sldId id="256" r:id="rId5"/>
    <p:sldId id="259" r:id="rId6"/>
    <p:sldId id="270" r:id="rId7"/>
    <p:sldId id="331" r:id="rId8"/>
    <p:sldId id="335" r:id="rId9"/>
    <p:sldId id="458" r:id="rId10"/>
    <p:sldId id="329" r:id="rId11"/>
    <p:sldId id="330" r:id="rId12"/>
    <p:sldId id="324" r:id="rId13"/>
    <p:sldId id="325" r:id="rId14"/>
    <p:sldId id="323" r:id="rId15"/>
    <p:sldId id="326" r:id="rId16"/>
    <p:sldId id="327" r:id="rId17"/>
    <p:sldId id="328" r:id="rId18"/>
    <p:sldId id="337" r:id="rId19"/>
    <p:sldId id="339" r:id="rId20"/>
    <p:sldId id="340" r:id="rId21"/>
    <p:sldId id="459" r:id="rId22"/>
    <p:sldId id="273" r:id="rId23"/>
    <p:sldId id="274" r:id="rId24"/>
    <p:sldId id="351" r:id="rId25"/>
    <p:sldId id="352" r:id="rId26"/>
    <p:sldId id="367" r:id="rId27"/>
    <p:sldId id="279" r:id="rId28"/>
    <p:sldId id="284" r:id="rId29"/>
    <p:sldId id="298" r:id="rId30"/>
    <p:sldId id="299" r:id="rId31"/>
    <p:sldId id="300" r:id="rId32"/>
    <p:sldId id="301" r:id="rId33"/>
    <p:sldId id="302" r:id="rId34"/>
    <p:sldId id="303" r:id="rId35"/>
    <p:sldId id="304" r:id="rId36"/>
    <p:sldId id="305" r:id="rId37"/>
    <p:sldId id="306" r:id="rId38"/>
    <p:sldId id="307" r:id="rId39"/>
    <p:sldId id="471" r:id="rId40"/>
    <p:sldId id="308" r:id="rId41"/>
    <p:sldId id="309" r:id="rId42"/>
    <p:sldId id="310" r:id="rId43"/>
    <p:sldId id="311" r:id="rId44"/>
    <p:sldId id="285" r:id="rId45"/>
    <p:sldId id="348" r:id="rId46"/>
    <p:sldId id="263" r:id="rId47"/>
    <p:sldId id="389" r:id="rId48"/>
    <p:sldId id="390" r:id="rId49"/>
    <p:sldId id="391" r:id="rId50"/>
    <p:sldId id="392" r:id="rId51"/>
    <p:sldId id="39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F6412C-4132-2026-65A4-AFA5458100B5}" v="80" dt="2020-09-04T15:37:03.519"/>
    <p1510:client id="{22E61350-80B4-BFDE-9C3C-A1AB2D36F7DA}" v="487" dt="2020-09-07T14:21:46.931"/>
    <p1510:client id="{24BA9ACE-DB64-4326-BC26-8217EB6E1FD9}" v="118" dt="2020-09-16T10:34:59.051"/>
    <p1510:client id="{37E5F7E9-166D-CF06-7D3E-599DF676646B}" v="5" dt="2020-11-16T11:15:03.211"/>
    <p1510:client id="{3EA0699C-99C8-DDC3-465B-9A1B26E6D38C}" v="51" dt="2020-09-15T10:22:36.438"/>
    <p1510:client id="{626A2D95-8997-9917-7066-9C1013592F6E}" v="187" dt="2020-09-16T08:28:07.378"/>
    <p1510:client id="{6DAE2EBB-7186-4755-AE54-17B1266B635C}" v="6" dt="2020-11-18T09:46:53.562"/>
    <p1510:client id="{77D7742C-DA2A-C567-8CAC-0C45500C44A9}" v="561" dt="2020-09-09T13:15:12.944"/>
    <p1510:client id="{8E52DEF5-9407-69B2-82FC-C9998682A978}" v="139" dt="2020-09-15T14:33:25.920"/>
    <p1510:client id="{D1DFAF24-7952-A7FA-D2AC-17B439DEB6AB}" v="64" dt="2020-09-14T14:55:48.018"/>
    <p1510:client id="{DB68C5C4-3E28-3CCD-2FA0-272F175A039B}" v="126" dt="2020-09-11T13:33:45.050"/>
    <p1510:client id="{E66A117B-910E-7710-0F9F-9A1370C56232}" v="136" dt="2020-09-18T10:08:21.251"/>
    <p1510:client id="{EDC3F269-4FBD-DC7E-97AD-E8BD8203D40E}" v="604" dt="2020-09-08T08:40:27.832"/>
    <p1510:client id="{FAFB5852-BDBF-28A4-0EDE-1F59762AB30C}" v="270" dt="2020-09-10T14:42:57.0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12"/>
  </p:normalViewPr>
  <p:slideViewPr>
    <p:cSldViewPr snapToGrid="0">
      <p:cViewPr varScale="1">
        <p:scale>
          <a:sx n="85" d="100"/>
          <a:sy n="85" d="100"/>
        </p:scale>
        <p:origin x="114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60895B-7866-415E-8DDC-181048E638C6}" type="datetimeFigureOut">
              <a:rPr lang="en-GB" smtClean="0"/>
              <a:t>28/02/2023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AF260-5582-4BC7-990C-8345B54C7622}" type="slidenum">
              <a:rPr lang="en-GB" smtClean="0"/>
              <a:t>‹#›</a:t>
            </a:fld>
            <a:endParaRPr lang="en-GB"/>
          </a:p>
        </p:txBody>
      </p:sp>
    </p:spTree>
    <p:extLst>
      <p:ext uri="{BB962C8B-B14F-4D97-AF65-F5344CB8AC3E}">
        <p14:creationId xmlns:p14="http://schemas.microsoft.com/office/powerpoint/2010/main" val="1152206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Pause here and get learner to research</a:t>
            </a:r>
          </a:p>
        </p:txBody>
      </p:sp>
      <p:sp>
        <p:nvSpPr>
          <p:cNvPr id="4" name="Slide Number Placeholder 3"/>
          <p:cNvSpPr>
            <a:spLocks noGrp="1"/>
          </p:cNvSpPr>
          <p:nvPr>
            <p:ph type="sldNum" sz="quarter" idx="10"/>
          </p:nvPr>
        </p:nvSpPr>
        <p:spPr/>
        <p:txBody>
          <a:bodyPr/>
          <a:lstStyle/>
          <a:p>
            <a:fld id="{85BAF260-5582-4BC7-990C-8345B54C7622}" type="slidenum">
              <a:rPr lang="en-GB" smtClean="0"/>
              <a:t>4</a:t>
            </a:fld>
            <a:endParaRPr lang="en-GB"/>
          </a:p>
        </p:txBody>
      </p:sp>
    </p:spTree>
    <p:extLst>
      <p:ext uri="{BB962C8B-B14F-4D97-AF65-F5344CB8AC3E}">
        <p14:creationId xmlns:p14="http://schemas.microsoft.com/office/powerpoint/2010/main" val="556473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solidFill>
                  <a:schemeClr val="accent1">
                    <a:lumMod val="75000"/>
                  </a:schemeClr>
                </a:solidFill>
                <a:latin typeface="+mn-lt"/>
              </a:defRPr>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6" name="Slide Number Placeholder 5"/>
          <p:cNvSpPr>
            <a:spLocks noGrp="1"/>
          </p:cNvSpPr>
          <p:nvPr>
            <p:ph type="sldNum" sz="quarter" idx="12"/>
          </p:nvPr>
        </p:nvSpPr>
        <p:spPr>
          <a:xfrm>
            <a:off x="8600486" y="6348330"/>
            <a:ext cx="378080" cy="365125"/>
          </a:xfrm>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1034389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08720"/>
            <a:ext cx="7886700" cy="781969"/>
          </a:xfr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257272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4703"/>
            <a:ext cx="1196677" cy="541225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764703"/>
            <a:ext cx="5800725" cy="54122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2507289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0250" y="980728"/>
            <a:ext cx="8692816" cy="903634"/>
          </a:xfrm>
        </p:spPr>
        <p:txBody>
          <a:bodyPr/>
          <a:lstStyle>
            <a:lvl1pPr>
              <a:defRPr b="1">
                <a:solidFill>
                  <a:schemeClr val="accent1">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a:xfrm>
            <a:off x="234616" y="2276871"/>
            <a:ext cx="8692816" cy="4119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8581524" y="6396457"/>
            <a:ext cx="345908" cy="365125"/>
          </a:xfrm>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406229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0711" y="1709739"/>
            <a:ext cx="8506327" cy="2852737"/>
          </a:xfrm>
        </p:spPr>
        <p:txBody>
          <a:bodyPr anchor="b"/>
          <a:lstStyle>
            <a:lvl1pPr>
              <a:defRPr sz="4500">
                <a:solidFill>
                  <a:schemeClr val="accent1">
                    <a:lumMod val="50000"/>
                  </a:schemeClr>
                </a:solidFill>
                <a:latin typeface="+mn-lt"/>
              </a:defRPr>
            </a:lvl1pPr>
          </a:lstStyle>
          <a:p>
            <a:r>
              <a:rPr lang="en-US"/>
              <a:t>Click to edit Master title style</a:t>
            </a:r>
            <a:endParaRPr lang="en-GB"/>
          </a:p>
        </p:txBody>
      </p:sp>
      <p:sp>
        <p:nvSpPr>
          <p:cNvPr id="3" name="Text Placeholder 2"/>
          <p:cNvSpPr>
            <a:spLocks noGrp="1"/>
          </p:cNvSpPr>
          <p:nvPr>
            <p:ph type="body" idx="1"/>
          </p:nvPr>
        </p:nvSpPr>
        <p:spPr>
          <a:xfrm>
            <a:off x="270711" y="4589464"/>
            <a:ext cx="8506327" cy="1500187"/>
          </a:xfrm>
        </p:spPr>
        <p:txBody>
          <a:bodyPr/>
          <a:lstStyle>
            <a:lvl1pPr marL="0" indent="0">
              <a:buNone/>
              <a:defRPr sz="1800">
                <a:solidFill>
                  <a:schemeClr val="accent1">
                    <a:lumMod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8449177" y="6356351"/>
            <a:ext cx="327860" cy="365125"/>
          </a:xfrm>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121694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92696"/>
            <a:ext cx="7850606" cy="997993"/>
          </a:xfrm>
        </p:spPr>
        <p:txBody>
          <a:bodyPr/>
          <a:lstStyle>
            <a:lvl1pPr>
              <a:defRPr>
                <a:solidFill>
                  <a:schemeClr val="accent1">
                    <a:lumMod val="75000"/>
                  </a:schemeClr>
                </a:solidFill>
                <a:latin typeface="+mn-lt"/>
              </a:defRPr>
            </a:lvl1p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50106"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a:xfrm>
            <a:off x="8479256" y="6315577"/>
            <a:ext cx="400050" cy="365125"/>
          </a:xfrm>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137791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692696"/>
            <a:ext cx="7886700" cy="919537"/>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8647510" y="6356351"/>
            <a:ext cx="378080" cy="365125"/>
          </a:xfrm>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1300730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1910007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2509046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5"/>
            <a:ext cx="2949178" cy="929408"/>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5"/>
            <a:ext cx="4629150" cy="57340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399"/>
            <a:ext cx="2949178" cy="46640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87214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929406"/>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565278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895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600486" y="6356351"/>
            <a:ext cx="378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B05399D-BFB9-40A5-8248-B835006CC1BE}" type="slidenum">
              <a:rPr lang="en-GB" smtClean="0"/>
              <a:t>‹#›</a:t>
            </a:fld>
            <a:endParaRPr lang="en-GB"/>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79838" y="105743"/>
            <a:ext cx="841295" cy="383831"/>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92280" y="103634"/>
            <a:ext cx="864095" cy="460851"/>
          </a:xfrm>
          <a:prstGeom prst="rect">
            <a:avLst/>
          </a:prstGeom>
        </p:spPr>
      </p:pic>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2348" y="118346"/>
            <a:ext cx="407204" cy="690104"/>
          </a:xfrm>
          <a:prstGeom prst="rect">
            <a:avLst/>
          </a:prstGeom>
        </p:spPr>
      </p:pic>
    </p:spTree>
    <p:extLst>
      <p:ext uri="{BB962C8B-B14F-4D97-AF65-F5344CB8AC3E}">
        <p14:creationId xmlns:p14="http://schemas.microsoft.com/office/powerpoint/2010/main" val="42188260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accent1">
              <a:lumMod val="75000"/>
            </a:schemeClr>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hyperlink" Target="http://www.crisp.se/kanba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delearning.com/courses/enterprise-architecture/togaf-9-foundation/what-is-togaf" TargetMode="External"/><Relationship Id="rId2" Type="http://schemas.openxmlformats.org/officeDocument/2006/relationships/hyperlink" Target="https://www.goodelearning.com/courses/it-service-management/itil-foundation/what-is-iti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b="1" dirty="0"/>
              <a:t>BCS</a:t>
            </a:r>
            <a:r>
              <a:rPr lang="en-GB" sz="3600" dirty="0"/>
              <a:t/>
            </a:r>
            <a:br>
              <a:rPr lang="en-GB" sz="3600" dirty="0"/>
            </a:br>
            <a:r>
              <a:rPr lang="en-US" sz="3600" b="1" dirty="0"/>
              <a:t>Software Development </a:t>
            </a:r>
            <a:r>
              <a:rPr lang="en-US" sz="3600" b="1"/>
              <a:t>and </a:t>
            </a:r>
            <a:r>
              <a:rPr lang="en-US" sz="3600" b="1" smtClean="0"/>
              <a:t>Methodologies K8 S7 </a:t>
            </a:r>
            <a:endParaRPr lang="en-GB" sz="3600"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797935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Key Principles of Agile Software Development</a:t>
            </a:r>
          </a:p>
        </p:txBody>
      </p:sp>
      <p:sp>
        <p:nvSpPr>
          <p:cNvPr id="3" name="Content Placeholder 2"/>
          <p:cNvSpPr>
            <a:spLocks noGrp="1"/>
          </p:cNvSpPr>
          <p:nvPr>
            <p:ph idx="1"/>
          </p:nvPr>
        </p:nvSpPr>
        <p:spPr/>
        <p:txBody>
          <a:bodyPr>
            <a:normAutofit/>
          </a:bodyPr>
          <a:lstStyle/>
          <a:p>
            <a:r>
              <a:rPr lang="en-GB"/>
              <a:t>Active user involvement is imperative</a:t>
            </a:r>
          </a:p>
          <a:p>
            <a:r>
              <a:rPr lang="en-GB"/>
              <a:t>The team must be empowered to make decisions</a:t>
            </a:r>
          </a:p>
          <a:p>
            <a:r>
              <a:rPr lang="en-GB"/>
              <a:t>Requirements evolve but the timescale is fixed </a:t>
            </a:r>
          </a:p>
          <a:p>
            <a:r>
              <a:rPr lang="en-GB"/>
              <a:t>Capture requirements at a high level; lightweight &amp;amp; visual </a:t>
            </a:r>
          </a:p>
          <a:p>
            <a:r>
              <a:rPr lang="en-GB"/>
              <a:t>Develop small, incremental releases and iterate </a:t>
            </a:r>
          </a:p>
          <a:p>
            <a:r>
              <a:rPr lang="en-GB"/>
              <a:t>Focus on frequent delivery of products </a:t>
            </a:r>
          </a:p>
          <a:p>
            <a:r>
              <a:rPr lang="en-GB"/>
              <a:t>Complete each feature before moving on to the next </a:t>
            </a:r>
          </a:p>
          <a:p>
            <a:r>
              <a:rPr lang="en-GB"/>
              <a:t>Apply the 80/20 rule </a:t>
            </a:r>
          </a:p>
          <a:p>
            <a:r>
              <a:rPr lang="en-GB"/>
              <a:t>Testing is integrated throughout the project lifecycle – test early and often </a:t>
            </a:r>
          </a:p>
          <a:p>
            <a:r>
              <a:rPr lang="en-GB"/>
              <a:t>A collaborative &amp; cooperative approach between all stakeholders is essential</a:t>
            </a:r>
          </a:p>
        </p:txBody>
      </p:sp>
    </p:spTree>
    <p:extLst>
      <p:ext uri="{BB962C8B-B14F-4D97-AF65-F5344CB8AC3E}">
        <p14:creationId xmlns:p14="http://schemas.microsoft.com/office/powerpoint/2010/main" val="2339354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Four VALUES of Agile</a:t>
            </a:r>
          </a:p>
        </p:txBody>
      </p:sp>
      <p:sp>
        <p:nvSpPr>
          <p:cNvPr id="3" name="Content Placeholder 2"/>
          <p:cNvSpPr>
            <a:spLocks noGrp="1"/>
          </p:cNvSpPr>
          <p:nvPr>
            <p:ph idx="1"/>
          </p:nvPr>
        </p:nvSpPr>
        <p:spPr/>
        <p:txBody>
          <a:bodyPr/>
          <a:lstStyle/>
          <a:p>
            <a:r>
              <a:rPr lang="en-GB"/>
              <a:t>Individuals and Interactions Over Processes and Tools</a:t>
            </a:r>
          </a:p>
          <a:p>
            <a:r>
              <a:rPr lang="en-GB"/>
              <a:t>Working Software Over Comprehensive Documentation</a:t>
            </a:r>
          </a:p>
          <a:p>
            <a:r>
              <a:rPr lang="en-GB"/>
              <a:t>Customer Collaboration Over Contract Negotiation</a:t>
            </a:r>
          </a:p>
          <a:p>
            <a:r>
              <a:rPr lang="en-GB"/>
              <a:t>Responding to Change Over Following a Plan</a:t>
            </a:r>
          </a:p>
        </p:txBody>
      </p:sp>
    </p:spTree>
    <p:extLst>
      <p:ext uri="{BB962C8B-B14F-4D97-AF65-F5344CB8AC3E}">
        <p14:creationId xmlns:p14="http://schemas.microsoft.com/office/powerpoint/2010/main" val="3489261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516216" y="4441406"/>
            <a:ext cx="2627783" cy="499762"/>
          </a:xfrm>
          <a:prstGeom prst="rect">
            <a:avLst/>
          </a:prstGeom>
        </p:spPr>
      </p:pic>
      <p:sp>
        <p:nvSpPr>
          <p:cNvPr id="2" name="Title 1"/>
          <p:cNvSpPr>
            <a:spLocks noGrp="1"/>
          </p:cNvSpPr>
          <p:nvPr>
            <p:ph type="title"/>
          </p:nvPr>
        </p:nvSpPr>
        <p:spPr/>
        <p:txBody>
          <a:bodyPr/>
          <a:lstStyle/>
          <a:p>
            <a:r>
              <a:rPr lang="en-GB"/>
              <a:t>Scrum</a:t>
            </a:r>
          </a:p>
        </p:txBody>
      </p:sp>
      <p:sp>
        <p:nvSpPr>
          <p:cNvPr id="3" name="Content Placeholder 2"/>
          <p:cNvSpPr>
            <a:spLocks noGrp="1"/>
          </p:cNvSpPr>
          <p:nvPr>
            <p:ph idx="1"/>
          </p:nvPr>
        </p:nvSpPr>
        <p:spPr>
          <a:xfrm>
            <a:off x="234616" y="2276871"/>
            <a:ext cx="6425616" cy="4581129"/>
          </a:xfrm>
        </p:spPr>
        <p:txBody>
          <a:bodyPr>
            <a:normAutofit lnSpcReduction="10000"/>
          </a:bodyPr>
          <a:lstStyle/>
          <a:p>
            <a:r>
              <a:rPr lang="en-GB"/>
              <a:t>A process tool</a:t>
            </a:r>
          </a:p>
          <a:p>
            <a:r>
              <a:rPr lang="en-GB"/>
              <a:t>Split your organization into small, cross-functional, self-organizing teams</a:t>
            </a:r>
          </a:p>
          <a:p>
            <a:r>
              <a:rPr lang="en-GB"/>
              <a:t>Split your work into a list of small, concrete deliverables. Sort the list by priority and estimate the relative effort of each item</a:t>
            </a:r>
          </a:p>
          <a:p>
            <a:r>
              <a:rPr lang="en-GB"/>
              <a:t>Split time into short fixed-length iterations (usually 1 – 4 weeks), with potentially shippable code demonstrated after each iteration</a:t>
            </a:r>
          </a:p>
          <a:p>
            <a:r>
              <a:rPr lang="en-GB"/>
              <a:t>Optimize the release plan and update priorities in collaboration with the customer, based on insights gained by inspecting the release after each iteration</a:t>
            </a:r>
          </a:p>
          <a:p>
            <a:r>
              <a:rPr lang="en-GB"/>
              <a:t>Optimize the process by having a retrospective after each iteration</a:t>
            </a:r>
          </a:p>
        </p:txBody>
      </p:sp>
      <p:pic>
        <p:nvPicPr>
          <p:cNvPr id="4" name="Picture 3"/>
          <p:cNvPicPr>
            <a:picLocks noChangeAspect="1"/>
          </p:cNvPicPr>
          <p:nvPr/>
        </p:nvPicPr>
        <p:blipFill>
          <a:blip r:embed="rId3"/>
          <a:stretch>
            <a:fillRect/>
          </a:stretch>
        </p:blipFill>
        <p:spPr>
          <a:xfrm>
            <a:off x="6588224" y="2348880"/>
            <a:ext cx="1632434" cy="806178"/>
          </a:xfrm>
          <a:prstGeom prst="rect">
            <a:avLst/>
          </a:prstGeom>
        </p:spPr>
      </p:pic>
      <p:pic>
        <p:nvPicPr>
          <p:cNvPr id="5" name="Picture 4"/>
          <p:cNvPicPr>
            <a:picLocks noChangeAspect="1"/>
          </p:cNvPicPr>
          <p:nvPr/>
        </p:nvPicPr>
        <p:blipFill>
          <a:blip r:embed="rId4"/>
          <a:stretch>
            <a:fillRect/>
          </a:stretch>
        </p:blipFill>
        <p:spPr>
          <a:xfrm>
            <a:off x="6444208" y="3356992"/>
            <a:ext cx="2390910" cy="864096"/>
          </a:xfrm>
          <a:prstGeom prst="rect">
            <a:avLst/>
          </a:prstGeom>
        </p:spPr>
      </p:pic>
    </p:spTree>
    <p:extLst>
      <p:ext uri="{BB962C8B-B14F-4D97-AF65-F5344CB8AC3E}">
        <p14:creationId xmlns:p14="http://schemas.microsoft.com/office/powerpoint/2010/main" val="4239166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Kanban</a:t>
            </a:r>
          </a:p>
        </p:txBody>
      </p:sp>
      <p:sp>
        <p:nvSpPr>
          <p:cNvPr id="3" name="Content Placeholder 2"/>
          <p:cNvSpPr>
            <a:spLocks noGrp="1"/>
          </p:cNvSpPr>
          <p:nvPr>
            <p:ph idx="1"/>
          </p:nvPr>
        </p:nvSpPr>
        <p:spPr/>
        <p:txBody>
          <a:bodyPr/>
          <a:lstStyle/>
          <a:p>
            <a:r>
              <a:rPr lang="en-GB"/>
              <a:t>A process tool</a:t>
            </a:r>
          </a:p>
          <a:p>
            <a:r>
              <a:rPr lang="en-GB"/>
              <a:t>Literally, Kanban is a Japanese word that means “visual card”</a:t>
            </a:r>
          </a:p>
          <a:p>
            <a:r>
              <a:rPr lang="en-GB"/>
              <a:t>Visualize the workflow </a:t>
            </a:r>
          </a:p>
          <a:p>
            <a:pPr lvl="1"/>
            <a:r>
              <a:rPr lang="en-GB"/>
              <a:t>Split the work into pieces, write each item on a card and put on the wall </a:t>
            </a:r>
          </a:p>
          <a:p>
            <a:pPr lvl="1"/>
            <a:r>
              <a:rPr lang="en-GB"/>
              <a:t>Use named columns to illustrate where each item is in the workflow </a:t>
            </a:r>
          </a:p>
          <a:p>
            <a:r>
              <a:rPr lang="en-GB"/>
              <a:t>Limit Work In Progress (WIP) – assign explicit limits to how many items may be in progress at each workflow state</a:t>
            </a:r>
          </a:p>
          <a:p>
            <a:r>
              <a:rPr lang="en-GB"/>
              <a:t>Measure the lead time (average time to complete one item, sometimes called “cycle time”), optimize the process to make lead time as small and predictable as possible</a:t>
            </a:r>
          </a:p>
        </p:txBody>
      </p:sp>
      <p:sp>
        <p:nvSpPr>
          <p:cNvPr id="4" name="TextBox 3"/>
          <p:cNvSpPr txBox="1"/>
          <p:nvPr/>
        </p:nvSpPr>
        <p:spPr>
          <a:xfrm>
            <a:off x="3059832" y="6396456"/>
            <a:ext cx="6024854" cy="369332"/>
          </a:xfrm>
          <a:prstGeom prst="rect">
            <a:avLst/>
          </a:prstGeom>
          <a:noFill/>
        </p:spPr>
        <p:txBody>
          <a:bodyPr wrap="none" rtlCol="0">
            <a:spAutoFit/>
          </a:bodyPr>
          <a:lstStyle/>
          <a:p>
            <a:r>
              <a:rPr lang="en-GB"/>
              <a:t>We collect useful Kanban links at: </a:t>
            </a:r>
            <a:r>
              <a:rPr lang="en-GB">
                <a:hlinkClick r:id="rId2"/>
              </a:rPr>
              <a:t>http://www.crisp.se/kanban</a:t>
            </a:r>
            <a:endParaRPr lang="en-GB"/>
          </a:p>
        </p:txBody>
      </p:sp>
    </p:spTree>
    <p:extLst>
      <p:ext uri="{BB962C8B-B14F-4D97-AF65-F5344CB8AC3E}">
        <p14:creationId xmlns:p14="http://schemas.microsoft.com/office/powerpoint/2010/main" val="2327229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Kanban</a:t>
            </a:r>
          </a:p>
        </p:txBody>
      </p:sp>
      <p:pic>
        <p:nvPicPr>
          <p:cNvPr id="4" name="Content Placeholder 3"/>
          <p:cNvPicPr>
            <a:picLocks noGrp="1" noChangeAspect="1"/>
          </p:cNvPicPr>
          <p:nvPr>
            <p:ph idx="1"/>
          </p:nvPr>
        </p:nvPicPr>
        <p:blipFill>
          <a:blip r:embed="rId2"/>
          <a:stretch>
            <a:fillRect/>
          </a:stretch>
        </p:blipFill>
        <p:spPr>
          <a:xfrm>
            <a:off x="234950" y="2478622"/>
            <a:ext cx="8693150" cy="3715269"/>
          </a:xfrm>
          <a:prstGeom prst="rect">
            <a:avLst/>
          </a:prstGeom>
        </p:spPr>
      </p:pic>
    </p:spTree>
    <p:extLst>
      <p:ext uri="{BB962C8B-B14F-4D97-AF65-F5344CB8AC3E}">
        <p14:creationId xmlns:p14="http://schemas.microsoft.com/office/powerpoint/2010/main" val="857292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Test Driven Development</a:t>
            </a:r>
            <a:endParaRPr lang="en-GB"/>
          </a:p>
        </p:txBody>
      </p:sp>
      <p:sp>
        <p:nvSpPr>
          <p:cNvPr id="3" name="Content Placeholder 2"/>
          <p:cNvSpPr>
            <a:spLocks noGrp="1"/>
          </p:cNvSpPr>
          <p:nvPr>
            <p:ph idx="1"/>
          </p:nvPr>
        </p:nvSpPr>
        <p:spPr/>
        <p:txBody>
          <a:bodyPr/>
          <a:lstStyle/>
          <a:p>
            <a:r>
              <a:rPr lang="en-GB" i="1"/>
              <a:t>Test</a:t>
            </a:r>
            <a:r>
              <a:rPr lang="en-GB"/>
              <a:t>-</a:t>
            </a:r>
            <a:r>
              <a:rPr lang="en-GB" i="1"/>
              <a:t>driven development</a:t>
            </a:r>
            <a:r>
              <a:rPr lang="en-GB"/>
              <a:t> (TDD) is a software </a:t>
            </a:r>
            <a:r>
              <a:rPr lang="en-GB" i="1"/>
              <a:t>development</a:t>
            </a:r>
            <a:r>
              <a:rPr lang="en-GB"/>
              <a:t> process that relies on the repetition of a very short </a:t>
            </a:r>
            <a:r>
              <a:rPr lang="en-GB" i="1"/>
              <a:t>development</a:t>
            </a:r>
            <a:r>
              <a:rPr lang="en-GB"/>
              <a:t> cycle</a:t>
            </a:r>
          </a:p>
          <a:p>
            <a:r>
              <a:rPr lang="en-GB"/>
              <a:t>The following sequence of steps is generally followed:</a:t>
            </a:r>
          </a:p>
          <a:p>
            <a:pPr lvl="1"/>
            <a:r>
              <a:rPr lang="en-GB"/>
              <a:t>Add a test</a:t>
            </a:r>
          </a:p>
          <a:p>
            <a:pPr lvl="1"/>
            <a:r>
              <a:rPr lang="en-GB"/>
              <a:t>Run all tests and see if the new one fails</a:t>
            </a:r>
          </a:p>
          <a:p>
            <a:pPr lvl="1"/>
            <a:r>
              <a:rPr lang="en-GB"/>
              <a:t>Write some code</a:t>
            </a:r>
          </a:p>
          <a:p>
            <a:pPr lvl="1"/>
            <a:r>
              <a:rPr lang="en-GB"/>
              <a:t>Run tests</a:t>
            </a:r>
          </a:p>
          <a:p>
            <a:pPr lvl="1"/>
            <a:r>
              <a:rPr lang="en-GB"/>
              <a:t>Refactor code</a:t>
            </a:r>
          </a:p>
          <a:p>
            <a:pPr lvl="1"/>
            <a:r>
              <a:rPr lang="en-GB"/>
              <a:t>Repeat</a:t>
            </a:r>
          </a:p>
          <a:p>
            <a:endParaRPr lang="en-GB"/>
          </a:p>
        </p:txBody>
      </p:sp>
    </p:spTree>
    <p:extLst>
      <p:ext uri="{BB962C8B-B14F-4D97-AF65-F5344CB8AC3E}">
        <p14:creationId xmlns:p14="http://schemas.microsoft.com/office/powerpoint/2010/main" val="2339578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t>TDD Vs. Traditional Testing</a:t>
            </a:r>
            <a:endParaRPr lang="en-GB"/>
          </a:p>
        </p:txBody>
      </p:sp>
      <p:sp>
        <p:nvSpPr>
          <p:cNvPr id="3" name="Content Placeholder 2"/>
          <p:cNvSpPr>
            <a:spLocks noGrp="1"/>
          </p:cNvSpPr>
          <p:nvPr>
            <p:ph idx="1"/>
          </p:nvPr>
        </p:nvSpPr>
        <p:spPr/>
        <p:txBody>
          <a:bodyPr/>
          <a:lstStyle/>
          <a:p>
            <a:r>
              <a:rPr lang="en-GB"/>
              <a:t>Traditional:</a:t>
            </a:r>
          </a:p>
          <a:p>
            <a:pPr lvl="1"/>
            <a:r>
              <a:rPr lang="en-GB"/>
              <a:t>Write logic</a:t>
            </a:r>
          </a:p>
          <a:p>
            <a:pPr lvl="1"/>
            <a:r>
              <a:rPr lang="en-GB"/>
              <a:t>Write tests </a:t>
            </a:r>
          </a:p>
          <a:p>
            <a:pPr marL="342900" lvl="1" indent="0">
              <a:buNone/>
            </a:pPr>
            <a:endParaRPr lang="en-GB"/>
          </a:p>
          <a:p>
            <a:pPr marL="342900" lvl="1" indent="0">
              <a:buNone/>
            </a:pPr>
            <a:endParaRPr lang="en-GB"/>
          </a:p>
          <a:p>
            <a:pPr marL="342900" lvl="1" indent="0">
              <a:buNone/>
            </a:pPr>
            <a:endParaRPr lang="en-GB"/>
          </a:p>
          <a:p>
            <a:pPr marL="342900" lvl="1" indent="0">
              <a:buNone/>
            </a:pPr>
            <a:endParaRPr lang="en-GB"/>
          </a:p>
          <a:p>
            <a:pPr marL="342900" lvl="1" indent="0">
              <a:buNone/>
            </a:pPr>
            <a:endParaRPr lang="en-GB"/>
          </a:p>
          <a:p>
            <a:pPr marL="342900" lvl="1" indent="0">
              <a:buNone/>
            </a:pPr>
            <a:endParaRPr lang="en-GB"/>
          </a:p>
          <a:p>
            <a:pPr marL="342900" lvl="1" indent="0">
              <a:buNone/>
            </a:pPr>
            <a:r>
              <a:rPr lang="en-GB"/>
              <a:t>This is unit testing!!!!</a:t>
            </a:r>
          </a:p>
          <a:p>
            <a:endParaRPr lang="en-GB"/>
          </a:p>
          <a:p>
            <a:endParaRPr lang="en-GB"/>
          </a:p>
          <a:p>
            <a:endParaRPr lang="en-GB"/>
          </a:p>
          <a:p>
            <a:pPr marL="342900" lvl="1" indent="0">
              <a:buNone/>
            </a:pPr>
            <a:endParaRPr lang="en-GB"/>
          </a:p>
        </p:txBody>
      </p:sp>
      <p:pic>
        <p:nvPicPr>
          <p:cNvPr id="4" name="Picture 3"/>
          <p:cNvPicPr>
            <a:picLocks noChangeAspect="1"/>
          </p:cNvPicPr>
          <p:nvPr/>
        </p:nvPicPr>
        <p:blipFill>
          <a:blip r:embed="rId2"/>
          <a:stretch>
            <a:fillRect/>
          </a:stretch>
        </p:blipFill>
        <p:spPr>
          <a:xfrm>
            <a:off x="2375297" y="2975372"/>
            <a:ext cx="6118622" cy="1754291"/>
          </a:xfrm>
          <a:prstGeom prst="rect">
            <a:avLst/>
          </a:prstGeom>
        </p:spPr>
      </p:pic>
    </p:spTree>
    <p:extLst>
      <p:ext uri="{BB962C8B-B14F-4D97-AF65-F5344CB8AC3E}">
        <p14:creationId xmlns:p14="http://schemas.microsoft.com/office/powerpoint/2010/main" val="3329394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t>TDD Vs. Traditional Testing</a:t>
            </a:r>
            <a:endParaRPr lang="en-GB"/>
          </a:p>
        </p:txBody>
      </p:sp>
      <p:sp>
        <p:nvSpPr>
          <p:cNvPr id="3" name="Content Placeholder 2"/>
          <p:cNvSpPr>
            <a:spLocks noGrp="1"/>
          </p:cNvSpPr>
          <p:nvPr>
            <p:ph idx="1"/>
          </p:nvPr>
        </p:nvSpPr>
        <p:spPr/>
        <p:txBody>
          <a:bodyPr/>
          <a:lstStyle/>
          <a:p>
            <a:r>
              <a:rPr lang="en-GB"/>
              <a:t>TDD:</a:t>
            </a:r>
          </a:p>
          <a:p>
            <a:pPr lvl="1"/>
            <a:r>
              <a:rPr lang="en-GB"/>
              <a:t>Write tests</a:t>
            </a:r>
          </a:p>
          <a:p>
            <a:pPr lvl="1"/>
            <a:r>
              <a:rPr lang="en-GB"/>
              <a:t>Write logic </a:t>
            </a:r>
          </a:p>
          <a:p>
            <a:pPr marL="342900" lvl="1" indent="0">
              <a:buNone/>
            </a:pPr>
            <a:endParaRPr lang="en-GB"/>
          </a:p>
          <a:p>
            <a:endParaRPr lang="en-GB"/>
          </a:p>
          <a:p>
            <a:endParaRPr lang="en-GB"/>
          </a:p>
          <a:p>
            <a:endParaRPr lang="en-GB"/>
          </a:p>
          <a:p>
            <a:pPr marL="342900" lvl="1" indent="0">
              <a:buNone/>
            </a:pPr>
            <a:endParaRPr lang="en-GB"/>
          </a:p>
        </p:txBody>
      </p:sp>
      <p:pic>
        <p:nvPicPr>
          <p:cNvPr id="5" name="Picture 4"/>
          <p:cNvPicPr>
            <a:picLocks noChangeAspect="1"/>
          </p:cNvPicPr>
          <p:nvPr/>
        </p:nvPicPr>
        <p:blipFill>
          <a:blip r:embed="rId2"/>
          <a:stretch>
            <a:fillRect/>
          </a:stretch>
        </p:blipFill>
        <p:spPr>
          <a:xfrm>
            <a:off x="510242" y="3500437"/>
            <a:ext cx="7800975" cy="2100263"/>
          </a:xfrm>
          <a:prstGeom prst="rect">
            <a:avLst/>
          </a:prstGeom>
        </p:spPr>
      </p:pic>
    </p:spTree>
    <p:extLst>
      <p:ext uri="{BB962C8B-B14F-4D97-AF65-F5344CB8AC3E}">
        <p14:creationId xmlns:p14="http://schemas.microsoft.com/office/powerpoint/2010/main" val="3384160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550F-4D6C-418B-8458-DFDF4DF55AB4}"/>
              </a:ext>
            </a:extLst>
          </p:cNvPr>
          <p:cNvSpPr>
            <a:spLocks noGrp="1"/>
          </p:cNvSpPr>
          <p:nvPr>
            <p:ph type="title"/>
          </p:nvPr>
        </p:nvSpPr>
        <p:spPr/>
        <p:txBody>
          <a:bodyPr/>
          <a:lstStyle/>
          <a:p>
            <a:r>
              <a:rPr lang="en-US" dirty="0">
                <a:cs typeface="Calibri"/>
              </a:rPr>
              <a:t>Task -  </a:t>
            </a:r>
            <a:endParaRPr lang="en-US" dirty="0"/>
          </a:p>
        </p:txBody>
      </p:sp>
      <p:sp>
        <p:nvSpPr>
          <p:cNvPr id="3" name="Text Placeholder 2">
            <a:extLst>
              <a:ext uri="{FF2B5EF4-FFF2-40B4-BE49-F238E27FC236}">
                <a16:creationId xmlns:a16="http://schemas.microsoft.com/office/drawing/2014/main" id="{512172DD-0A57-4952-800F-9C64B266EF10}"/>
              </a:ext>
            </a:extLst>
          </p:cNvPr>
          <p:cNvSpPr>
            <a:spLocks noGrp="1"/>
          </p:cNvSpPr>
          <p:nvPr>
            <p:ph idx="1"/>
          </p:nvPr>
        </p:nvSpPr>
        <p:spPr/>
        <p:txBody>
          <a:bodyPr vert="horz" lIns="91440" tIns="45720" rIns="91440" bIns="45720" rtlCol="0" anchor="t">
            <a:normAutofit lnSpcReduction="10000"/>
          </a:bodyPr>
          <a:lstStyle/>
          <a:p>
            <a:r>
              <a:rPr lang="en-US">
                <a:ea typeface="+mn-lt"/>
                <a:cs typeface="+mn-lt"/>
              </a:rPr>
              <a:t>Create a  presentation describing the following</a:t>
            </a:r>
          </a:p>
          <a:p>
            <a:endParaRPr lang="en-US">
              <a:ea typeface="+mn-lt"/>
              <a:cs typeface="+mn-lt"/>
            </a:endParaRPr>
          </a:p>
          <a:p>
            <a:r>
              <a:rPr lang="en-US">
                <a:ea typeface="+mn-lt"/>
                <a:cs typeface="+mn-lt"/>
              </a:rPr>
              <a:t>Waterfall model</a:t>
            </a:r>
          </a:p>
          <a:p>
            <a:r>
              <a:rPr lang="en-US">
                <a:ea typeface="+mn-lt"/>
                <a:cs typeface="+mn-lt"/>
              </a:rPr>
              <a:t>Agile method</a:t>
            </a:r>
          </a:p>
          <a:p>
            <a:endParaRPr lang="en-US">
              <a:ea typeface="+mn-lt"/>
              <a:cs typeface="+mn-lt"/>
            </a:endParaRPr>
          </a:p>
          <a:p>
            <a:r>
              <a:rPr lang="en-US">
                <a:cs typeface="Calibri"/>
              </a:rPr>
              <a:t>Ensure that you explain each stage of the model / what is  involved</a:t>
            </a:r>
            <a:endParaRPr lang="en-US">
              <a:ea typeface="+mn-lt"/>
              <a:cs typeface="+mn-lt"/>
            </a:endParaRPr>
          </a:p>
          <a:p>
            <a:endParaRPr lang="en-US">
              <a:ea typeface="+mn-lt"/>
              <a:cs typeface="+mn-lt"/>
            </a:endParaRPr>
          </a:p>
          <a:p>
            <a:r>
              <a:rPr lang="en-US">
                <a:cs typeface="Calibri"/>
              </a:rPr>
              <a:t>Also include an evaluation explaining  key differences between the them.   </a:t>
            </a:r>
            <a:endParaRPr lang="en-US">
              <a:ea typeface="+mn-lt"/>
              <a:cs typeface="+mn-lt"/>
            </a:endParaRPr>
          </a:p>
          <a:p>
            <a:endParaRPr lang="en-US">
              <a:ea typeface="+mn-lt"/>
              <a:cs typeface="+mn-lt"/>
            </a:endParaRPr>
          </a:p>
          <a:p>
            <a:r>
              <a:rPr lang="en-US">
                <a:ea typeface="+mn-lt"/>
                <a:cs typeface="+mn-lt"/>
              </a:rPr>
              <a:t>Be prepared to present your work and create your own diagrams ( this will help you remember the steps and processes.) </a:t>
            </a:r>
          </a:p>
          <a:p>
            <a:endParaRPr lang="en-US">
              <a:ea typeface="+mn-lt"/>
              <a:cs typeface="+mn-lt"/>
            </a:endParaRPr>
          </a:p>
          <a:p>
            <a:endParaRPr lang="en-US">
              <a:cs typeface="Calibri"/>
            </a:endParaRPr>
          </a:p>
        </p:txBody>
      </p:sp>
    </p:spTree>
    <p:extLst>
      <p:ext uri="{BB962C8B-B14F-4D97-AF65-F5344CB8AC3E}">
        <p14:creationId xmlns:p14="http://schemas.microsoft.com/office/powerpoint/2010/main" val="1593502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Frameworks &amp; methods that </a:t>
            </a:r>
            <a:r>
              <a:rPr lang="en-US" dirty="0" err="1"/>
              <a:t>organisations</a:t>
            </a:r>
            <a:r>
              <a:rPr lang="en-US" dirty="0"/>
              <a:t> use to control and manage projects, </a:t>
            </a:r>
            <a:r>
              <a:rPr lang="en-US" dirty="0" err="1"/>
              <a:t>programmes</a:t>
            </a:r>
            <a:r>
              <a:rPr lang="en-US" dirty="0"/>
              <a:t> and operations.</a:t>
            </a:r>
            <a:r>
              <a:rPr lang="en-GB" dirty="0"/>
              <a:t/>
            </a:r>
            <a:br>
              <a:rPr lang="en-GB" dirty="0"/>
            </a:br>
            <a:endParaRPr lang="en-GB" b="1" dirty="0"/>
          </a:p>
        </p:txBody>
      </p:sp>
      <p:sp>
        <p:nvSpPr>
          <p:cNvPr id="3" name="Conten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37623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Software Development Methodologies</a:t>
            </a:r>
            <a:endParaRPr lang="en-GB" dirty="0"/>
          </a:p>
        </p:txBody>
      </p:sp>
      <p:sp>
        <p:nvSpPr>
          <p:cNvPr id="3" name="Content Placeholder 2"/>
          <p:cNvSpPr>
            <a:spLocks noGrp="1"/>
          </p:cNvSpPr>
          <p:nvPr>
            <p:ph idx="1"/>
          </p:nvPr>
        </p:nvSpPr>
        <p:spPr/>
        <p:txBody>
          <a:bodyPr>
            <a:normAutofit/>
          </a:bodyPr>
          <a:lstStyle/>
          <a:p>
            <a:r>
              <a:rPr lang="en-US" dirty="0"/>
              <a:t>In this topic,  you will learn a broad range of methodologies, frameworks and how they can be applied to software development. </a:t>
            </a:r>
            <a:endParaRPr lang="en-GB" dirty="0"/>
          </a:p>
        </p:txBody>
      </p:sp>
    </p:spTree>
    <p:extLst>
      <p:ext uri="{BB962C8B-B14F-4D97-AF65-F5344CB8AC3E}">
        <p14:creationId xmlns:p14="http://schemas.microsoft.com/office/powerpoint/2010/main" val="519249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Governance</a:t>
            </a:r>
          </a:p>
        </p:txBody>
      </p:sp>
      <p:sp>
        <p:nvSpPr>
          <p:cNvPr id="3" name="Content Placeholder 2"/>
          <p:cNvSpPr>
            <a:spLocks noGrp="1"/>
          </p:cNvSpPr>
          <p:nvPr>
            <p:ph idx="1"/>
          </p:nvPr>
        </p:nvSpPr>
        <p:spPr/>
        <p:txBody>
          <a:bodyPr/>
          <a:lstStyle/>
          <a:p>
            <a:r>
              <a:rPr lang="en-GB"/>
              <a:t>Oxford dictionary the meaning it has is: </a:t>
            </a:r>
          </a:p>
          <a:p>
            <a:pPr lvl="1"/>
            <a:r>
              <a:rPr lang="en-GB"/>
              <a:t>the action or manner of governing a state, organization, etc.</a:t>
            </a:r>
          </a:p>
          <a:p>
            <a:pPr lvl="1"/>
            <a:r>
              <a:rPr lang="en-GB"/>
              <a:t>rule, control</a:t>
            </a:r>
          </a:p>
          <a:p>
            <a:r>
              <a:rPr lang="en-GB"/>
              <a:t>In software development life cycle we can think of governance as monitor, measure and management of software</a:t>
            </a:r>
          </a:p>
          <a:p>
            <a:endParaRPr lang="en-GB"/>
          </a:p>
        </p:txBody>
      </p:sp>
    </p:spTree>
    <p:extLst>
      <p:ext uri="{BB962C8B-B14F-4D97-AF65-F5344CB8AC3E}">
        <p14:creationId xmlns:p14="http://schemas.microsoft.com/office/powerpoint/2010/main" val="1069629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34574455"/>
              </p:ext>
            </p:extLst>
          </p:nvPr>
        </p:nvGraphicFramePr>
        <p:xfrm>
          <a:off x="234950" y="1916832"/>
          <a:ext cx="8693151" cy="4775200"/>
        </p:xfrm>
        <a:graphic>
          <a:graphicData uri="http://schemas.openxmlformats.org/drawingml/2006/table">
            <a:tbl>
              <a:tblPr firstRow="1" bandRow="1">
                <a:tableStyleId>{5C22544A-7EE6-4342-B048-85BDC9FD1C3A}</a:tableStyleId>
              </a:tblPr>
              <a:tblGrid>
                <a:gridCol w="2897717">
                  <a:extLst>
                    <a:ext uri="{9D8B030D-6E8A-4147-A177-3AD203B41FA5}">
                      <a16:colId xmlns:a16="http://schemas.microsoft.com/office/drawing/2014/main" val="2423227251"/>
                    </a:ext>
                  </a:extLst>
                </a:gridCol>
                <a:gridCol w="2897717">
                  <a:extLst>
                    <a:ext uri="{9D8B030D-6E8A-4147-A177-3AD203B41FA5}">
                      <a16:colId xmlns:a16="http://schemas.microsoft.com/office/drawing/2014/main" val="4218538267"/>
                    </a:ext>
                  </a:extLst>
                </a:gridCol>
                <a:gridCol w="2897717">
                  <a:extLst>
                    <a:ext uri="{9D8B030D-6E8A-4147-A177-3AD203B41FA5}">
                      <a16:colId xmlns:a16="http://schemas.microsoft.com/office/drawing/2014/main" val="1770339652"/>
                    </a:ext>
                  </a:extLst>
                </a:gridCol>
              </a:tblGrid>
              <a:tr h="370840">
                <a:tc>
                  <a:txBody>
                    <a:bodyPr/>
                    <a:lstStyle/>
                    <a:p>
                      <a:r>
                        <a:rPr lang="en-GB" sz="900" b="1"/>
                        <a:t>Development Stage</a:t>
                      </a:r>
                      <a:endParaRPr lang="en-GB" sz="900"/>
                    </a:p>
                  </a:txBody>
                  <a:tcPr anchor="ctr"/>
                </a:tc>
                <a:tc>
                  <a:txBody>
                    <a:bodyPr/>
                    <a:lstStyle/>
                    <a:p>
                      <a:r>
                        <a:rPr lang="en-GB" sz="900" b="1"/>
                        <a:t>What needs governance</a:t>
                      </a:r>
                      <a:endParaRPr lang="en-GB" sz="900"/>
                    </a:p>
                  </a:txBody>
                  <a:tcPr anchor="ctr"/>
                </a:tc>
                <a:tc>
                  <a:txBody>
                    <a:bodyPr/>
                    <a:lstStyle/>
                    <a:p>
                      <a:r>
                        <a:rPr lang="en-GB" sz="900" b="1"/>
                        <a:t>How do we (or tools/techniques used for) govern?</a:t>
                      </a:r>
                      <a:endParaRPr lang="en-GB" sz="900"/>
                    </a:p>
                  </a:txBody>
                  <a:tcPr anchor="ctr"/>
                </a:tc>
                <a:extLst>
                  <a:ext uri="{0D108BD9-81ED-4DB2-BD59-A6C34878D82A}">
                    <a16:rowId xmlns:a16="http://schemas.microsoft.com/office/drawing/2014/main" val="2354222555"/>
                  </a:ext>
                </a:extLst>
              </a:tr>
              <a:tr h="370840">
                <a:tc>
                  <a:txBody>
                    <a:bodyPr/>
                    <a:lstStyle/>
                    <a:p>
                      <a:r>
                        <a:rPr lang="en-GB" sz="900"/>
                        <a:t>Business Problem</a:t>
                      </a:r>
                    </a:p>
                  </a:txBody>
                  <a:tcPr anchor="ctr"/>
                </a:tc>
                <a:tc>
                  <a:txBody>
                    <a:bodyPr/>
                    <a:lstStyle/>
                    <a:p>
                      <a:pPr>
                        <a:buFont typeface="Arial" panose="020B0604020202020204" pitchFamily="34" charset="0"/>
                        <a:buChar char="•"/>
                      </a:pPr>
                      <a:r>
                        <a:rPr lang="en-GB" sz="900"/>
                        <a:t>The source of problem statement (real business case vs. developer’s wish)</a:t>
                      </a:r>
                    </a:p>
                    <a:p>
                      <a:pPr>
                        <a:buFont typeface="Arial" panose="020B0604020202020204" pitchFamily="34" charset="0"/>
                        <a:buChar char="•"/>
                      </a:pPr>
                      <a:r>
                        <a:rPr lang="en-GB" sz="900"/>
                        <a:t>Project roadmap, timeline and resource constraints</a:t>
                      </a:r>
                    </a:p>
                  </a:txBody>
                  <a:tcPr anchor="ctr"/>
                </a:tc>
                <a:tc>
                  <a:txBody>
                    <a:bodyPr/>
                    <a:lstStyle/>
                    <a:p>
                      <a:pPr>
                        <a:buFont typeface="Arial" panose="020B0604020202020204" pitchFamily="34" charset="0"/>
                        <a:buChar char="•"/>
                      </a:pPr>
                      <a:r>
                        <a:rPr lang="en-GB" sz="900" b="1"/>
                        <a:t>Process exists</a:t>
                      </a:r>
                      <a:r>
                        <a:rPr lang="en-GB" sz="900"/>
                        <a:t> to ensure right stakeholders are engaged, agreed upon project roadmap is defined, and resource pool, delivery timeline and risks are identified</a:t>
                      </a:r>
                    </a:p>
                  </a:txBody>
                  <a:tcPr anchor="ctr"/>
                </a:tc>
                <a:extLst>
                  <a:ext uri="{0D108BD9-81ED-4DB2-BD59-A6C34878D82A}">
                    <a16:rowId xmlns:a16="http://schemas.microsoft.com/office/drawing/2014/main" val="3662205325"/>
                  </a:ext>
                </a:extLst>
              </a:tr>
              <a:tr h="370840">
                <a:tc>
                  <a:txBody>
                    <a:bodyPr/>
                    <a:lstStyle/>
                    <a:p>
                      <a:r>
                        <a:rPr lang="en-GB" sz="900"/>
                        <a:t>Requirement Gathering</a:t>
                      </a:r>
                    </a:p>
                  </a:txBody>
                  <a:tcPr anchor="ctr"/>
                </a:tc>
                <a:tc>
                  <a:txBody>
                    <a:bodyPr/>
                    <a:lstStyle/>
                    <a:p>
                      <a:pPr>
                        <a:buFont typeface="Arial" panose="020B0604020202020204" pitchFamily="34" charset="0"/>
                        <a:buChar char="•"/>
                      </a:pPr>
                      <a:r>
                        <a:rPr lang="en-GB" sz="900"/>
                        <a:t>Use Case and Requirements</a:t>
                      </a:r>
                    </a:p>
                    <a:p>
                      <a:pPr>
                        <a:buFont typeface="Arial" panose="020B0604020202020204" pitchFamily="34" charset="0"/>
                        <a:buChar char="•"/>
                      </a:pPr>
                      <a:r>
                        <a:rPr lang="en-GB" sz="900"/>
                        <a:t>Effort level and Risks</a:t>
                      </a:r>
                    </a:p>
                  </a:txBody>
                  <a:tcPr anchor="ctr"/>
                </a:tc>
                <a:tc>
                  <a:txBody>
                    <a:bodyPr/>
                    <a:lstStyle/>
                    <a:p>
                      <a:pPr>
                        <a:buFont typeface="Arial" panose="020B0604020202020204" pitchFamily="34" charset="0"/>
                        <a:buChar char="•"/>
                      </a:pPr>
                      <a:r>
                        <a:rPr lang="en-GB" sz="900"/>
                        <a:t>Requirement document </a:t>
                      </a:r>
                      <a:r>
                        <a:rPr lang="en-GB" sz="900" b="1"/>
                        <a:t>reviewed</a:t>
                      </a:r>
                      <a:r>
                        <a:rPr lang="en-GB" sz="900"/>
                        <a:t> and </a:t>
                      </a:r>
                      <a:r>
                        <a:rPr lang="en-GB" sz="900" b="1"/>
                        <a:t>signed off</a:t>
                      </a:r>
                      <a:r>
                        <a:rPr lang="en-GB" sz="900"/>
                        <a:t> from all major stakeholders (business, development and testing teams)</a:t>
                      </a:r>
                    </a:p>
                  </a:txBody>
                  <a:tcPr anchor="ctr"/>
                </a:tc>
                <a:extLst>
                  <a:ext uri="{0D108BD9-81ED-4DB2-BD59-A6C34878D82A}">
                    <a16:rowId xmlns:a16="http://schemas.microsoft.com/office/drawing/2014/main" val="1317342657"/>
                  </a:ext>
                </a:extLst>
              </a:tr>
              <a:tr h="370840">
                <a:tc>
                  <a:txBody>
                    <a:bodyPr/>
                    <a:lstStyle/>
                    <a:p>
                      <a:r>
                        <a:rPr lang="en-GB" sz="900"/>
                        <a:t>Architecture</a:t>
                      </a:r>
                    </a:p>
                  </a:txBody>
                  <a:tcPr anchor="ctr"/>
                </a:tc>
                <a:tc>
                  <a:txBody>
                    <a:bodyPr/>
                    <a:lstStyle/>
                    <a:p>
                      <a:pPr>
                        <a:buFont typeface="Arial" panose="020B0604020202020204" pitchFamily="34" charset="0"/>
                        <a:buChar char="•"/>
                      </a:pPr>
                      <a:r>
                        <a:rPr lang="en-GB" sz="900"/>
                        <a:t>Alignment with corporate IT</a:t>
                      </a:r>
                    </a:p>
                    <a:p>
                      <a:pPr>
                        <a:buFont typeface="Arial" panose="020B0604020202020204" pitchFamily="34" charset="0"/>
                        <a:buChar char="•"/>
                      </a:pPr>
                      <a:r>
                        <a:rPr lang="en-GB" sz="900"/>
                        <a:t>Non FRs like Performance, Security</a:t>
                      </a:r>
                    </a:p>
                  </a:txBody>
                  <a:tcPr anchor="ctr"/>
                </a:tc>
                <a:tc>
                  <a:txBody>
                    <a:bodyPr/>
                    <a:lstStyle/>
                    <a:p>
                      <a:pPr>
                        <a:buFont typeface="Arial" panose="020B0604020202020204" pitchFamily="34" charset="0"/>
                        <a:buChar char="•"/>
                      </a:pPr>
                      <a:r>
                        <a:rPr lang="en-GB" sz="900"/>
                        <a:t>Architecture Review</a:t>
                      </a:r>
                    </a:p>
                  </a:txBody>
                  <a:tcPr anchor="ctr"/>
                </a:tc>
                <a:extLst>
                  <a:ext uri="{0D108BD9-81ED-4DB2-BD59-A6C34878D82A}">
                    <a16:rowId xmlns:a16="http://schemas.microsoft.com/office/drawing/2014/main" val="3159262365"/>
                  </a:ext>
                </a:extLst>
              </a:tr>
              <a:tr h="370840">
                <a:tc>
                  <a:txBody>
                    <a:bodyPr/>
                    <a:lstStyle/>
                    <a:p>
                      <a:r>
                        <a:rPr lang="en-GB" sz="900"/>
                        <a:t>Design</a:t>
                      </a:r>
                    </a:p>
                  </a:txBody>
                  <a:tcPr anchor="ctr"/>
                </a:tc>
                <a:tc>
                  <a:txBody>
                    <a:bodyPr/>
                    <a:lstStyle/>
                    <a:p>
                      <a:pPr>
                        <a:buFont typeface="Arial" panose="020B0604020202020204" pitchFamily="34" charset="0"/>
                        <a:buChar char="•"/>
                      </a:pPr>
                      <a:r>
                        <a:rPr lang="en-GB" sz="900"/>
                        <a:t>Design guidelines</a:t>
                      </a:r>
                    </a:p>
                  </a:txBody>
                  <a:tcPr anchor="ctr"/>
                </a:tc>
                <a:tc>
                  <a:txBody>
                    <a:bodyPr/>
                    <a:lstStyle/>
                    <a:p>
                      <a:pPr>
                        <a:buFont typeface="Arial" panose="020B0604020202020204" pitchFamily="34" charset="0"/>
                        <a:buChar char="•"/>
                      </a:pPr>
                      <a:r>
                        <a:rPr lang="en-GB" sz="900"/>
                        <a:t>Design review</a:t>
                      </a:r>
                    </a:p>
                  </a:txBody>
                  <a:tcPr anchor="ctr"/>
                </a:tc>
                <a:extLst>
                  <a:ext uri="{0D108BD9-81ED-4DB2-BD59-A6C34878D82A}">
                    <a16:rowId xmlns:a16="http://schemas.microsoft.com/office/drawing/2014/main" val="4086058478"/>
                  </a:ext>
                </a:extLst>
              </a:tr>
              <a:tr h="370840">
                <a:tc>
                  <a:txBody>
                    <a:bodyPr/>
                    <a:lstStyle/>
                    <a:p>
                      <a:r>
                        <a:rPr lang="en-GB" sz="900"/>
                        <a:t>Implementation</a:t>
                      </a:r>
                    </a:p>
                  </a:txBody>
                  <a:tcPr anchor="ctr"/>
                </a:tc>
                <a:tc>
                  <a:txBody>
                    <a:bodyPr/>
                    <a:lstStyle/>
                    <a:p>
                      <a:pPr>
                        <a:buFont typeface="Arial" panose="020B0604020202020204" pitchFamily="34" charset="0"/>
                        <a:buChar char="•"/>
                      </a:pPr>
                      <a:r>
                        <a:rPr lang="en-GB" sz="900"/>
                        <a:t>Code Quality</a:t>
                      </a:r>
                    </a:p>
                    <a:p>
                      <a:pPr>
                        <a:buFont typeface="Arial" panose="020B0604020202020204" pitchFamily="34" charset="0"/>
                        <a:buChar char="•"/>
                      </a:pPr>
                      <a:r>
                        <a:rPr lang="en-GB" sz="900"/>
                        <a:t>Feature implementation</a:t>
                      </a:r>
                    </a:p>
                  </a:txBody>
                  <a:tcPr anchor="ctr"/>
                </a:tc>
                <a:tc>
                  <a:txBody>
                    <a:bodyPr/>
                    <a:lstStyle/>
                    <a:p>
                      <a:pPr>
                        <a:buFont typeface="Arial" panose="020B0604020202020204" pitchFamily="34" charset="0"/>
                        <a:buChar char="•"/>
                      </a:pPr>
                      <a:r>
                        <a:rPr lang="en-GB" sz="900"/>
                        <a:t>Code Review</a:t>
                      </a:r>
                    </a:p>
                    <a:p>
                      <a:pPr>
                        <a:buFont typeface="Arial" panose="020B0604020202020204" pitchFamily="34" charset="0"/>
                        <a:buChar char="•"/>
                      </a:pPr>
                      <a:r>
                        <a:rPr lang="en-GB" sz="900"/>
                        <a:t>Code Coverage</a:t>
                      </a:r>
                    </a:p>
                    <a:p>
                      <a:pPr>
                        <a:buFont typeface="Arial" panose="020B0604020202020204" pitchFamily="34" charset="0"/>
                        <a:buChar char="•"/>
                      </a:pPr>
                      <a:r>
                        <a:rPr lang="en-GB" sz="900"/>
                        <a:t>Feature Demo</a:t>
                      </a:r>
                    </a:p>
                  </a:txBody>
                  <a:tcPr anchor="ctr"/>
                </a:tc>
                <a:extLst>
                  <a:ext uri="{0D108BD9-81ED-4DB2-BD59-A6C34878D82A}">
                    <a16:rowId xmlns:a16="http://schemas.microsoft.com/office/drawing/2014/main" val="4174681689"/>
                  </a:ext>
                </a:extLst>
              </a:tr>
              <a:tr h="370840">
                <a:tc>
                  <a:txBody>
                    <a:bodyPr/>
                    <a:lstStyle/>
                    <a:p>
                      <a:r>
                        <a:rPr lang="en-GB" sz="900"/>
                        <a:t>Testing</a:t>
                      </a:r>
                    </a:p>
                  </a:txBody>
                  <a:tcPr anchor="ctr"/>
                </a:tc>
                <a:tc>
                  <a:txBody>
                    <a:bodyPr/>
                    <a:lstStyle/>
                    <a:p>
                      <a:pPr>
                        <a:buFont typeface="Arial" panose="020B0604020202020204" pitchFamily="34" charset="0"/>
                        <a:buChar char="•"/>
                      </a:pPr>
                      <a:r>
                        <a:rPr lang="en-GB" sz="900"/>
                        <a:t>Test Plan and Strategy </a:t>
                      </a:r>
                    </a:p>
                    <a:p>
                      <a:pPr>
                        <a:buFont typeface="Arial" panose="020B0604020202020204" pitchFamily="34" charset="0"/>
                        <a:buChar char="•"/>
                      </a:pPr>
                      <a:r>
                        <a:rPr lang="en-GB" sz="900"/>
                        <a:t>Test Results and Coverage</a:t>
                      </a:r>
                    </a:p>
                    <a:p>
                      <a:pPr>
                        <a:buFont typeface="Arial" panose="020B0604020202020204" pitchFamily="34" charset="0"/>
                        <a:buChar char="•"/>
                      </a:pPr>
                      <a:r>
                        <a:rPr lang="en-GB" sz="900"/>
                        <a:t>Score card on Non-FRs</a:t>
                      </a:r>
                    </a:p>
                  </a:txBody>
                  <a:tcPr anchor="ctr"/>
                </a:tc>
                <a:tc>
                  <a:txBody>
                    <a:bodyPr/>
                    <a:lstStyle/>
                    <a:p>
                      <a:pPr>
                        <a:buFont typeface="Arial" panose="020B0604020202020204" pitchFamily="34" charset="0"/>
                        <a:buChar char="•"/>
                      </a:pPr>
                      <a:r>
                        <a:rPr lang="en-GB" sz="900"/>
                        <a:t>Review of Test Plan, Strategy, Coverage, and Results</a:t>
                      </a:r>
                    </a:p>
                    <a:p>
                      <a:pPr>
                        <a:buFont typeface="Arial" panose="020B0604020202020204" pitchFamily="34" charset="0"/>
                        <a:buChar char="•"/>
                      </a:pPr>
                      <a:r>
                        <a:rPr lang="en-GB" sz="900"/>
                        <a:t>Review of Non-FRs score card or compliance report</a:t>
                      </a:r>
                    </a:p>
                  </a:txBody>
                  <a:tcPr anchor="ctr"/>
                </a:tc>
                <a:extLst>
                  <a:ext uri="{0D108BD9-81ED-4DB2-BD59-A6C34878D82A}">
                    <a16:rowId xmlns:a16="http://schemas.microsoft.com/office/drawing/2014/main" val="707480863"/>
                  </a:ext>
                </a:extLst>
              </a:tr>
              <a:tr h="370840">
                <a:tc>
                  <a:txBody>
                    <a:bodyPr/>
                    <a:lstStyle/>
                    <a:p>
                      <a:r>
                        <a:rPr lang="en-GB" sz="900"/>
                        <a:t>Documentation</a:t>
                      </a:r>
                    </a:p>
                  </a:txBody>
                  <a:tcPr anchor="ctr"/>
                </a:tc>
                <a:tc>
                  <a:txBody>
                    <a:bodyPr/>
                    <a:lstStyle/>
                    <a:p>
                      <a:pPr>
                        <a:buFont typeface="Arial" panose="020B0604020202020204" pitchFamily="34" charset="0"/>
                        <a:buChar char="•"/>
                      </a:pPr>
                      <a:r>
                        <a:rPr lang="en-GB" sz="900"/>
                        <a:t>Documents</a:t>
                      </a:r>
                    </a:p>
                  </a:txBody>
                  <a:tcPr anchor="ctr"/>
                </a:tc>
                <a:tc>
                  <a:txBody>
                    <a:bodyPr/>
                    <a:lstStyle/>
                    <a:p>
                      <a:pPr>
                        <a:buFont typeface="Arial" panose="020B0604020202020204" pitchFamily="34" charset="0"/>
                        <a:buChar char="•"/>
                      </a:pPr>
                      <a:r>
                        <a:rPr lang="en-GB" sz="900"/>
                        <a:t>Documentation Review</a:t>
                      </a:r>
                    </a:p>
                  </a:txBody>
                  <a:tcPr anchor="ctr"/>
                </a:tc>
                <a:extLst>
                  <a:ext uri="{0D108BD9-81ED-4DB2-BD59-A6C34878D82A}">
                    <a16:rowId xmlns:a16="http://schemas.microsoft.com/office/drawing/2014/main" val="1524063670"/>
                  </a:ext>
                </a:extLst>
              </a:tr>
              <a:tr h="370840">
                <a:tc>
                  <a:txBody>
                    <a:bodyPr/>
                    <a:lstStyle/>
                    <a:p>
                      <a:r>
                        <a:rPr lang="en-GB" sz="900"/>
                        <a:t>Deployment</a:t>
                      </a:r>
                    </a:p>
                  </a:txBody>
                  <a:tcPr anchor="ctr"/>
                </a:tc>
                <a:tc>
                  <a:txBody>
                    <a:bodyPr/>
                    <a:lstStyle/>
                    <a:p>
                      <a:pPr>
                        <a:buFont typeface="Arial" panose="020B0604020202020204" pitchFamily="34" charset="0"/>
                        <a:buChar char="•"/>
                      </a:pPr>
                      <a:r>
                        <a:rPr lang="en-GB" sz="900"/>
                        <a:t>Deployment Instructions</a:t>
                      </a:r>
                    </a:p>
                  </a:txBody>
                  <a:tcPr anchor="ctr"/>
                </a:tc>
                <a:tc>
                  <a:txBody>
                    <a:bodyPr/>
                    <a:lstStyle/>
                    <a:p>
                      <a:pPr>
                        <a:buFont typeface="Arial" panose="020B0604020202020204" pitchFamily="34" charset="0"/>
                        <a:buChar char="•"/>
                      </a:pPr>
                      <a:r>
                        <a:rPr lang="en-GB" sz="900"/>
                        <a:t>Deployment document review</a:t>
                      </a:r>
                    </a:p>
                    <a:p>
                      <a:pPr>
                        <a:buFont typeface="Arial" panose="020B0604020202020204" pitchFamily="34" charset="0"/>
                        <a:buChar char="•"/>
                      </a:pPr>
                      <a:r>
                        <a:rPr lang="en-GB" sz="900"/>
                        <a:t>Deployment team’s feedback on ease of deployment and 1</a:t>
                      </a:r>
                      <a:r>
                        <a:rPr lang="en-GB" sz="900" baseline="30000"/>
                        <a:t>st</a:t>
                      </a:r>
                      <a:r>
                        <a:rPr lang="en-GB" sz="900"/>
                        <a:t> few weeks report from production</a:t>
                      </a:r>
                    </a:p>
                  </a:txBody>
                  <a:tcPr anchor="ctr"/>
                </a:tc>
                <a:extLst>
                  <a:ext uri="{0D108BD9-81ED-4DB2-BD59-A6C34878D82A}">
                    <a16:rowId xmlns:a16="http://schemas.microsoft.com/office/drawing/2014/main" val="2995588983"/>
                  </a:ext>
                </a:extLst>
              </a:tr>
              <a:tr h="370840">
                <a:tc>
                  <a:txBody>
                    <a:bodyPr/>
                    <a:lstStyle/>
                    <a:p>
                      <a:r>
                        <a:rPr lang="en-GB" sz="900"/>
                        <a:t>Service / Maintenance</a:t>
                      </a:r>
                    </a:p>
                  </a:txBody>
                  <a:tcPr anchor="ctr"/>
                </a:tc>
                <a:tc>
                  <a:txBody>
                    <a:bodyPr/>
                    <a:lstStyle/>
                    <a:p>
                      <a:pPr>
                        <a:buFont typeface="Arial" panose="020B0604020202020204" pitchFamily="34" charset="0"/>
                        <a:buChar char="•"/>
                      </a:pPr>
                      <a:r>
                        <a:rPr lang="en-GB" sz="900"/>
                        <a:t>Ease of troubleshooting</a:t>
                      </a:r>
                    </a:p>
                    <a:p>
                      <a:pPr>
                        <a:buFont typeface="Arial" panose="020B0604020202020204" pitchFamily="34" charset="0"/>
                        <a:buChar char="•"/>
                      </a:pPr>
                      <a:r>
                        <a:rPr lang="en-GB" sz="900"/>
                        <a:t>Number of Customer found defects</a:t>
                      </a:r>
                    </a:p>
                    <a:p>
                      <a:pPr>
                        <a:buFont typeface="Arial" panose="020B0604020202020204" pitchFamily="34" charset="0"/>
                        <a:buChar char="•"/>
                      </a:pPr>
                      <a:r>
                        <a:rPr lang="en-GB" sz="900"/>
                        <a:t>New feature request</a:t>
                      </a:r>
                    </a:p>
                  </a:txBody>
                  <a:tcPr anchor="ctr"/>
                </a:tc>
                <a:tc>
                  <a:txBody>
                    <a:bodyPr/>
                    <a:lstStyle/>
                    <a:p>
                      <a:pPr>
                        <a:buFont typeface="Arial" panose="020B0604020202020204" pitchFamily="34" charset="0"/>
                        <a:buChar char="•"/>
                      </a:pPr>
                      <a:r>
                        <a:rPr lang="en-GB" sz="900"/>
                        <a:t>Tracking production defects and ensuring root cause analysis done on the same</a:t>
                      </a:r>
                    </a:p>
                    <a:p>
                      <a:pPr>
                        <a:buFont typeface="Arial" panose="020B0604020202020204" pitchFamily="34" charset="0"/>
                        <a:buChar char="•"/>
                      </a:pPr>
                      <a:r>
                        <a:rPr lang="en-GB" sz="900"/>
                        <a:t>Assess and feed feature requests to next release’s project requirements</a:t>
                      </a:r>
                    </a:p>
                    <a:p>
                      <a:pPr>
                        <a:buFont typeface="Arial" panose="020B0604020202020204" pitchFamily="34" charset="0"/>
                        <a:buChar char="•"/>
                      </a:pPr>
                      <a:r>
                        <a:rPr lang="en-GB" sz="900"/>
                        <a:t>Process to have regular feedback from service team’s</a:t>
                      </a:r>
                    </a:p>
                  </a:txBody>
                  <a:tcPr anchor="ctr"/>
                </a:tc>
                <a:extLst>
                  <a:ext uri="{0D108BD9-81ED-4DB2-BD59-A6C34878D82A}">
                    <a16:rowId xmlns:a16="http://schemas.microsoft.com/office/drawing/2014/main" val="146554736"/>
                  </a:ext>
                </a:extLst>
              </a:tr>
            </a:tbl>
          </a:graphicData>
        </a:graphic>
      </p:graphicFrame>
    </p:spTree>
    <p:extLst>
      <p:ext uri="{BB962C8B-B14F-4D97-AF65-F5344CB8AC3E}">
        <p14:creationId xmlns:p14="http://schemas.microsoft.com/office/powerpoint/2010/main" val="1596030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Management Frameworks</a:t>
            </a:r>
          </a:p>
        </p:txBody>
      </p:sp>
      <p:sp>
        <p:nvSpPr>
          <p:cNvPr id="3" name="Content Placeholder 2"/>
          <p:cNvSpPr>
            <a:spLocks noGrp="1"/>
          </p:cNvSpPr>
          <p:nvPr>
            <p:ph idx="1"/>
          </p:nvPr>
        </p:nvSpPr>
        <p:spPr/>
        <p:txBody>
          <a:bodyPr vert="horz" lIns="91440" tIns="45720" rIns="91440" bIns="45720" rtlCol="0" anchor="t">
            <a:normAutofit/>
          </a:bodyPr>
          <a:lstStyle/>
          <a:p>
            <a:r>
              <a:rPr lang="en-GB"/>
              <a:t>ITIL</a:t>
            </a:r>
          </a:p>
          <a:p>
            <a:pPr lvl="1"/>
            <a:r>
              <a:rPr lang="en-GB"/>
              <a:t>(formerly an acronym for Information Technology Infrastructure Library) is a set of detailed practices for IT service management (ITSM) that focuses on aligning IT services with the needs of business</a:t>
            </a:r>
          </a:p>
          <a:p>
            <a:pPr lvl="1"/>
            <a:r>
              <a:rPr lang="en-GB">
                <a:ea typeface="+mn-lt"/>
                <a:cs typeface="+mn-lt"/>
                <a:hlinkClick r:id="rId2"/>
              </a:rPr>
              <a:t>https://www.goodelearning.com/courses/it-service-management/itil-foundation/what-is-itil</a:t>
            </a:r>
            <a:endParaRPr lang="en-GB"/>
          </a:p>
          <a:p>
            <a:pPr lvl="1"/>
            <a:endParaRPr lang="en-GB">
              <a:cs typeface="Calibri" panose="020F0502020204030204"/>
            </a:endParaRPr>
          </a:p>
          <a:p>
            <a:r>
              <a:rPr lang="en-GB"/>
              <a:t>TOGAF</a:t>
            </a:r>
          </a:p>
          <a:p>
            <a:pPr lvl="1"/>
            <a:r>
              <a:rPr lang="en-GB"/>
              <a:t>The Open Group Architecture Framework (</a:t>
            </a:r>
            <a:r>
              <a:rPr lang="en-GB" b="1"/>
              <a:t>TOGAF</a:t>
            </a:r>
            <a:r>
              <a:rPr lang="en-GB"/>
              <a:t>) is a framework for enterprise architecture that provides an approach for designing, planning, implementing, and governing an enterprise information technology architecture</a:t>
            </a:r>
          </a:p>
          <a:p>
            <a:pPr lvl="1"/>
            <a:r>
              <a:rPr lang="en-GB">
                <a:ea typeface="+mn-lt"/>
                <a:cs typeface="+mn-lt"/>
                <a:hlinkClick r:id="rId3"/>
              </a:rPr>
              <a:t>https://www.goodelearning.com/courses/enterprise-architecture/togaf-9-foundation/what-is-togaf</a:t>
            </a:r>
            <a:endParaRPr lang="en-GB">
              <a:ea typeface="+mn-lt"/>
              <a:cs typeface="+mn-lt"/>
            </a:endParaRPr>
          </a:p>
          <a:p>
            <a:pPr lvl="1"/>
            <a:endParaRPr lang="en-GB">
              <a:cs typeface="Calibri" panose="020F0502020204030204"/>
            </a:endParaRPr>
          </a:p>
        </p:txBody>
      </p:sp>
    </p:spTree>
    <p:extLst>
      <p:ext uri="{BB962C8B-B14F-4D97-AF65-F5344CB8AC3E}">
        <p14:creationId xmlns:p14="http://schemas.microsoft.com/office/powerpoint/2010/main" val="1347966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052736"/>
            <a:ext cx="8496944" cy="5498023"/>
          </a:xfrm>
        </p:spPr>
      </p:pic>
    </p:spTree>
    <p:extLst>
      <p:ext uri="{BB962C8B-B14F-4D97-AF65-F5344CB8AC3E}">
        <p14:creationId xmlns:p14="http://schemas.microsoft.com/office/powerpoint/2010/main" val="3258268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Agile</a:t>
            </a:r>
          </a:p>
        </p:txBody>
      </p:sp>
      <p:sp>
        <p:nvSpPr>
          <p:cNvPr id="3" name="Content Placeholder 2"/>
          <p:cNvSpPr>
            <a:spLocks noGrp="1"/>
          </p:cNvSpPr>
          <p:nvPr>
            <p:ph idx="1"/>
          </p:nvPr>
        </p:nvSpPr>
        <p:spPr/>
        <p:txBody>
          <a:bodyPr/>
          <a:lstStyle/>
          <a:p>
            <a:r>
              <a:rPr lang="en-GB"/>
              <a:t>Agile processes allow for changing requirements throughout the development cycle and stress collaboration between software developers and customers and early product delivery</a:t>
            </a:r>
          </a:p>
          <a:p>
            <a:r>
              <a:rPr lang="en-GB"/>
              <a:t>4 values of Agile</a:t>
            </a:r>
          </a:p>
          <a:p>
            <a:r>
              <a:rPr lang="en-GB"/>
              <a:t>In Scrum, projects progress in a series of month-long iterations called sprints</a:t>
            </a:r>
          </a:p>
          <a:p>
            <a:r>
              <a:rPr lang="en-GB"/>
              <a:t>Development teams meet with the client, or </a:t>
            </a:r>
            <a:r>
              <a:rPr lang="en-GB" i="1"/>
              <a:t>product owner</a:t>
            </a:r>
            <a:r>
              <a:rPr lang="en-GB"/>
              <a:t>, before each sprint to prioritize the work to be done and select the tasks the team can complete in the upcoming sprint</a:t>
            </a:r>
          </a:p>
          <a:p>
            <a:r>
              <a:rPr lang="en-GB"/>
              <a:t>During the sprint, the team stays on track by holding brief daily meetings</a:t>
            </a:r>
          </a:p>
          <a:p>
            <a:r>
              <a:rPr lang="en-GB"/>
              <a:t>At the end of each sprint, the team delivers a potentially shippable product increment</a:t>
            </a:r>
          </a:p>
        </p:txBody>
      </p:sp>
    </p:spTree>
    <p:extLst>
      <p:ext uri="{BB962C8B-B14F-4D97-AF65-F5344CB8AC3E}">
        <p14:creationId xmlns:p14="http://schemas.microsoft.com/office/powerpoint/2010/main" val="3925148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t>Phases of the SDLC (Software development lifecycle)</a:t>
            </a:r>
            <a:r>
              <a:rPr lang="en-GB" sz="2000" dirty="0"/>
              <a:t/>
            </a:r>
            <a:br>
              <a:rPr lang="en-GB" sz="2000" dirty="0"/>
            </a:br>
            <a:r>
              <a:rPr lang="en-US" sz="2000" dirty="0"/>
              <a:t>Feasibility Study</a:t>
            </a:r>
            <a:r>
              <a:rPr lang="en-GB" sz="2000" dirty="0"/>
              <a:t/>
            </a:r>
            <a:br>
              <a:rPr lang="en-GB" sz="2000" dirty="0"/>
            </a:br>
            <a:r>
              <a:rPr lang="en-US" sz="2000" dirty="0"/>
              <a:t>Requirements Analysis</a:t>
            </a:r>
            <a:r>
              <a:rPr lang="en-GB" sz="2000" dirty="0"/>
              <a:t/>
            </a:r>
            <a:br>
              <a:rPr lang="en-GB" sz="2000" dirty="0"/>
            </a:br>
            <a:r>
              <a:rPr lang="en-US" sz="2000" dirty="0"/>
              <a:t>Design</a:t>
            </a:r>
            <a:r>
              <a:rPr lang="en-GB" sz="2000" dirty="0"/>
              <a:t/>
            </a:r>
            <a:br>
              <a:rPr lang="en-GB" sz="2000" dirty="0"/>
            </a:br>
            <a:r>
              <a:rPr lang="en-US" sz="2000" dirty="0"/>
              <a:t>Code Development</a:t>
            </a:r>
            <a:r>
              <a:rPr lang="en-GB" sz="2000" dirty="0"/>
              <a:t/>
            </a:r>
            <a:br>
              <a:rPr lang="en-GB" sz="2000" dirty="0"/>
            </a:br>
            <a:r>
              <a:rPr lang="en-US" sz="2000" dirty="0"/>
              <a:t>Testing</a:t>
            </a:r>
            <a:r>
              <a:rPr lang="en-GB" sz="2000" dirty="0"/>
              <a:t/>
            </a:r>
            <a:br>
              <a:rPr lang="en-GB" sz="2000" dirty="0"/>
            </a:br>
            <a:r>
              <a:rPr lang="en-US" sz="2000" dirty="0"/>
              <a:t>Deployment/Implementation</a:t>
            </a:r>
            <a:r>
              <a:rPr lang="en-GB" sz="2000" dirty="0"/>
              <a:t/>
            </a:r>
            <a:br>
              <a:rPr lang="en-GB" sz="2000" dirty="0"/>
            </a:br>
            <a:r>
              <a:rPr lang="en-US" sz="2000" dirty="0"/>
              <a:t>Maintenance</a:t>
            </a:r>
            <a:br>
              <a:rPr lang="en-US" sz="2000" dirty="0"/>
            </a:br>
            <a:endParaRPr lang="en-GB" sz="2000" dirty="0"/>
          </a:p>
        </p:txBody>
      </p:sp>
    </p:spTree>
    <p:extLst>
      <p:ext uri="{BB962C8B-B14F-4D97-AF65-F5344CB8AC3E}">
        <p14:creationId xmlns:p14="http://schemas.microsoft.com/office/powerpoint/2010/main" val="876481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01074"/>
            <a:ext cx="8692816" cy="903634"/>
          </a:xfrm>
        </p:spPr>
        <p:txBody>
          <a:bodyPr/>
          <a:lstStyle/>
          <a:p>
            <a:r>
              <a:rPr lang="en-GB"/>
              <a:t>Software Development Cycle</a:t>
            </a:r>
          </a:p>
        </p:txBody>
      </p:sp>
      <p:sp>
        <p:nvSpPr>
          <p:cNvPr id="4" name="Oval 20"/>
          <p:cNvSpPr>
            <a:spLocks noChangeArrowheads="1"/>
          </p:cNvSpPr>
          <p:nvPr/>
        </p:nvSpPr>
        <p:spPr bwMode="auto">
          <a:xfrm>
            <a:off x="6495225" y="6172225"/>
            <a:ext cx="2574925" cy="538163"/>
          </a:xfrm>
          <a:prstGeom prst="ellipse">
            <a:avLst/>
          </a:prstGeom>
          <a:solidFill>
            <a:srgbClr val="DDDDDD"/>
          </a:solidFill>
          <a:ln w="9525">
            <a:solidFill>
              <a:schemeClr val="tx1"/>
            </a:solidFill>
            <a:round/>
            <a:headEnd/>
            <a:tailEnd/>
          </a:ln>
          <a:effectLst/>
        </p:spPr>
        <p:txBody>
          <a:bodyPr wrap="none" anchor="ctr"/>
          <a:lstStyle/>
          <a:p>
            <a:pPr algn="ctr"/>
            <a:r>
              <a:rPr lang="en-GB" b="1"/>
              <a:t>Maintenance</a:t>
            </a:r>
          </a:p>
        </p:txBody>
      </p:sp>
      <p:sp>
        <p:nvSpPr>
          <p:cNvPr id="5" name="Freeform 32"/>
          <p:cNvSpPr>
            <a:spLocks/>
          </p:cNvSpPr>
          <p:nvPr/>
        </p:nvSpPr>
        <p:spPr bwMode="auto">
          <a:xfrm>
            <a:off x="5508104" y="3305487"/>
            <a:ext cx="2160240" cy="1390650"/>
          </a:xfrm>
          <a:custGeom>
            <a:avLst/>
            <a:gdLst/>
            <a:ahLst/>
            <a:cxnLst>
              <a:cxn ang="0">
                <a:pos x="1211" y="876"/>
              </a:cxn>
              <a:cxn ang="0">
                <a:pos x="1688" y="871"/>
              </a:cxn>
              <a:cxn ang="0">
                <a:pos x="1688" y="0"/>
              </a:cxn>
              <a:cxn ang="0">
                <a:pos x="0" y="0"/>
              </a:cxn>
            </a:cxnLst>
            <a:rect l="0" t="0" r="r" b="b"/>
            <a:pathLst>
              <a:path w="1688" h="876">
                <a:moveTo>
                  <a:pt x="1211" y="876"/>
                </a:moveTo>
                <a:lnTo>
                  <a:pt x="1688" y="871"/>
                </a:lnTo>
                <a:lnTo>
                  <a:pt x="1688" y="0"/>
                </a:lnTo>
                <a:lnTo>
                  <a:pt x="0" y="0"/>
                </a:lnTo>
              </a:path>
            </a:pathLst>
          </a:custGeom>
          <a:noFill/>
          <a:ln w="9525">
            <a:solidFill>
              <a:schemeClr val="tx1"/>
            </a:solidFill>
            <a:round/>
            <a:headEnd type="none" w="med" len="med"/>
            <a:tailEnd type="triangle" w="med" len="med"/>
          </a:ln>
          <a:effectLst/>
        </p:spPr>
        <p:txBody>
          <a:bodyPr/>
          <a:lstStyle/>
          <a:p>
            <a:endParaRPr lang="en-GB"/>
          </a:p>
        </p:txBody>
      </p:sp>
      <p:sp>
        <p:nvSpPr>
          <p:cNvPr id="6" name="Text Box 33"/>
          <p:cNvSpPr txBox="1">
            <a:spLocks noChangeArrowheads="1"/>
          </p:cNvSpPr>
          <p:nvPr/>
        </p:nvSpPr>
        <p:spPr bwMode="auto">
          <a:xfrm>
            <a:off x="7668344" y="3197763"/>
            <a:ext cx="1348000" cy="1569660"/>
          </a:xfrm>
          <a:prstGeom prst="rect">
            <a:avLst/>
          </a:prstGeom>
          <a:noFill/>
          <a:ln w="9525">
            <a:noFill/>
            <a:miter lim="800000"/>
            <a:headEnd/>
            <a:tailEnd/>
          </a:ln>
          <a:effectLst/>
        </p:spPr>
        <p:txBody>
          <a:bodyPr wrap="square">
            <a:spAutoFit/>
          </a:bodyPr>
          <a:lstStyle/>
          <a:p>
            <a:pPr>
              <a:spcBef>
                <a:spcPct val="50000"/>
              </a:spcBef>
            </a:pPr>
            <a:r>
              <a:rPr lang="en-GB" sz="1600"/>
              <a:t>Design may change if application does not work as expected</a:t>
            </a:r>
          </a:p>
        </p:txBody>
      </p:sp>
      <p:grpSp>
        <p:nvGrpSpPr>
          <p:cNvPr id="7" name="Group 40"/>
          <p:cNvGrpSpPr>
            <a:grpSpLocks/>
          </p:cNvGrpSpPr>
          <p:nvPr/>
        </p:nvGrpSpPr>
        <p:grpSpPr bwMode="auto">
          <a:xfrm>
            <a:off x="1043608" y="1525613"/>
            <a:ext cx="2130567" cy="800100"/>
            <a:chOff x="197" y="847"/>
            <a:chExt cx="1670" cy="504"/>
          </a:xfrm>
        </p:grpSpPr>
        <p:sp>
          <p:nvSpPr>
            <p:cNvPr id="8" name="Oval 14"/>
            <p:cNvSpPr>
              <a:spLocks noChangeArrowheads="1"/>
            </p:cNvSpPr>
            <p:nvPr/>
          </p:nvSpPr>
          <p:spPr bwMode="auto">
            <a:xfrm>
              <a:off x="197" y="847"/>
              <a:ext cx="1670" cy="352"/>
            </a:xfrm>
            <a:prstGeom prst="ellipse">
              <a:avLst/>
            </a:prstGeom>
            <a:solidFill>
              <a:srgbClr val="DDDDDD"/>
            </a:solidFill>
            <a:ln w="9525">
              <a:solidFill>
                <a:schemeClr val="tx1"/>
              </a:solidFill>
              <a:round/>
              <a:headEnd/>
              <a:tailEnd/>
            </a:ln>
            <a:effectLst/>
          </p:spPr>
          <p:txBody>
            <a:bodyPr wrap="none" anchor="ctr"/>
            <a:lstStyle/>
            <a:p>
              <a:pPr algn="ctr"/>
              <a:r>
                <a:rPr lang="en-GB" b="1"/>
                <a:t>Feasibility Study</a:t>
              </a:r>
            </a:p>
          </p:txBody>
        </p:sp>
        <p:sp>
          <p:nvSpPr>
            <p:cNvPr id="9" name="Line 34"/>
            <p:cNvSpPr>
              <a:spLocks noChangeShapeType="1"/>
            </p:cNvSpPr>
            <p:nvPr/>
          </p:nvSpPr>
          <p:spPr bwMode="auto">
            <a:xfrm>
              <a:off x="1356" y="1217"/>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0" name="Group 41"/>
          <p:cNvGrpSpPr>
            <a:grpSpLocks/>
          </p:cNvGrpSpPr>
          <p:nvPr/>
        </p:nvGrpSpPr>
        <p:grpSpPr bwMode="auto">
          <a:xfrm>
            <a:off x="1907704" y="2328888"/>
            <a:ext cx="2271358" cy="760412"/>
            <a:chOff x="828" y="1353"/>
            <a:chExt cx="1672" cy="479"/>
          </a:xfrm>
        </p:grpSpPr>
        <p:sp>
          <p:nvSpPr>
            <p:cNvPr id="11" name="Oval 16"/>
            <p:cNvSpPr>
              <a:spLocks noChangeArrowheads="1"/>
            </p:cNvSpPr>
            <p:nvPr/>
          </p:nvSpPr>
          <p:spPr bwMode="auto">
            <a:xfrm>
              <a:off x="828" y="1353"/>
              <a:ext cx="1672" cy="339"/>
            </a:xfrm>
            <a:prstGeom prst="ellipse">
              <a:avLst/>
            </a:prstGeom>
            <a:solidFill>
              <a:srgbClr val="DDDDDD"/>
            </a:solidFill>
            <a:ln w="9525">
              <a:solidFill>
                <a:schemeClr val="tx1"/>
              </a:solidFill>
              <a:round/>
              <a:headEnd/>
              <a:tailEnd/>
            </a:ln>
            <a:effectLst/>
          </p:spPr>
          <p:txBody>
            <a:bodyPr wrap="none" anchor="ctr"/>
            <a:lstStyle/>
            <a:p>
              <a:pPr algn="ctr"/>
              <a:r>
                <a:rPr lang="en-GB" b="1"/>
                <a:t>Requirements</a:t>
              </a:r>
            </a:p>
            <a:p>
              <a:pPr algn="ctr"/>
              <a:r>
                <a:rPr lang="en-GB" b="1"/>
                <a:t>Analysis</a:t>
              </a:r>
            </a:p>
          </p:txBody>
        </p:sp>
        <p:sp>
          <p:nvSpPr>
            <p:cNvPr id="12" name="Line 35"/>
            <p:cNvSpPr>
              <a:spLocks noChangeShapeType="1"/>
            </p:cNvSpPr>
            <p:nvPr/>
          </p:nvSpPr>
          <p:spPr bwMode="auto">
            <a:xfrm>
              <a:off x="1975" y="1698"/>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3" name="Group 42"/>
          <p:cNvGrpSpPr>
            <a:grpSpLocks/>
          </p:cNvGrpSpPr>
          <p:nvPr/>
        </p:nvGrpSpPr>
        <p:grpSpPr bwMode="auto">
          <a:xfrm>
            <a:off x="2766187" y="3068663"/>
            <a:ext cx="2574925" cy="765175"/>
            <a:chOff x="1610" y="1819"/>
            <a:chExt cx="1622" cy="482"/>
          </a:xfrm>
        </p:grpSpPr>
        <p:sp>
          <p:nvSpPr>
            <p:cNvPr id="14" name="Oval 17"/>
            <p:cNvSpPr>
              <a:spLocks noChangeArrowheads="1"/>
            </p:cNvSpPr>
            <p:nvPr/>
          </p:nvSpPr>
          <p:spPr bwMode="auto">
            <a:xfrm>
              <a:off x="1610" y="1819"/>
              <a:ext cx="1622" cy="326"/>
            </a:xfrm>
            <a:prstGeom prst="ellipse">
              <a:avLst/>
            </a:prstGeom>
            <a:solidFill>
              <a:srgbClr val="DDDDDD"/>
            </a:solidFill>
            <a:ln w="9525">
              <a:solidFill>
                <a:schemeClr val="tx1"/>
              </a:solidFill>
              <a:round/>
              <a:headEnd/>
              <a:tailEnd/>
            </a:ln>
            <a:effectLst/>
          </p:spPr>
          <p:txBody>
            <a:bodyPr wrap="none" anchor="ctr"/>
            <a:lstStyle/>
            <a:p>
              <a:pPr algn="ctr"/>
              <a:r>
                <a:rPr lang="en-GB" b="1"/>
                <a:t>Desig</a:t>
              </a:r>
              <a:r>
                <a:rPr lang="en-GB" sz="2000" b="1"/>
                <a:t>n</a:t>
              </a:r>
            </a:p>
          </p:txBody>
        </p:sp>
        <p:sp>
          <p:nvSpPr>
            <p:cNvPr id="15" name="Line 36"/>
            <p:cNvSpPr>
              <a:spLocks noChangeShapeType="1"/>
            </p:cNvSpPr>
            <p:nvPr/>
          </p:nvSpPr>
          <p:spPr bwMode="auto">
            <a:xfrm>
              <a:off x="2617" y="2167"/>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6" name="Group 43"/>
          <p:cNvGrpSpPr>
            <a:grpSpLocks/>
          </p:cNvGrpSpPr>
          <p:nvPr/>
        </p:nvGrpSpPr>
        <p:grpSpPr bwMode="auto">
          <a:xfrm>
            <a:off x="3521837" y="3814788"/>
            <a:ext cx="2574925" cy="803275"/>
            <a:chOff x="2086" y="2289"/>
            <a:chExt cx="1622" cy="506"/>
          </a:xfrm>
        </p:grpSpPr>
        <p:sp>
          <p:nvSpPr>
            <p:cNvPr id="17" name="Oval 18"/>
            <p:cNvSpPr>
              <a:spLocks noChangeArrowheads="1"/>
            </p:cNvSpPr>
            <p:nvPr/>
          </p:nvSpPr>
          <p:spPr bwMode="auto">
            <a:xfrm>
              <a:off x="2086" y="2289"/>
              <a:ext cx="1622" cy="353"/>
            </a:xfrm>
            <a:prstGeom prst="ellipse">
              <a:avLst/>
            </a:prstGeom>
            <a:solidFill>
              <a:srgbClr val="DDDDDD"/>
            </a:solidFill>
            <a:ln w="9525">
              <a:solidFill>
                <a:schemeClr val="tx1"/>
              </a:solidFill>
              <a:round/>
              <a:headEnd/>
              <a:tailEnd/>
            </a:ln>
            <a:effectLst/>
          </p:spPr>
          <p:txBody>
            <a:bodyPr wrap="none" anchor="ctr"/>
            <a:lstStyle/>
            <a:p>
              <a:pPr algn="ctr"/>
              <a:r>
                <a:rPr lang="en-GB" b="1"/>
                <a:t>Code Development</a:t>
              </a:r>
            </a:p>
          </p:txBody>
        </p:sp>
        <p:sp>
          <p:nvSpPr>
            <p:cNvPr id="18" name="Line 37"/>
            <p:cNvSpPr>
              <a:spLocks noChangeShapeType="1"/>
            </p:cNvSpPr>
            <p:nvPr/>
          </p:nvSpPr>
          <p:spPr bwMode="auto">
            <a:xfrm>
              <a:off x="3152" y="2661"/>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9" name="Group 44"/>
          <p:cNvGrpSpPr>
            <a:grpSpLocks/>
          </p:cNvGrpSpPr>
          <p:nvPr/>
        </p:nvGrpSpPr>
        <p:grpSpPr bwMode="auto">
          <a:xfrm>
            <a:off x="4572762" y="4581550"/>
            <a:ext cx="2574925" cy="742950"/>
            <a:chOff x="2748" y="2772"/>
            <a:chExt cx="1622" cy="468"/>
          </a:xfrm>
        </p:grpSpPr>
        <p:sp>
          <p:nvSpPr>
            <p:cNvPr id="20" name="Oval 15"/>
            <p:cNvSpPr>
              <a:spLocks noChangeArrowheads="1"/>
            </p:cNvSpPr>
            <p:nvPr/>
          </p:nvSpPr>
          <p:spPr bwMode="auto">
            <a:xfrm>
              <a:off x="2748" y="2772"/>
              <a:ext cx="1622" cy="326"/>
            </a:xfrm>
            <a:prstGeom prst="ellipse">
              <a:avLst/>
            </a:prstGeom>
            <a:solidFill>
              <a:srgbClr val="DDDDDD"/>
            </a:solidFill>
            <a:ln w="9525">
              <a:solidFill>
                <a:schemeClr val="tx1"/>
              </a:solidFill>
              <a:round/>
              <a:headEnd/>
              <a:tailEnd/>
            </a:ln>
            <a:effectLst/>
          </p:spPr>
          <p:txBody>
            <a:bodyPr wrap="none" anchor="ctr"/>
            <a:lstStyle/>
            <a:p>
              <a:pPr algn="ctr"/>
              <a:r>
                <a:rPr lang="en-GB" b="1"/>
                <a:t>Testing</a:t>
              </a:r>
            </a:p>
          </p:txBody>
        </p:sp>
        <p:sp>
          <p:nvSpPr>
            <p:cNvPr id="21" name="Line 38"/>
            <p:cNvSpPr>
              <a:spLocks noChangeShapeType="1"/>
            </p:cNvSpPr>
            <p:nvPr/>
          </p:nvSpPr>
          <p:spPr bwMode="auto">
            <a:xfrm>
              <a:off x="3874" y="3106"/>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22" name="Group 45"/>
          <p:cNvGrpSpPr>
            <a:grpSpLocks/>
          </p:cNvGrpSpPr>
          <p:nvPr/>
        </p:nvGrpSpPr>
        <p:grpSpPr bwMode="auto">
          <a:xfrm>
            <a:off x="5512562" y="5362600"/>
            <a:ext cx="2574925" cy="792163"/>
            <a:chOff x="3340" y="3264"/>
            <a:chExt cx="1622" cy="499"/>
          </a:xfrm>
        </p:grpSpPr>
        <p:sp>
          <p:nvSpPr>
            <p:cNvPr id="23" name="Oval 19"/>
            <p:cNvSpPr>
              <a:spLocks noChangeArrowheads="1"/>
            </p:cNvSpPr>
            <p:nvPr/>
          </p:nvSpPr>
          <p:spPr bwMode="auto">
            <a:xfrm>
              <a:off x="3340" y="3264"/>
              <a:ext cx="1622" cy="353"/>
            </a:xfrm>
            <a:prstGeom prst="ellipse">
              <a:avLst/>
            </a:prstGeom>
            <a:solidFill>
              <a:srgbClr val="DDDDDD"/>
            </a:solidFill>
            <a:ln w="9525">
              <a:solidFill>
                <a:schemeClr val="tx1"/>
              </a:solidFill>
              <a:round/>
              <a:headEnd/>
              <a:tailEnd/>
            </a:ln>
            <a:effectLst/>
          </p:spPr>
          <p:txBody>
            <a:bodyPr wrap="none" anchor="ctr"/>
            <a:lstStyle/>
            <a:p>
              <a:pPr algn="ctr"/>
              <a:r>
                <a:rPr lang="en-GB" sz="1600" b="1"/>
                <a:t>Deployment/</a:t>
              </a:r>
            </a:p>
            <a:p>
              <a:pPr algn="ctr"/>
              <a:r>
                <a:rPr lang="en-GB" sz="1600" b="1"/>
                <a:t>Implementation</a:t>
              </a:r>
            </a:p>
          </p:txBody>
        </p:sp>
        <p:sp>
          <p:nvSpPr>
            <p:cNvPr id="24" name="Line 39"/>
            <p:cNvSpPr>
              <a:spLocks noChangeShapeType="1"/>
            </p:cNvSpPr>
            <p:nvPr/>
          </p:nvSpPr>
          <p:spPr bwMode="auto">
            <a:xfrm>
              <a:off x="4477" y="3629"/>
              <a:ext cx="0" cy="134"/>
            </a:xfrm>
            <a:prstGeom prst="line">
              <a:avLst/>
            </a:prstGeom>
            <a:noFill/>
            <a:ln w="9525">
              <a:solidFill>
                <a:schemeClr val="tx1"/>
              </a:solidFill>
              <a:round/>
              <a:headEnd/>
              <a:tailEnd type="triangle" w="med" len="med"/>
            </a:ln>
            <a:effectLst/>
          </p:spPr>
          <p:txBody>
            <a:bodyPr/>
            <a:lstStyle/>
            <a:p>
              <a:endParaRPr lang="en-GB"/>
            </a:p>
          </p:txBody>
        </p:sp>
      </p:grpSp>
    </p:spTree>
    <p:extLst>
      <p:ext uri="{BB962C8B-B14F-4D97-AF65-F5344CB8AC3E}">
        <p14:creationId xmlns:p14="http://schemas.microsoft.com/office/powerpoint/2010/main" val="126548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2" presetClass="entr" presetSubtype="2"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1+#ppt_w/2"/>
                                          </p:val>
                                        </p:tav>
                                        <p:tav tm="100000">
                                          <p:val>
                                            <p:strVal val="#ppt_x"/>
                                          </p:val>
                                        </p:tav>
                                      </p:tavLst>
                                    </p:anim>
                                    <p:anim calcmode="lin" valueType="num">
                                      <p:cBhvr additive="base">
                                        <p:cTn id="3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0-#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0-#ppt_w/2"/>
                                          </p:val>
                                        </p:tav>
                                        <p:tav tm="100000">
                                          <p:val>
                                            <p:strVal val="#ppt_x"/>
                                          </p:val>
                                        </p:tav>
                                      </p:tavLst>
                                    </p:anim>
                                    <p:anim calcmode="lin" valueType="num">
                                      <p:cBhvr additive="base">
                                        <p:cTn id="4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0-#ppt_w/2"/>
                                          </p:val>
                                        </p:tav>
                                        <p:tav tm="100000">
                                          <p:val>
                                            <p:strVal val="#ppt_x"/>
                                          </p:val>
                                        </p:tav>
                                      </p:tavLst>
                                    </p:anim>
                                    <p:anim calcmode="lin" valueType="num">
                                      <p:cBhvr additive="base">
                                        <p:cTn id="5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p:bldP spid="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Software Development Lifecycle</a:t>
            </a:r>
          </a:p>
        </p:txBody>
      </p:sp>
      <p:sp>
        <p:nvSpPr>
          <p:cNvPr id="3" name="Content Placeholder 2"/>
          <p:cNvSpPr>
            <a:spLocks noGrp="1"/>
          </p:cNvSpPr>
          <p:nvPr>
            <p:ph idx="1"/>
          </p:nvPr>
        </p:nvSpPr>
        <p:spPr/>
        <p:txBody>
          <a:bodyPr/>
          <a:lstStyle/>
          <a:p>
            <a:r>
              <a:rPr lang="en-GB"/>
              <a:t>Development of a program forms part of a natural lifecycle.  New solutions are designed due to:</a:t>
            </a:r>
          </a:p>
          <a:p>
            <a:pPr lvl="1"/>
            <a:r>
              <a:rPr lang="en-GB"/>
              <a:t>A system failing</a:t>
            </a:r>
          </a:p>
          <a:p>
            <a:pPr lvl="1"/>
            <a:r>
              <a:rPr lang="en-GB"/>
              <a:t>Users needs change over time</a:t>
            </a:r>
          </a:p>
        </p:txBody>
      </p:sp>
    </p:spTree>
    <p:extLst>
      <p:ext uri="{BB962C8B-B14F-4D97-AF65-F5344CB8AC3E}">
        <p14:creationId xmlns:p14="http://schemas.microsoft.com/office/powerpoint/2010/main" val="3842854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80774" y="318628"/>
            <a:ext cx="19442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Determine the scope of the problem</a:t>
            </a:r>
          </a:p>
        </p:txBody>
      </p:sp>
      <p:sp>
        <p:nvSpPr>
          <p:cNvPr id="5" name="Rounded Rectangle 4"/>
          <p:cNvSpPr/>
          <p:nvPr/>
        </p:nvSpPr>
        <p:spPr>
          <a:xfrm>
            <a:off x="3897469" y="5517232"/>
            <a:ext cx="19442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Coding the </a:t>
            </a:r>
          </a:p>
          <a:p>
            <a:pPr algn="ctr"/>
            <a:r>
              <a:rPr lang="en-GB"/>
              <a:t>design</a:t>
            </a:r>
          </a:p>
        </p:txBody>
      </p:sp>
      <p:sp>
        <p:nvSpPr>
          <p:cNvPr id="6" name="Rounded Rectangle 5"/>
          <p:cNvSpPr/>
          <p:nvPr/>
        </p:nvSpPr>
        <p:spPr>
          <a:xfrm>
            <a:off x="611560" y="3052809"/>
            <a:ext cx="208823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Writing documentation</a:t>
            </a:r>
          </a:p>
        </p:txBody>
      </p:sp>
      <p:sp>
        <p:nvSpPr>
          <p:cNvPr id="7" name="Rounded Rectangle 6"/>
          <p:cNvSpPr/>
          <p:nvPr/>
        </p:nvSpPr>
        <p:spPr>
          <a:xfrm>
            <a:off x="1106796" y="4606951"/>
            <a:ext cx="19442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testing</a:t>
            </a:r>
          </a:p>
        </p:txBody>
      </p:sp>
      <p:sp>
        <p:nvSpPr>
          <p:cNvPr id="8" name="Rounded Rectangle 7"/>
          <p:cNvSpPr/>
          <p:nvPr/>
        </p:nvSpPr>
        <p:spPr>
          <a:xfrm>
            <a:off x="6516216" y="4725144"/>
            <a:ext cx="19442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Designing a solution</a:t>
            </a:r>
          </a:p>
        </p:txBody>
      </p:sp>
      <p:sp>
        <p:nvSpPr>
          <p:cNvPr id="9" name="Rounded Rectangle 8"/>
          <p:cNvSpPr/>
          <p:nvPr/>
        </p:nvSpPr>
        <p:spPr>
          <a:xfrm>
            <a:off x="7130498" y="2885891"/>
            <a:ext cx="19442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Writing the specification</a:t>
            </a:r>
          </a:p>
        </p:txBody>
      </p:sp>
      <p:sp>
        <p:nvSpPr>
          <p:cNvPr id="10" name="Rounded Rectangle 9"/>
          <p:cNvSpPr/>
          <p:nvPr/>
        </p:nvSpPr>
        <p:spPr>
          <a:xfrm>
            <a:off x="6660232" y="1340768"/>
            <a:ext cx="19442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Gathering requirements</a:t>
            </a:r>
          </a:p>
        </p:txBody>
      </p:sp>
      <p:sp>
        <p:nvSpPr>
          <p:cNvPr id="11" name="Rounded Rectangle 10"/>
          <p:cNvSpPr/>
          <p:nvPr/>
        </p:nvSpPr>
        <p:spPr>
          <a:xfrm>
            <a:off x="1115616" y="1443971"/>
            <a:ext cx="19442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Review and maintain</a:t>
            </a:r>
          </a:p>
        </p:txBody>
      </p:sp>
      <p:cxnSp>
        <p:nvCxnSpPr>
          <p:cNvPr id="20" name="Curved Connector 19"/>
          <p:cNvCxnSpPr>
            <a:stCxn id="10" idx="2"/>
            <a:endCxn id="9" idx="0"/>
          </p:cNvCxnSpPr>
          <p:nvPr/>
        </p:nvCxnSpPr>
        <p:spPr>
          <a:xfrm rot="16200000" flipH="1">
            <a:off x="7490956" y="2274240"/>
            <a:ext cx="753035" cy="470266"/>
          </a:xfrm>
          <a:prstGeom prst="curvedConnector3">
            <a:avLst>
              <a:gd name="adj1" fmla="val 23535"/>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9" idx="2"/>
            <a:endCxn id="8" idx="0"/>
          </p:cNvCxnSpPr>
          <p:nvPr/>
        </p:nvCxnSpPr>
        <p:spPr>
          <a:xfrm rot="5400000">
            <a:off x="7271883" y="3894420"/>
            <a:ext cx="1047165" cy="614282"/>
          </a:xfrm>
          <a:prstGeom prst="curvedConnector3">
            <a:avLst>
              <a:gd name="adj1" fmla="val 80227"/>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8" idx="2"/>
            <a:endCxn id="5" idx="3"/>
          </p:cNvCxnSpPr>
          <p:nvPr/>
        </p:nvCxnSpPr>
        <p:spPr>
          <a:xfrm rot="5400000">
            <a:off x="6466983" y="4891935"/>
            <a:ext cx="396044" cy="1646639"/>
          </a:xfrm>
          <a:prstGeom prst="curvedConnector2">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5" idx="1"/>
            <a:endCxn id="7" idx="2"/>
          </p:cNvCxnSpPr>
          <p:nvPr/>
        </p:nvCxnSpPr>
        <p:spPr>
          <a:xfrm rot="10800000">
            <a:off x="2078905" y="5399040"/>
            <a:ext cx="1818565" cy="514237"/>
          </a:xfrm>
          <a:prstGeom prst="curvedConnector2">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Curved Connector 29"/>
          <p:cNvCxnSpPr>
            <a:stCxn id="7" idx="0"/>
          </p:cNvCxnSpPr>
          <p:nvPr/>
        </p:nvCxnSpPr>
        <p:spPr>
          <a:xfrm rot="16200000" flipV="1">
            <a:off x="1359870" y="3887917"/>
            <a:ext cx="762053" cy="676016"/>
          </a:xfrm>
          <a:prstGeom prst="curvedConnector3">
            <a:avLst>
              <a:gd name="adj1" fmla="val 17694"/>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6" idx="0"/>
            <a:endCxn id="11" idx="2"/>
          </p:cNvCxnSpPr>
          <p:nvPr/>
        </p:nvCxnSpPr>
        <p:spPr>
          <a:xfrm rot="5400000" flipH="1" flipV="1">
            <a:off x="1463325" y="2428410"/>
            <a:ext cx="816750" cy="432048"/>
          </a:xfrm>
          <a:prstGeom prst="curvedConnector3">
            <a:avLst>
              <a:gd name="adj1" fmla="val 50000"/>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Curved Connector 36"/>
          <p:cNvCxnSpPr>
            <a:endCxn id="4" idx="1"/>
          </p:cNvCxnSpPr>
          <p:nvPr/>
        </p:nvCxnSpPr>
        <p:spPr>
          <a:xfrm flipV="1">
            <a:off x="2103366" y="714672"/>
            <a:ext cx="1777408" cy="729299"/>
          </a:xfrm>
          <a:prstGeom prst="curvedConnector3">
            <a:avLst>
              <a:gd name="adj1" fmla="val 19660"/>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Curved Connector 39"/>
          <p:cNvCxnSpPr>
            <a:endCxn id="10" idx="0"/>
          </p:cNvCxnSpPr>
          <p:nvPr/>
        </p:nvCxnSpPr>
        <p:spPr>
          <a:xfrm>
            <a:off x="5830071" y="714673"/>
            <a:ext cx="1802269" cy="626095"/>
          </a:xfrm>
          <a:prstGeom prst="curvedConnector2">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880774" y="253007"/>
            <a:ext cx="283091" cy="923330"/>
          </a:xfrm>
          <a:prstGeom prst="rect">
            <a:avLst/>
          </a:prstGeom>
          <a:noFill/>
        </p:spPr>
        <p:txBody>
          <a:bodyPr wrap="square" lIns="91440" tIns="45720" rIns="91440" bIns="45720">
            <a:spAutoFit/>
          </a:bodyPr>
          <a:lstStyle/>
          <a:p>
            <a:pPr algn="ctr"/>
            <a:r>
              <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
        <p:nvSpPr>
          <p:cNvPr id="45" name="Rectangle 44"/>
          <p:cNvSpPr/>
          <p:nvPr/>
        </p:nvSpPr>
        <p:spPr>
          <a:xfrm>
            <a:off x="6671995" y="1225278"/>
            <a:ext cx="283091" cy="923330"/>
          </a:xfrm>
          <a:prstGeom prst="rect">
            <a:avLst/>
          </a:prstGeom>
          <a:noFill/>
        </p:spPr>
        <p:txBody>
          <a:bodyPr wrap="square" lIns="91440" tIns="45720" rIns="91440" bIns="45720">
            <a:spAutoFit/>
          </a:bodyPr>
          <a:lstStyle/>
          <a:p>
            <a:pPr algn="ctr"/>
            <a:r>
              <a:rPr lang="en-US" sz="5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6" name="Rectangle 45"/>
          <p:cNvSpPr/>
          <p:nvPr/>
        </p:nvSpPr>
        <p:spPr>
          <a:xfrm>
            <a:off x="7231982" y="2820270"/>
            <a:ext cx="283091" cy="923330"/>
          </a:xfrm>
          <a:prstGeom prst="rect">
            <a:avLst/>
          </a:prstGeom>
          <a:noFill/>
        </p:spPr>
        <p:txBody>
          <a:bodyPr wrap="square" lIns="91440" tIns="45720" rIns="91440" bIns="45720">
            <a:spAutoFit/>
          </a:bodyPr>
          <a:lstStyle/>
          <a:p>
            <a:pPr algn="ctr"/>
            <a:r>
              <a:rPr lang="en-US" sz="5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7" name="Rectangle 46"/>
          <p:cNvSpPr/>
          <p:nvPr/>
        </p:nvSpPr>
        <p:spPr>
          <a:xfrm>
            <a:off x="6660232" y="4659523"/>
            <a:ext cx="283091" cy="923330"/>
          </a:xfrm>
          <a:prstGeom prst="rect">
            <a:avLst/>
          </a:prstGeom>
          <a:noFill/>
        </p:spPr>
        <p:txBody>
          <a:bodyPr wrap="square" lIns="91440" tIns="45720" rIns="91440" bIns="45720">
            <a:spAutoFit/>
          </a:bodyPr>
          <a:lstStyle/>
          <a:p>
            <a:pPr algn="ctr"/>
            <a:r>
              <a:rPr lang="en-US" sz="5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8" name="Rectangle 47"/>
          <p:cNvSpPr/>
          <p:nvPr/>
        </p:nvSpPr>
        <p:spPr>
          <a:xfrm>
            <a:off x="4000877" y="5451613"/>
            <a:ext cx="283091" cy="923330"/>
          </a:xfrm>
          <a:prstGeom prst="rect">
            <a:avLst/>
          </a:prstGeom>
          <a:noFill/>
        </p:spPr>
        <p:txBody>
          <a:bodyPr wrap="square" lIns="91440" tIns="45720" rIns="91440" bIns="45720">
            <a:spAutoFit/>
          </a:bodyPr>
          <a:lstStyle/>
          <a:p>
            <a:pPr algn="ctr"/>
            <a:r>
              <a:rPr lang="en-US" sz="5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9" name="Rectangle 48"/>
          <p:cNvSpPr/>
          <p:nvPr/>
        </p:nvSpPr>
        <p:spPr>
          <a:xfrm>
            <a:off x="1261342" y="4541330"/>
            <a:ext cx="283091" cy="923330"/>
          </a:xfrm>
          <a:prstGeom prst="rect">
            <a:avLst/>
          </a:prstGeom>
          <a:noFill/>
        </p:spPr>
        <p:txBody>
          <a:bodyPr wrap="square" lIns="91440" tIns="45720" rIns="91440" bIns="45720">
            <a:spAutoFit/>
          </a:bodyPr>
          <a:lstStyle/>
          <a:p>
            <a:pPr algn="ctr"/>
            <a:r>
              <a:rPr lang="en-US" sz="5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0" name="Rectangle 49"/>
          <p:cNvSpPr/>
          <p:nvPr/>
        </p:nvSpPr>
        <p:spPr>
          <a:xfrm>
            <a:off x="688509" y="2987188"/>
            <a:ext cx="283091" cy="923330"/>
          </a:xfrm>
          <a:prstGeom prst="rect">
            <a:avLst/>
          </a:prstGeom>
          <a:noFill/>
        </p:spPr>
        <p:txBody>
          <a:bodyPr wrap="square" lIns="91440" tIns="45720" rIns="91440" bIns="45720">
            <a:spAutoFit/>
          </a:bodyPr>
          <a:lstStyle/>
          <a:p>
            <a:pPr algn="ctr"/>
            <a:r>
              <a:rPr lang="en-US" sz="5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endPar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1" name="Rectangle 50"/>
          <p:cNvSpPr/>
          <p:nvPr/>
        </p:nvSpPr>
        <p:spPr>
          <a:xfrm>
            <a:off x="1192565" y="1378350"/>
            <a:ext cx="283091" cy="923330"/>
          </a:xfrm>
          <a:prstGeom prst="rect">
            <a:avLst/>
          </a:prstGeom>
          <a:noFill/>
        </p:spPr>
        <p:txBody>
          <a:bodyPr wrap="square" lIns="91440" tIns="45720" rIns="91440" bIns="45720">
            <a:spAutoFit/>
          </a:bodyPr>
          <a:lstStyle/>
          <a:p>
            <a:pPr algn="ctr"/>
            <a:r>
              <a:rPr lang="en-US" sz="54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endParaRPr lang="en-US"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647048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Stage 1 – Determine the scope of the problem</a:t>
            </a:r>
          </a:p>
        </p:txBody>
      </p:sp>
      <p:sp>
        <p:nvSpPr>
          <p:cNvPr id="3" name="Content Placeholder 2"/>
          <p:cNvSpPr>
            <a:spLocks noGrp="1"/>
          </p:cNvSpPr>
          <p:nvPr>
            <p:ph idx="1"/>
          </p:nvPr>
        </p:nvSpPr>
        <p:spPr/>
        <p:txBody>
          <a:bodyPr/>
          <a:lstStyle/>
          <a:p>
            <a:r>
              <a:rPr lang="en-GB"/>
              <a:t>What are the boundaries of the problem? (Scope).  It is important to note what is and also what is not covered by the program, and who is affected by it.  </a:t>
            </a:r>
          </a:p>
          <a:p>
            <a:r>
              <a:rPr lang="en-GB"/>
              <a:t>Understanding all of these elements combined help understand the nature of the program.</a:t>
            </a:r>
          </a:p>
        </p:txBody>
      </p:sp>
    </p:spTree>
    <p:extLst>
      <p:ext uri="{BB962C8B-B14F-4D97-AF65-F5344CB8AC3E}">
        <p14:creationId xmlns:p14="http://schemas.microsoft.com/office/powerpoint/2010/main" val="2418085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Software development methodologies </a:t>
            </a:r>
            <a:br>
              <a:rPr lang="en-US" dirty="0"/>
            </a:br>
            <a:r>
              <a:rPr lang="en-US" dirty="0"/>
              <a:t>Sequential &amp; Iterative</a:t>
            </a:r>
            <a:endParaRPr lang="en-GB" dirty="0"/>
          </a:p>
        </p:txBody>
      </p:sp>
      <p:sp>
        <p:nvSpPr>
          <p:cNvPr id="3" name="Conten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28366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Stage 2 – Gather requirements</a:t>
            </a:r>
          </a:p>
        </p:txBody>
      </p:sp>
      <p:sp>
        <p:nvSpPr>
          <p:cNvPr id="3" name="Content Placeholder 2"/>
          <p:cNvSpPr>
            <a:spLocks noGrp="1"/>
          </p:cNvSpPr>
          <p:nvPr>
            <p:ph idx="1"/>
          </p:nvPr>
        </p:nvSpPr>
        <p:spPr/>
        <p:txBody>
          <a:bodyPr>
            <a:normAutofit/>
          </a:bodyPr>
          <a:lstStyle/>
          <a:p>
            <a:r>
              <a:rPr lang="en-GB"/>
              <a:t>What is wanted from the program off your stakeholders, so that it can specify what the program is going to do (looking at the function requirements)</a:t>
            </a:r>
          </a:p>
          <a:p>
            <a:r>
              <a:rPr lang="en-GB"/>
              <a:t>A high number of commercial solutions fail because not enough research is done in this stage.</a:t>
            </a:r>
          </a:p>
          <a:p>
            <a:r>
              <a:rPr lang="en-GB"/>
              <a:t>They are often collected describing individually how each task is going to be achieved.</a:t>
            </a:r>
          </a:p>
        </p:txBody>
      </p:sp>
    </p:spTree>
    <p:extLst>
      <p:ext uri="{BB962C8B-B14F-4D97-AF65-F5344CB8AC3E}">
        <p14:creationId xmlns:p14="http://schemas.microsoft.com/office/powerpoint/2010/main" val="3480552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Stage 3 – Writing the specification</a:t>
            </a:r>
          </a:p>
        </p:txBody>
      </p:sp>
      <p:sp>
        <p:nvSpPr>
          <p:cNvPr id="3" name="Content Placeholder 2"/>
          <p:cNvSpPr>
            <a:spLocks noGrp="1"/>
          </p:cNvSpPr>
          <p:nvPr>
            <p:ph idx="1"/>
          </p:nvPr>
        </p:nvSpPr>
        <p:spPr/>
        <p:txBody>
          <a:bodyPr/>
          <a:lstStyle/>
          <a:p>
            <a:r>
              <a:rPr lang="en-GB"/>
              <a:t>Make a list of all the elements which cover:</a:t>
            </a:r>
          </a:p>
          <a:p>
            <a:pPr lvl="1"/>
            <a:r>
              <a:rPr lang="en-GB"/>
              <a:t>Inputs and outputs</a:t>
            </a:r>
          </a:p>
          <a:p>
            <a:pPr lvl="1"/>
            <a:r>
              <a:rPr lang="en-GB"/>
              <a:t>Processing</a:t>
            </a:r>
          </a:p>
          <a:p>
            <a:pPr lvl="1"/>
            <a:r>
              <a:rPr lang="en-GB"/>
              <a:t>Storage</a:t>
            </a:r>
          </a:p>
          <a:p>
            <a:pPr lvl="1"/>
            <a:r>
              <a:rPr lang="en-GB"/>
              <a:t>User interface</a:t>
            </a:r>
          </a:p>
          <a:p>
            <a:pPr lvl="1"/>
            <a:r>
              <a:rPr lang="en-GB"/>
              <a:t>constraints</a:t>
            </a:r>
          </a:p>
        </p:txBody>
      </p:sp>
    </p:spTree>
    <p:extLst>
      <p:ext uri="{BB962C8B-B14F-4D97-AF65-F5344CB8AC3E}">
        <p14:creationId xmlns:p14="http://schemas.microsoft.com/office/powerpoint/2010/main" val="4150576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Stage 4: Designing the solution</a:t>
            </a:r>
          </a:p>
        </p:txBody>
      </p:sp>
      <p:sp>
        <p:nvSpPr>
          <p:cNvPr id="3" name="Content Placeholder 2"/>
          <p:cNvSpPr>
            <a:spLocks noGrp="1"/>
          </p:cNvSpPr>
          <p:nvPr>
            <p:ph idx="1"/>
          </p:nvPr>
        </p:nvSpPr>
        <p:spPr/>
        <p:txBody>
          <a:bodyPr/>
          <a:lstStyle/>
          <a:p>
            <a:r>
              <a:rPr lang="en-GB"/>
              <a:t>Solution is built using suitable design tools (it shows a set of procedures)(</a:t>
            </a:r>
            <a:r>
              <a:rPr lang="en-GB" err="1"/>
              <a:t>pseudocode</a:t>
            </a:r>
            <a:r>
              <a:rPr lang="en-GB"/>
              <a:t> and flow diagrams) </a:t>
            </a:r>
          </a:p>
          <a:p>
            <a:r>
              <a:rPr lang="en-GB"/>
              <a:t>Can be paper or electronic</a:t>
            </a:r>
          </a:p>
          <a:p>
            <a:r>
              <a:rPr lang="en-GB"/>
              <a:t>Without correct planning and design a lot of time is wasted from mistakes made!</a:t>
            </a:r>
          </a:p>
        </p:txBody>
      </p:sp>
    </p:spTree>
    <p:extLst>
      <p:ext uri="{BB962C8B-B14F-4D97-AF65-F5344CB8AC3E}">
        <p14:creationId xmlns:p14="http://schemas.microsoft.com/office/powerpoint/2010/main" val="2112886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Stage 5 &amp; 6 – coding &amp; testing</a:t>
            </a:r>
          </a:p>
        </p:txBody>
      </p:sp>
      <p:sp>
        <p:nvSpPr>
          <p:cNvPr id="3" name="Content Placeholder 2"/>
          <p:cNvSpPr>
            <a:spLocks noGrp="1"/>
          </p:cNvSpPr>
          <p:nvPr>
            <p:ph idx="1"/>
          </p:nvPr>
        </p:nvSpPr>
        <p:spPr/>
        <p:txBody>
          <a:bodyPr/>
          <a:lstStyle/>
          <a:p>
            <a:r>
              <a:rPr lang="en-GB"/>
              <a:t>Convert the design into code.   It is important that stage 6 is mostly done simultaneously by the program being tested in smaller sections the same way as each broken down element is coded.</a:t>
            </a:r>
          </a:p>
          <a:p>
            <a:r>
              <a:rPr lang="en-GB"/>
              <a:t>Testing is vital.  Two main methods for testing are the black box and white box testing methods….</a:t>
            </a:r>
          </a:p>
        </p:txBody>
      </p:sp>
    </p:spTree>
    <p:extLst>
      <p:ext uri="{BB962C8B-B14F-4D97-AF65-F5344CB8AC3E}">
        <p14:creationId xmlns:p14="http://schemas.microsoft.com/office/powerpoint/2010/main" val="1352530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1340768"/>
            <a:ext cx="3744416" cy="48245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Black Box testing</a:t>
            </a:r>
          </a:p>
          <a:p>
            <a:pPr algn="ctr"/>
            <a:endParaRPr lang="en-GB"/>
          </a:p>
          <a:p>
            <a:pPr algn="ctr"/>
            <a:endParaRPr lang="en-GB"/>
          </a:p>
          <a:p>
            <a:pPr algn="ctr"/>
            <a:r>
              <a:rPr lang="en-GB"/>
              <a:t>Does it meet the list of its functional requirements?</a:t>
            </a:r>
          </a:p>
          <a:p>
            <a:pPr algn="ctr"/>
            <a:r>
              <a:rPr lang="en-GB"/>
              <a:t>Does it do what it is supposed to do?</a:t>
            </a:r>
          </a:p>
          <a:p>
            <a:pPr algn="ctr"/>
            <a:endParaRPr lang="en-GB"/>
          </a:p>
          <a:p>
            <a:pPr algn="ctr"/>
            <a:r>
              <a:rPr lang="en-GB"/>
              <a:t>e.g.  Area = height * width</a:t>
            </a:r>
          </a:p>
          <a:p>
            <a:pPr algn="ctr"/>
            <a:endParaRPr lang="en-GB"/>
          </a:p>
          <a:p>
            <a:pPr algn="ctr"/>
            <a:endParaRPr lang="en-GB"/>
          </a:p>
        </p:txBody>
      </p:sp>
      <p:sp>
        <p:nvSpPr>
          <p:cNvPr id="2" name="Title 1"/>
          <p:cNvSpPr>
            <a:spLocks noGrp="1"/>
          </p:cNvSpPr>
          <p:nvPr>
            <p:ph type="title"/>
          </p:nvPr>
        </p:nvSpPr>
        <p:spPr>
          <a:xfrm>
            <a:off x="240250" y="620688"/>
            <a:ext cx="8692816" cy="903634"/>
          </a:xfrm>
        </p:spPr>
        <p:txBody>
          <a:bodyPr/>
          <a:lstStyle/>
          <a:p>
            <a:r>
              <a:rPr lang="en-GB"/>
              <a:t>Stage 6 – Testing (Continued)</a:t>
            </a:r>
          </a:p>
        </p:txBody>
      </p:sp>
      <p:sp>
        <p:nvSpPr>
          <p:cNvPr id="5" name="Rectangle 4"/>
          <p:cNvSpPr/>
          <p:nvPr/>
        </p:nvSpPr>
        <p:spPr>
          <a:xfrm>
            <a:off x="4427984" y="1340768"/>
            <a:ext cx="3816424" cy="48245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White Box Testing</a:t>
            </a:r>
          </a:p>
          <a:p>
            <a:pPr algn="ctr"/>
            <a:endParaRPr lang="en-GB">
              <a:solidFill>
                <a:schemeClr val="tx1"/>
              </a:solidFill>
            </a:endParaRPr>
          </a:p>
          <a:p>
            <a:pPr algn="ctr"/>
            <a:r>
              <a:rPr lang="en-GB">
                <a:solidFill>
                  <a:schemeClr val="tx1"/>
                </a:solidFill>
              </a:rPr>
              <a:t>Examines the performance of the code AFTER the functionality is working</a:t>
            </a:r>
          </a:p>
          <a:p>
            <a:pPr algn="ctr"/>
            <a:endParaRPr lang="en-GB">
              <a:solidFill>
                <a:schemeClr val="tx1"/>
              </a:solidFill>
            </a:endParaRPr>
          </a:p>
          <a:p>
            <a:pPr algn="ctr"/>
            <a:r>
              <a:rPr lang="en-GB">
                <a:solidFill>
                  <a:schemeClr val="tx1"/>
                </a:solidFill>
              </a:rPr>
              <a:t>Is there a better way to do the task?</a:t>
            </a:r>
          </a:p>
          <a:p>
            <a:pPr algn="ctr"/>
            <a:r>
              <a:rPr lang="en-GB">
                <a:solidFill>
                  <a:schemeClr val="tx1"/>
                </a:solidFill>
              </a:rPr>
              <a:t>Does it allow for flexibility?</a:t>
            </a:r>
          </a:p>
          <a:p>
            <a:pPr algn="ctr"/>
            <a:r>
              <a:rPr lang="en-GB">
                <a:solidFill>
                  <a:schemeClr val="tx1"/>
                </a:solidFill>
              </a:rPr>
              <a:t>Is it robust?</a:t>
            </a:r>
          </a:p>
          <a:p>
            <a:pPr algn="ctr"/>
            <a:r>
              <a:rPr lang="en-GB">
                <a:solidFill>
                  <a:schemeClr val="tx1"/>
                </a:solidFill>
              </a:rPr>
              <a:t>Is the use of language clear for the end user?</a:t>
            </a:r>
          </a:p>
          <a:p>
            <a:pPr algn="ctr"/>
            <a:r>
              <a:rPr lang="en-GB">
                <a:solidFill>
                  <a:schemeClr val="tx1"/>
                </a:solidFill>
              </a:rPr>
              <a:t>Is the solution displayed in a logical order?</a:t>
            </a:r>
          </a:p>
        </p:txBody>
      </p:sp>
      <p:sp>
        <p:nvSpPr>
          <p:cNvPr id="8" name="Rectangle 7"/>
          <p:cNvSpPr/>
          <p:nvPr/>
        </p:nvSpPr>
        <p:spPr>
          <a:xfrm>
            <a:off x="719572" y="6165304"/>
            <a:ext cx="756084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ALL Boundaries should be tested thoroughly…. </a:t>
            </a:r>
          </a:p>
        </p:txBody>
      </p:sp>
    </p:spTree>
    <p:extLst>
      <p:ext uri="{BB962C8B-B14F-4D97-AF65-F5344CB8AC3E}">
        <p14:creationId xmlns:p14="http://schemas.microsoft.com/office/powerpoint/2010/main" val="2448515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Stage 7 – Writing Documentation</a:t>
            </a:r>
          </a:p>
        </p:txBody>
      </p:sp>
      <p:sp>
        <p:nvSpPr>
          <p:cNvPr id="3" name="Content Placeholder 2"/>
          <p:cNvSpPr>
            <a:spLocks noGrp="1"/>
          </p:cNvSpPr>
          <p:nvPr>
            <p:ph idx="1"/>
          </p:nvPr>
        </p:nvSpPr>
        <p:spPr/>
        <p:txBody>
          <a:bodyPr/>
          <a:lstStyle/>
          <a:p>
            <a:r>
              <a:rPr lang="en-GB"/>
              <a:t>There are three types of documentation</a:t>
            </a:r>
          </a:p>
          <a:p>
            <a:pPr lvl="1"/>
            <a:r>
              <a:rPr lang="en-GB"/>
              <a:t>Internal documentation</a:t>
            </a:r>
          </a:p>
          <a:p>
            <a:pPr lvl="1"/>
            <a:r>
              <a:rPr lang="en-GB"/>
              <a:t>Technical documentation</a:t>
            </a:r>
          </a:p>
          <a:p>
            <a:pPr lvl="1"/>
            <a:r>
              <a:rPr lang="en-GB"/>
              <a:t>User documentation</a:t>
            </a:r>
          </a:p>
          <a:p>
            <a:pPr lvl="1"/>
            <a:endParaRPr lang="en-GB" i="1"/>
          </a:p>
          <a:p>
            <a:pPr marL="82296" indent="0">
              <a:buNone/>
            </a:pPr>
            <a:endParaRPr lang="en-GB" i="1"/>
          </a:p>
        </p:txBody>
      </p:sp>
    </p:spTree>
    <p:extLst>
      <p:ext uri="{BB962C8B-B14F-4D97-AF65-F5344CB8AC3E}">
        <p14:creationId xmlns:p14="http://schemas.microsoft.com/office/powerpoint/2010/main" val="2037076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F500E-9578-4E4E-B78F-CB93E40BCFC0}"/>
              </a:ext>
            </a:extLst>
          </p:cNvPr>
          <p:cNvSpPr>
            <a:spLocks noGrp="1"/>
          </p:cNvSpPr>
          <p:nvPr>
            <p:ph type="title"/>
          </p:nvPr>
        </p:nvSpPr>
        <p:spPr/>
        <p:txBody>
          <a:bodyPr/>
          <a:lstStyle/>
          <a:p>
            <a:r>
              <a:rPr lang="en-US">
                <a:cs typeface="Calibri"/>
              </a:rPr>
              <a:t>Task</a:t>
            </a:r>
            <a:endParaRPr lang="en-US"/>
          </a:p>
        </p:txBody>
      </p:sp>
      <p:sp>
        <p:nvSpPr>
          <p:cNvPr id="3" name="Content Placeholder 2">
            <a:extLst>
              <a:ext uri="{FF2B5EF4-FFF2-40B4-BE49-F238E27FC236}">
                <a16:creationId xmlns:a16="http://schemas.microsoft.com/office/drawing/2014/main" id="{D8957BDE-50EA-44E8-961C-42CC9A7FCB19}"/>
              </a:ext>
            </a:extLst>
          </p:cNvPr>
          <p:cNvSpPr>
            <a:spLocks noGrp="1"/>
          </p:cNvSpPr>
          <p:nvPr>
            <p:ph idx="1"/>
          </p:nvPr>
        </p:nvSpPr>
        <p:spPr/>
        <p:txBody>
          <a:bodyPr vert="horz" lIns="91440" tIns="45720" rIns="91440" bIns="45720" rtlCol="0" anchor="t">
            <a:normAutofit/>
          </a:bodyPr>
          <a:lstStyle/>
          <a:p>
            <a:r>
              <a:rPr lang="en-US">
                <a:ea typeface="+mn-lt"/>
                <a:cs typeface="+mn-lt"/>
              </a:rPr>
              <a:t>Explain the main activities of each of the phases of the SDLC (Software development lifecycle) in terms of inputs, activities and outputs</a:t>
            </a:r>
            <a:endParaRPr lang="en-US"/>
          </a:p>
        </p:txBody>
      </p:sp>
    </p:spTree>
    <p:extLst>
      <p:ext uri="{BB962C8B-B14F-4D97-AF65-F5344CB8AC3E}">
        <p14:creationId xmlns:p14="http://schemas.microsoft.com/office/powerpoint/2010/main" val="3365696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Internal Documentation</a:t>
            </a:r>
          </a:p>
        </p:txBody>
      </p:sp>
      <p:sp>
        <p:nvSpPr>
          <p:cNvPr id="3" name="Content Placeholder 2"/>
          <p:cNvSpPr>
            <a:spLocks noGrp="1"/>
          </p:cNvSpPr>
          <p:nvPr>
            <p:ph idx="1"/>
          </p:nvPr>
        </p:nvSpPr>
        <p:spPr/>
        <p:txBody>
          <a:bodyPr/>
          <a:lstStyle/>
          <a:p>
            <a:r>
              <a:rPr lang="en-GB"/>
              <a:t>Use correct naming conventions especially when naming your variables!</a:t>
            </a:r>
          </a:p>
          <a:p>
            <a:r>
              <a:rPr lang="en-GB"/>
              <a:t>Good use of comments, describing the purpose of the bits of code</a:t>
            </a:r>
          </a:p>
          <a:p>
            <a:r>
              <a:rPr lang="en-GB"/>
              <a:t>Use a tidy layout, complete with indentation and blocking correctly</a:t>
            </a:r>
          </a:p>
        </p:txBody>
      </p:sp>
    </p:spTree>
    <p:extLst>
      <p:ext uri="{BB962C8B-B14F-4D97-AF65-F5344CB8AC3E}">
        <p14:creationId xmlns:p14="http://schemas.microsoft.com/office/powerpoint/2010/main" val="3155687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Technical Documentation</a:t>
            </a:r>
          </a:p>
        </p:txBody>
      </p:sp>
      <p:sp>
        <p:nvSpPr>
          <p:cNvPr id="3" name="Content Placeholder 2"/>
          <p:cNvSpPr>
            <a:spLocks noGrp="1"/>
          </p:cNvSpPr>
          <p:nvPr>
            <p:ph idx="1"/>
          </p:nvPr>
        </p:nvSpPr>
        <p:spPr/>
        <p:txBody>
          <a:bodyPr>
            <a:normAutofit lnSpcReduction="10000"/>
          </a:bodyPr>
          <a:lstStyle/>
          <a:p>
            <a:r>
              <a:rPr lang="en-GB"/>
              <a:t>Written by developers for other developers to read</a:t>
            </a:r>
          </a:p>
          <a:p>
            <a:r>
              <a:rPr lang="en-GB"/>
              <a:t>Often uses jargon and programming terminology, but it must also be backed up with a clear and concise explanation!</a:t>
            </a:r>
          </a:p>
          <a:p>
            <a:r>
              <a:rPr lang="en-GB"/>
              <a:t>Should cover – </a:t>
            </a:r>
          </a:p>
          <a:p>
            <a:pPr lvl="1"/>
            <a:r>
              <a:rPr lang="en-GB"/>
              <a:t>Requirements</a:t>
            </a:r>
          </a:p>
          <a:p>
            <a:pPr lvl="1"/>
            <a:r>
              <a:rPr lang="en-GB"/>
              <a:t>Design</a:t>
            </a:r>
          </a:p>
          <a:p>
            <a:pPr lvl="1"/>
            <a:r>
              <a:rPr lang="en-GB"/>
              <a:t>Flow charts</a:t>
            </a:r>
          </a:p>
          <a:p>
            <a:pPr lvl="1"/>
            <a:r>
              <a:rPr lang="en-GB"/>
              <a:t>DFD</a:t>
            </a:r>
          </a:p>
          <a:p>
            <a:pPr lvl="1"/>
            <a:r>
              <a:rPr lang="en-GB"/>
              <a:t>Data type list</a:t>
            </a:r>
          </a:p>
          <a:p>
            <a:pPr lvl="1"/>
            <a:r>
              <a:rPr lang="en-GB"/>
              <a:t>Testing</a:t>
            </a:r>
          </a:p>
          <a:p>
            <a:pPr lvl="1"/>
            <a:r>
              <a:rPr lang="en-GB"/>
              <a:t>Corrective actions for errors</a:t>
            </a:r>
          </a:p>
          <a:p>
            <a:pPr lvl="1"/>
            <a:r>
              <a:rPr lang="en-GB"/>
              <a:t>Copy of documented code </a:t>
            </a:r>
          </a:p>
          <a:p>
            <a:pPr lvl="1"/>
            <a:r>
              <a:rPr lang="en-GB"/>
              <a:t>Recommendations for future improvements/enhancements</a:t>
            </a:r>
          </a:p>
          <a:p>
            <a:pPr marL="402336" lvl="1" indent="0">
              <a:buNone/>
            </a:pPr>
            <a:endParaRPr lang="en-GB"/>
          </a:p>
        </p:txBody>
      </p:sp>
    </p:spTree>
    <p:extLst>
      <p:ext uri="{BB962C8B-B14F-4D97-AF65-F5344CB8AC3E}">
        <p14:creationId xmlns:p14="http://schemas.microsoft.com/office/powerpoint/2010/main" val="1738894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User documentation</a:t>
            </a:r>
          </a:p>
        </p:txBody>
      </p:sp>
      <p:sp>
        <p:nvSpPr>
          <p:cNvPr id="3" name="Content Placeholder 2"/>
          <p:cNvSpPr>
            <a:spLocks noGrp="1"/>
          </p:cNvSpPr>
          <p:nvPr>
            <p:ph idx="1"/>
          </p:nvPr>
        </p:nvSpPr>
        <p:spPr/>
        <p:txBody>
          <a:bodyPr>
            <a:normAutofit/>
          </a:bodyPr>
          <a:lstStyle/>
          <a:p>
            <a:r>
              <a:rPr lang="en-GB"/>
              <a:t>Technical terms and jargon are avoided!</a:t>
            </a:r>
          </a:p>
          <a:p>
            <a:r>
              <a:rPr lang="en-GB"/>
              <a:t>Installation</a:t>
            </a:r>
          </a:p>
          <a:p>
            <a:r>
              <a:rPr lang="en-GB"/>
              <a:t>How to use the program</a:t>
            </a:r>
          </a:p>
          <a:p>
            <a:r>
              <a:rPr lang="en-GB"/>
              <a:t>Troubleshooting</a:t>
            </a:r>
          </a:p>
          <a:p>
            <a:r>
              <a:rPr lang="en-GB"/>
              <a:t>Help</a:t>
            </a:r>
          </a:p>
          <a:p>
            <a:r>
              <a:rPr lang="en-GB"/>
              <a:t>Examples of program working</a:t>
            </a:r>
          </a:p>
          <a:p>
            <a:endParaRPr lang="en-GB"/>
          </a:p>
          <a:p>
            <a:r>
              <a:rPr lang="en-GB"/>
              <a:t>This can be paper format, text files or screencast/video animations.</a:t>
            </a:r>
          </a:p>
        </p:txBody>
      </p:sp>
    </p:spTree>
    <p:extLst>
      <p:ext uri="{BB962C8B-B14F-4D97-AF65-F5344CB8AC3E}">
        <p14:creationId xmlns:p14="http://schemas.microsoft.com/office/powerpoint/2010/main" val="4154939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Software Methodologies</a:t>
            </a:r>
          </a:p>
        </p:txBody>
      </p:sp>
      <p:sp>
        <p:nvSpPr>
          <p:cNvPr id="3" name="Content Placeholder 2"/>
          <p:cNvSpPr>
            <a:spLocks noGrp="1"/>
          </p:cNvSpPr>
          <p:nvPr>
            <p:ph idx="1"/>
          </p:nvPr>
        </p:nvSpPr>
        <p:spPr/>
        <p:txBody>
          <a:bodyPr>
            <a:normAutofit lnSpcReduction="10000"/>
          </a:bodyPr>
          <a:lstStyle/>
          <a:p>
            <a:r>
              <a:rPr lang="en-GB"/>
              <a:t>There are the following methodologies:</a:t>
            </a:r>
          </a:p>
          <a:p>
            <a:pPr lvl="1"/>
            <a:r>
              <a:rPr lang="en-GB"/>
              <a:t>Agile Software Development</a:t>
            </a:r>
            <a:endParaRPr lang="en-GB">
              <a:solidFill>
                <a:schemeClr val="accent1"/>
              </a:solidFill>
            </a:endParaRPr>
          </a:p>
          <a:p>
            <a:pPr lvl="1"/>
            <a:r>
              <a:rPr lang="en-GB"/>
              <a:t>Crystal Methods</a:t>
            </a:r>
          </a:p>
          <a:p>
            <a:pPr lvl="1"/>
            <a:r>
              <a:rPr lang="en-GB"/>
              <a:t>Dynamic Systems Development Model (DSDM)</a:t>
            </a:r>
            <a:endParaRPr lang="en-GB">
              <a:solidFill>
                <a:schemeClr val="accent1"/>
              </a:solidFill>
            </a:endParaRPr>
          </a:p>
          <a:p>
            <a:pPr lvl="1"/>
            <a:r>
              <a:rPr lang="en-GB"/>
              <a:t>Extreme Programming (XP)</a:t>
            </a:r>
            <a:endParaRPr lang="en-GB">
              <a:solidFill>
                <a:schemeClr val="accent1"/>
              </a:solidFill>
            </a:endParaRPr>
          </a:p>
          <a:p>
            <a:pPr lvl="1"/>
            <a:r>
              <a:rPr lang="en-GB"/>
              <a:t>Feature Driven Development (FDD)</a:t>
            </a:r>
            <a:endParaRPr lang="en-GB">
              <a:solidFill>
                <a:schemeClr val="accent1"/>
              </a:solidFill>
            </a:endParaRPr>
          </a:p>
          <a:p>
            <a:pPr lvl="1"/>
            <a:r>
              <a:rPr lang="en-GB"/>
              <a:t>Joint Application Development (JAD)</a:t>
            </a:r>
          </a:p>
          <a:p>
            <a:pPr lvl="1"/>
            <a:r>
              <a:rPr lang="en-GB"/>
              <a:t>Lean Development (LD)</a:t>
            </a:r>
          </a:p>
          <a:p>
            <a:pPr lvl="1"/>
            <a:r>
              <a:rPr lang="en-GB"/>
              <a:t>Rapid Application Development (RAD)</a:t>
            </a:r>
          </a:p>
          <a:p>
            <a:pPr lvl="1"/>
            <a:r>
              <a:rPr lang="en-GB"/>
              <a:t>Rational Unified Process (RUP) Methodology</a:t>
            </a:r>
            <a:endParaRPr lang="en-GB">
              <a:solidFill>
                <a:schemeClr val="accent1"/>
              </a:solidFill>
            </a:endParaRPr>
          </a:p>
          <a:p>
            <a:pPr lvl="1"/>
            <a:r>
              <a:rPr lang="en-GB"/>
              <a:t>Scrum Methodology</a:t>
            </a:r>
          </a:p>
          <a:p>
            <a:pPr lvl="1"/>
            <a:r>
              <a:rPr lang="en-GB"/>
              <a:t>Spiral Methodology</a:t>
            </a:r>
          </a:p>
          <a:p>
            <a:pPr lvl="1"/>
            <a:r>
              <a:rPr lang="en-GB"/>
              <a:t>Systems Development Life Cycle (SDLC) Methodology</a:t>
            </a:r>
          </a:p>
          <a:p>
            <a:pPr lvl="1"/>
            <a:r>
              <a:rPr lang="en-GB"/>
              <a:t>Waterfall (a.k.a. Traditional) Methodology</a:t>
            </a:r>
            <a:endParaRPr lang="en-GB">
              <a:solidFill>
                <a:schemeClr val="accent1"/>
              </a:solidFill>
            </a:endParaRPr>
          </a:p>
          <a:p>
            <a:endParaRPr lang="en-GB"/>
          </a:p>
        </p:txBody>
      </p:sp>
    </p:spTree>
    <p:extLst>
      <p:ext uri="{BB962C8B-B14F-4D97-AF65-F5344CB8AC3E}">
        <p14:creationId xmlns:p14="http://schemas.microsoft.com/office/powerpoint/2010/main" val="28333405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Stage 8 - Review and Maintain</a:t>
            </a:r>
          </a:p>
        </p:txBody>
      </p:sp>
      <p:sp>
        <p:nvSpPr>
          <p:cNvPr id="3" name="Content Placeholder 2"/>
          <p:cNvSpPr>
            <a:spLocks noGrp="1"/>
          </p:cNvSpPr>
          <p:nvPr>
            <p:ph idx="1"/>
          </p:nvPr>
        </p:nvSpPr>
        <p:spPr/>
        <p:txBody>
          <a:bodyPr/>
          <a:lstStyle/>
          <a:p>
            <a:r>
              <a:rPr lang="en-GB"/>
              <a:t>Reviewing is reflective by comparing this to the original stakeholder requirements – does it do what you want it to do, how well does it work?</a:t>
            </a:r>
          </a:p>
          <a:p>
            <a:r>
              <a:rPr lang="en-GB"/>
              <a:t>Maintenance is ongoing, fixing minor errors as they occur and making small adjustments as you feel they are necessary, adding extra features and extra functionality</a:t>
            </a:r>
          </a:p>
        </p:txBody>
      </p:sp>
    </p:spTree>
    <p:extLst>
      <p:ext uri="{BB962C8B-B14F-4D97-AF65-F5344CB8AC3E}">
        <p14:creationId xmlns:p14="http://schemas.microsoft.com/office/powerpoint/2010/main" val="1507341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Summary of SLC</a:t>
            </a:r>
          </a:p>
        </p:txBody>
      </p:sp>
      <p:sp>
        <p:nvSpPr>
          <p:cNvPr id="3" name="Content Placeholder 2"/>
          <p:cNvSpPr>
            <a:spLocks noGrp="1"/>
          </p:cNvSpPr>
          <p:nvPr>
            <p:ph idx="1"/>
          </p:nvPr>
        </p:nvSpPr>
        <p:spPr/>
        <p:txBody>
          <a:bodyPr/>
          <a:lstStyle/>
          <a:p>
            <a:r>
              <a:rPr lang="en-US"/>
              <a:t>5.2	Summarise the phases of the SDLC. (Software development lifecycle)</a:t>
            </a:r>
            <a:endParaRPr lang="en-GB"/>
          </a:p>
          <a:p>
            <a:pPr marL="0" indent="0">
              <a:buNone/>
            </a:pPr>
            <a:endParaRPr lang="en-GB"/>
          </a:p>
        </p:txBody>
      </p:sp>
      <p:pic>
        <p:nvPicPr>
          <p:cNvPr id="4" name="Picture 3"/>
          <p:cNvPicPr>
            <a:picLocks noChangeAspect="1"/>
          </p:cNvPicPr>
          <p:nvPr/>
        </p:nvPicPr>
        <p:blipFill>
          <a:blip r:embed="rId2"/>
          <a:stretch>
            <a:fillRect/>
          </a:stretch>
        </p:blipFill>
        <p:spPr>
          <a:xfrm>
            <a:off x="2483768" y="2708920"/>
            <a:ext cx="4032448" cy="4032448"/>
          </a:xfrm>
          <a:prstGeom prst="rect">
            <a:avLst/>
          </a:prstGeom>
        </p:spPr>
      </p:pic>
    </p:spTree>
    <p:extLst>
      <p:ext uri="{BB962C8B-B14F-4D97-AF65-F5344CB8AC3E}">
        <p14:creationId xmlns:p14="http://schemas.microsoft.com/office/powerpoint/2010/main" val="2181479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233394" y="1787341"/>
            <a:ext cx="3185256" cy="2736305"/>
          </a:xfrm>
        </p:spPr>
        <p:txBody>
          <a:bodyPr/>
          <a:lstStyle/>
          <a:p>
            <a:r>
              <a:rPr lang="en-GB"/>
              <a:t>Using V-model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808" y="2410564"/>
            <a:ext cx="2720366" cy="1586880"/>
          </a:xfrm>
          <a:prstGeom prst="rect">
            <a:avLst/>
          </a:prstGeom>
        </p:spPr>
      </p:pic>
      <p:sp>
        <p:nvSpPr>
          <p:cNvPr id="5" name="Content Placeholder 2"/>
          <p:cNvSpPr txBox="1">
            <a:spLocks/>
          </p:cNvSpPr>
          <p:nvPr/>
        </p:nvSpPr>
        <p:spPr>
          <a:xfrm>
            <a:off x="3922706" y="1787341"/>
            <a:ext cx="5003504" cy="273630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t>Using Waterfall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2410564"/>
            <a:ext cx="4283968" cy="1376566"/>
          </a:xfrm>
          <a:prstGeom prst="rect">
            <a:avLst/>
          </a:prstGeom>
        </p:spPr>
      </p:pic>
      <p:sp>
        <p:nvSpPr>
          <p:cNvPr id="7" name="Content Placeholder 2"/>
          <p:cNvSpPr txBox="1">
            <a:spLocks/>
          </p:cNvSpPr>
          <p:nvPr/>
        </p:nvSpPr>
        <p:spPr>
          <a:xfrm>
            <a:off x="395808" y="4523646"/>
            <a:ext cx="3185256" cy="273630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GB"/>
              <a:t>Using Iterative model</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201" y="4938203"/>
            <a:ext cx="2036881" cy="1693157"/>
          </a:xfrm>
          <a:prstGeom prst="rect">
            <a:avLst/>
          </a:prstGeom>
        </p:spPr>
      </p:pic>
    </p:spTree>
    <p:extLst>
      <p:ext uri="{BB962C8B-B14F-4D97-AF65-F5344CB8AC3E}">
        <p14:creationId xmlns:p14="http://schemas.microsoft.com/office/powerpoint/2010/main" val="8894604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Software Testing</a:t>
            </a:r>
            <a:endParaRPr lang="en-GB" dirty="0"/>
          </a:p>
        </p:txBody>
      </p:sp>
      <p:sp>
        <p:nvSpPr>
          <p:cNvPr id="3" name="Content Placeholder 2"/>
          <p:cNvSpPr>
            <a:spLocks noGrp="1"/>
          </p:cNvSpPr>
          <p:nvPr>
            <p:ph idx="1"/>
          </p:nvPr>
        </p:nvSpPr>
        <p:spPr/>
        <p:txBody>
          <a:bodyPr>
            <a:normAutofit/>
          </a:bodyPr>
          <a:lstStyle/>
          <a:p>
            <a:endParaRPr lang="en-GB" dirty="0"/>
          </a:p>
        </p:txBody>
      </p:sp>
    </p:spTree>
    <p:extLst>
      <p:ext uri="{BB962C8B-B14F-4D97-AF65-F5344CB8AC3E}">
        <p14:creationId xmlns:p14="http://schemas.microsoft.com/office/powerpoint/2010/main" val="4252787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Why Early Testing?</a:t>
            </a:r>
          </a:p>
        </p:txBody>
      </p:sp>
      <p:sp>
        <p:nvSpPr>
          <p:cNvPr id="5" name="Content Placeholder 4"/>
          <p:cNvSpPr>
            <a:spLocks noGrp="1"/>
          </p:cNvSpPr>
          <p:nvPr>
            <p:ph idx="1"/>
          </p:nvPr>
        </p:nvSpPr>
        <p:spPr/>
        <p:txBody>
          <a:bodyPr/>
          <a:lstStyle/>
          <a:p>
            <a:r>
              <a:rPr lang="en-GB"/>
              <a:t>A defect can be found throughout all the phases of software development Life Cycle</a:t>
            </a:r>
          </a:p>
          <a:p>
            <a:r>
              <a:rPr lang="en-GB"/>
              <a:t>It is better to start early testing in the software development life cycle so as to minimize defects in the later stages</a:t>
            </a:r>
          </a:p>
          <a:p>
            <a:r>
              <a:rPr lang="en-GB"/>
              <a:t>It can be design review, unit testing or regression testing</a:t>
            </a:r>
          </a:p>
          <a:p>
            <a:r>
              <a:rPr lang="en-GB"/>
              <a:t>Design phase comes early in Software Development Life Cycle</a:t>
            </a:r>
          </a:p>
          <a:p>
            <a:r>
              <a:rPr lang="en-GB"/>
              <a:t>Design Testing is done at this phase. </a:t>
            </a:r>
          </a:p>
        </p:txBody>
      </p:sp>
    </p:spTree>
    <p:extLst>
      <p:ext uri="{BB962C8B-B14F-4D97-AF65-F5344CB8AC3E}">
        <p14:creationId xmlns:p14="http://schemas.microsoft.com/office/powerpoint/2010/main" val="39437681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Risk reduction</a:t>
            </a:r>
            <a:r>
              <a:rPr lang="en-GB"/>
              <a:t/>
            </a:r>
            <a:br>
              <a:rPr lang="en-GB"/>
            </a:br>
            <a:endParaRPr lang="en-GB"/>
          </a:p>
        </p:txBody>
      </p:sp>
      <p:sp>
        <p:nvSpPr>
          <p:cNvPr id="3" name="Content Placeholder 2"/>
          <p:cNvSpPr>
            <a:spLocks noGrp="1"/>
          </p:cNvSpPr>
          <p:nvPr>
            <p:ph idx="1"/>
          </p:nvPr>
        </p:nvSpPr>
        <p:spPr/>
        <p:txBody>
          <a:bodyPr/>
          <a:lstStyle/>
          <a:p>
            <a:r>
              <a:rPr lang="en-GB"/>
              <a:t>Risk: A factor that could result in future negative consequences; usually expressed as impact and likelihood - </a:t>
            </a:r>
            <a:r>
              <a:rPr lang="en-GB" b="1" i="1"/>
              <a:t>ISTQB Glossary</a:t>
            </a:r>
          </a:p>
          <a:p>
            <a:r>
              <a:rPr lang="en-GB"/>
              <a:t>A risk-based approach to testing provides proactive opportunities to reduce the levels of product risk, starting in the initial stages of a project</a:t>
            </a:r>
          </a:p>
          <a:p>
            <a:r>
              <a:rPr lang="en-GB"/>
              <a:t>It involves the identification of product risks and their use in guiding test planning and control, specification, preparation and execution of tests</a:t>
            </a:r>
          </a:p>
          <a:p>
            <a:r>
              <a:rPr lang="en-GB"/>
              <a:t>In a risk-based approach, the risks identified may be used to:</a:t>
            </a:r>
          </a:p>
          <a:p>
            <a:pPr lvl="1"/>
            <a:r>
              <a:rPr lang="en-GB"/>
              <a:t>Determine the test techniques to be employed</a:t>
            </a:r>
          </a:p>
          <a:p>
            <a:pPr lvl="1"/>
            <a:r>
              <a:rPr lang="en-GB"/>
              <a:t>Determine the extent of testing to be carried out</a:t>
            </a:r>
          </a:p>
          <a:p>
            <a:pPr lvl="1"/>
            <a:r>
              <a:rPr lang="en-GB"/>
              <a:t>Prioritise testing in an attempt to find the critical defects as early as possible</a:t>
            </a:r>
          </a:p>
          <a:p>
            <a:pPr lvl="1"/>
            <a:r>
              <a:rPr lang="en-GB"/>
              <a:t>Determine whether any non-testing activities could be employed to reduce risk</a:t>
            </a:r>
          </a:p>
        </p:txBody>
      </p:sp>
    </p:spTree>
    <p:extLst>
      <p:ext uri="{BB962C8B-B14F-4D97-AF65-F5344CB8AC3E}">
        <p14:creationId xmlns:p14="http://schemas.microsoft.com/office/powerpoint/2010/main" val="26026028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Conformance to functional and non-functional requirements</a:t>
            </a:r>
            <a:endParaRPr lang="en-GB"/>
          </a:p>
        </p:txBody>
      </p:sp>
      <p:sp>
        <p:nvSpPr>
          <p:cNvPr id="3" name="Content Placeholder 2"/>
          <p:cNvSpPr>
            <a:spLocks noGrp="1"/>
          </p:cNvSpPr>
          <p:nvPr>
            <p:ph idx="1"/>
          </p:nvPr>
        </p:nvSpPr>
        <p:spPr/>
        <p:txBody>
          <a:bodyPr/>
          <a:lstStyle/>
          <a:p>
            <a:r>
              <a:rPr lang="en-GB"/>
              <a:t>Conformation is the degree of adherence to pre-set expectations</a:t>
            </a:r>
          </a:p>
          <a:p>
            <a:r>
              <a:rPr lang="en-GB"/>
              <a:t>The degree to which a product meets its pre-specified criteria is termed as conformance in the context of software engineering</a:t>
            </a:r>
          </a:p>
          <a:p>
            <a:r>
              <a:rPr lang="en-GB"/>
              <a:t>Software Developer establishes functional and non-functional requirements prior to software development</a:t>
            </a:r>
          </a:p>
          <a:p>
            <a:r>
              <a:rPr lang="en-GB"/>
              <a:t>The functional requirements are those requirements that represent the core functionality provided by the system</a:t>
            </a:r>
          </a:p>
          <a:p>
            <a:r>
              <a:rPr lang="en-GB"/>
              <a:t>Non-functional requirements are the additional requirements such as restriction on time, performance, availability, scalability, reliability, etc. </a:t>
            </a:r>
          </a:p>
          <a:p>
            <a:r>
              <a:rPr lang="en-GB"/>
              <a:t>The degree of adherence of the software to its functional requirements is the conformance of the software to its requirements</a:t>
            </a:r>
          </a:p>
        </p:txBody>
      </p:sp>
    </p:spTree>
    <p:extLst>
      <p:ext uri="{BB962C8B-B14F-4D97-AF65-F5344CB8AC3E}">
        <p14:creationId xmlns:p14="http://schemas.microsoft.com/office/powerpoint/2010/main" val="1203887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Finding defects</a:t>
            </a:r>
            <a:endParaRPr lang="en-GB"/>
          </a:p>
        </p:txBody>
      </p:sp>
      <p:sp>
        <p:nvSpPr>
          <p:cNvPr id="3" name="Content Placeholder 2"/>
          <p:cNvSpPr>
            <a:spLocks noGrp="1"/>
          </p:cNvSpPr>
          <p:nvPr>
            <p:ph idx="1"/>
          </p:nvPr>
        </p:nvSpPr>
        <p:spPr/>
        <p:txBody>
          <a:bodyPr/>
          <a:lstStyle/>
          <a:p>
            <a:r>
              <a:rPr lang="en-GB"/>
              <a:t>Reviewers (aka Checkers or Inspectors) are responsible for finding defects in the product under review</a:t>
            </a:r>
          </a:p>
          <a:p>
            <a:r>
              <a:rPr lang="en-GB"/>
              <a:t>Developers see finding defects as a negative process which causes delays</a:t>
            </a:r>
          </a:p>
          <a:p>
            <a:r>
              <a:rPr lang="en-GB"/>
              <a:t>Testers know that software contains bugs</a:t>
            </a:r>
          </a:p>
          <a:p>
            <a:r>
              <a:rPr lang="en-GB"/>
              <a:t>All defects start with a human error (for example a typo, misunderstanding, lack of capacity planning etc.) </a:t>
            </a:r>
          </a:p>
          <a:p>
            <a:r>
              <a:rPr lang="en-GB"/>
              <a:t>The tester's job is to expose the defect by causing a failure before the software gets to production</a:t>
            </a:r>
          </a:p>
        </p:txBody>
      </p:sp>
    </p:spTree>
    <p:extLst>
      <p:ext uri="{BB962C8B-B14F-4D97-AF65-F5344CB8AC3E}">
        <p14:creationId xmlns:p14="http://schemas.microsoft.com/office/powerpoint/2010/main" val="33579583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Differentiating testing from debugging</a:t>
            </a:r>
            <a:endParaRPr lang="en-GB"/>
          </a:p>
        </p:txBody>
      </p:sp>
      <p:sp>
        <p:nvSpPr>
          <p:cNvPr id="3" name="Content Placeholder 2"/>
          <p:cNvSpPr>
            <a:spLocks noGrp="1"/>
          </p:cNvSpPr>
          <p:nvPr>
            <p:ph idx="1"/>
          </p:nvPr>
        </p:nvSpPr>
        <p:spPr/>
        <p:txBody>
          <a:bodyPr/>
          <a:lstStyle/>
          <a:p>
            <a:r>
              <a:rPr lang="en-GB"/>
              <a:t>Debugging and testing are different</a:t>
            </a:r>
          </a:p>
          <a:p>
            <a:r>
              <a:rPr lang="en-GB"/>
              <a:t>Testing can show failures that are caused by defects</a:t>
            </a:r>
          </a:p>
          <a:p>
            <a:r>
              <a:rPr lang="en-GB"/>
              <a:t>Debugging is the development activity that identifies the cause of a defect, repairs the code and checks that the defect has been fixed correctly</a:t>
            </a:r>
          </a:p>
          <a:p>
            <a:r>
              <a:rPr lang="en-GB"/>
              <a:t>Subsequent re-testing by a tester ensures that the fix does indeed resolve the failure</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843808" y="4293096"/>
            <a:ext cx="3106420" cy="2030730"/>
          </a:xfrm>
          <a:prstGeom prst="rect">
            <a:avLst/>
          </a:prstGeom>
        </p:spPr>
      </p:pic>
    </p:spTree>
    <p:extLst>
      <p:ext uri="{BB962C8B-B14F-4D97-AF65-F5344CB8AC3E}">
        <p14:creationId xmlns:p14="http://schemas.microsoft.com/office/powerpoint/2010/main" val="3309553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Software Methodologies</a:t>
            </a:r>
          </a:p>
        </p:txBody>
      </p:sp>
      <p:sp>
        <p:nvSpPr>
          <p:cNvPr id="3" name="Content Placeholder 2"/>
          <p:cNvSpPr>
            <a:spLocks noGrp="1"/>
          </p:cNvSpPr>
          <p:nvPr>
            <p:ph idx="1"/>
          </p:nvPr>
        </p:nvSpPr>
        <p:spPr/>
        <p:txBody>
          <a:bodyPr>
            <a:normAutofit lnSpcReduction="10000"/>
          </a:bodyPr>
          <a:lstStyle/>
          <a:p>
            <a:r>
              <a:rPr lang="en-GB"/>
              <a:t>There are the following methodologies:</a:t>
            </a:r>
          </a:p>
          <a:p>
            <a:pPr lvl="1"/>
            <a:r>
              <a:rPr lang="en-GB"/>
              <a:t>Agile Software Development - </a:t>
            </a:r>
            <a:r>
              <a:rPr lang="en-GB">
                <a:solidFill>
                  <a:schemeClr val="accent1"/>
                </a:solidFill>
              </a:rPr>
              <a:t>Iterative</a:t>
            </a:r>
          </a:p>
          <a:p>
            <a:pPr lvl="1"/>
            <a:r>
              <a:rPr lang="en-GB"/>
              <a:t>Crystal Methods - </a:t>
            </a:r>
            <a:r>
              <a:rPr lang="en-GB">
                <a:solidFill>
                  <a:schemeClr val="accent1"/>
                </a:solidFill>
              </a:rPr>
              <a:t>Iterative</a:t>
            </a:r>
            <a:endParaRPr lang="en-GB"/>
          </a:p>
          <a:p>
            <a:pPr lvl="1"/>
            <a:r>
              <a:rPr lang="en-GB"/>
              <a:t>Dynamic Systems Development Model (DSDM) – Agile therefore </a:t>
            </a:r>
            <a:r>
              <a:rPr lang="en-GB">
                <a:solidFill>
                  <a:schemeClr val="accent1"/>
                </a:solidFill>
              </a:rPr>
              <a:t>Iterative</a:t>
            </a:r>
          </a:p>
          <a:p>
            <a:pPr lvl="1"/>
            <a:r>
              <a:rPr lang="en-GB"/>
              <a:t>Extreme Programming (XP) - </a:t>
            </a:r>
            <a:r>
              <a:rPr lang="en-GB">
                <a:solidFill>
                  <a:schemeClr val="accent1"/>
                </a:solidFill>
              </a:rPr>
              <a:t>Iterative</a:t>
            </a:r>
          </a:p>
          <a:p>
            <a:pPr lvl="1"/>
            <a:r>
              <a:rPr lang="en-GB"/>
              <a:t>Feature Driven Development (FDD) – </a:t>
            </a:r>
            <a:r>
              <a:rPr lang="en-GB">
                <a:solidFill>
                  <a:schemeClr val="accent1"/>
                </a:solidFill>
              </a:rPr>
              <a:t>Iterative AND Sequential</a:t>
            </a:r>
          </a:p>
          <a:p>
            <a:pPr lvl="1"/>
            <a:r>
              <a:rPr lang="en-GB"/>
              <a:t>Joint Application Development (JAD) - </a:t>
            </a:r>
            <a:r>
              <a:rPr lang="en-GB">
                <a:solidFill>
                  <a:schemeClr val="accent1"/>
                </a:solidFill>
              </a:rPr>
              <a:t>Iterative</a:t>
            </a:r>
            <a:endParaRPr lang="en-GB"/>
          </a:p>
          <a:p>
            <a:pPr lvl="1"/>
            <a:r>
              <a:rPr lang="en-GB"/>
              <a:t>Lean Development (LD) - </a:t>
            </a:r>
            <a:r>
              <a:rPr lang="en-GB">
                <a:solidFill>
                  <a:schemeClr val="accent1"/>
                </a:solidFill>
              </a:rPr>
              <a:t>Iterative</a:t>
            </a:r>
            <a:endParaRPr lang="en-GB"/>
          </a:p>
          <a:p>
            <a:pPr lvl="1"/>
            <a:r>
              <a:rPr lang="en-GB"/>
              <a:t>Rapid Application Development (RAD) - </a:t>
            </a:r>
            <a:r>
              <a:rPr lang="en-GB">
                <a:solidFill>
                  <a:schemeClr val="accent1"/>
                </a:solidFill>
              </a:rPr>
              <a:t>Iterative</a:t>
            </a:r>
            <a:endParaRPr lang="en-GB"/>
          </a:p>
          <a:p>
            <a:pPr lvl="1"/>
            <a:r>
              <a:rPr lang="en-GB"/>
              <a:t>Rational Unified Process (RUP) Methodology – almost </a:t>
            </a:r>
            <a:r>
              <a:rPr lang="en-GB">
                <a:solidFill>
                  <a:schemeClr val="accent1"/>
                </a:solidFill>
              </a:rPr>
              <a:t>Sequential</a:t>
            </a:r>
          </a:p>
          <a:p>
            <a:pPr lvl="1"/>
            <a:r>
              <a:rPr lang="en-GB"/>
              <a:t>Scrum Methodology - </a:t>
            </a:r>
            <a:r>
              <a:rPr lang="en-GB">
                <a:solidFill>
                  <a:schemeClr val="accent1"/>
                </a:solidFill>
              </a:rPr>
              <a:t>Iterative</a:t>
            </a:r>
            <a:endParaRPr lang="en-GB"/>
          </a:p>
          <a:p>
            <a:pPr lvl="1"/>
            <a:r>
              <a:rPr lang="en-GB"/>
              <a:t>Spiral Methodology – </a:t>
            </a:r>
            <a:r>
              <a:rPr lang="en-GB">
                <a:solidFill>
                  <a:schemeClr val="accent1"/>
                </a:solidFill>
              </a:rPr>
              <a:t>Iterative AND Sequential</a:t>
            </a:r>
            <a:endParaRPr lang="en-GB"/>
          </a:p>
          <a:p>
            <a:pPr lvl="1"/>
            <a:r>
              <a:rPr lang="en-GB"/>
              <a:t>Systems Development Life Cycle (SDLC) Methodology – </a:t>
            </a:r>
            <a:r>
              <a:rPr lang="en-GB">
                <a:solidFill>
                  <a:schemeClr val="accent1"/>
                </a:solidFill>
              </a:rPr>
              <a:t>Iterative AND Sequential</a:t>
            </a:r>
            <a:endParaRPr lang="en-GB"/>
          </a:p>
          <a:p>
            <a:pPr lvl="1"/>
            <a:r>
              <a:rPr lang="en-GB"/>
              <a:t>Waterfall (a.k.a. Traditional) Methodology - </a:t>
            </a:r>
            <a:r>
              <a:rPr lang="en-GB">
                <a:solidFill>
                  <a:schemeClr val="accent1"/>
                </a:solidFill>
              </a:rPr>
              <a:t>Sequential</a:t>
            </a:r>
          </a:p>
          <a:p>
            <a:endParaRPr lang="en-GB"/>
          </a:p>
        </p:txBody>
      </p:sp>
    </p:spTree>
    <p:extLst>
      <p:ext uri="{BB962C8B-B14F-4D97-AF65-F5344CB8AC3E}">
        <p14:creationId xmlns:p14="http://schemas.microsoft.com/office/powerpoint/2010/main" val="673081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32D49-A57A-44D6-A1BE-4187B4A9C040}"/>
              </a:ext>
            </a:extLst>
          </p:cNvPr>
          <p:cNvSpPr>
            <a:spLocks noGrp="1"/>
          </p:cNvSpPr>
          <p:nvPr>
            <p:ph type="title"/>
          </p:nvPr>
        </p:nvSpPr>
        <p:spPr/>
        <p:txBody>
          <a:bodyPr/>
          <a:lstStyle/>
          <a:p>
            <a:r>
              <a:rPr lang="en-US">
                <a:cs typeface="Calibri"/>
              </a:rPr>
              <a:t>Waterfall</a:t>
            </a:r>
            <a:endParaRPr lang="en-US"/>
          </a:p>
        </p:txBody>
      </p:sp>
      <p:pic>
        <p:nvPicPr>
          <p:cNvPr id="5" name="Picture 5" descr="A screenshot of a cell phone&#10;&#10;Description automatically generated">
            <a:extLst>
              <a:ext uri="{FF2B5EF4-FFF2-40B4-BE49-F238E27FC236}">
                <a16:creationId xmlns:a16="http://schemas.microsoft.com/office/drawing/2014/main" id="{948DD327-BA61-485D-AF35-B37B88D31215}"/>
              </a:ext>
            </a:extLst>
          </p:cNvPr>
          <p:cNvPicPr>
            <a:picLocks noGrp="1" noChangeAspect="1"/>
          </p:cNvPicPr>
          <p:nvPr>
            <p:ph sz="half" idx="1"/>
          </p:nvPr>
        </p:nvPicPr>
        <p:blipFill>
          <a:blip r:embed="rId2"/>
          <a:stretch>
            <a:fillRect/>
          </a:stretch>
        </p:blipFill>
        <p:spPr>
          <a:xfrm>
            <a:off x="-76906" y="2979140"/>
            <a:ext cx="5786496" cy="3874491"/>
          </a:xfrm>
        </p:spPr>
      </p:pic>
      <p:sp>
        <p:nvSpPr>
          <p:cNvPr id="4" name="Content Placeholder 3">
            <a:extLst>
              <a:ext uri="{FF2B5EF4-FFF2-40B4-BE49-F238E27FC236}">
                <a16:creationId xmlns:a16="http://schemas.microsoft.com/office/drawing/2014/main" id="{E23B342C-82F0-4889-B999-741EEE880D9E}"/>
              </a:ext>
            </a:extLst>
          </p:cNvPr>
          <p:cNvSpPr>
            <a:spLocks noGrp="1"/>
          </p:cNvSpPr>
          <p:nvPr>
            <p:ph sz="half" idx="2"/>
          </p:nvPr>
        </p:nvSpPr>
        <p:spPr/>
        <p:txBody>
          <a:bodyPr vert="horz" lIns="91440" tIns="45720" rIns="91440" bIns="45720" rtlCol="0" anchor="t">
            <a:normAutofit fontScale="85000" lnSpcReduction="20000"/>
          </a:bodyPr>
          <a:lstStyle/>
          <a:p>
            <a:r>
              <a:rPr lang="en-US">
                <a:ea typeface="+mn-lt"/>
                <a:cs typeface="+mn-lt"/>
              </a:rPr>
              <a:t>The waterfall model shows the steps in sequence where the customer requirements are progressively refined to the point where coding can take place. This type of model is often referred to as linear or sequential model. Each work product or activity is completed before moving on to the next.  </a:t>
            </a:r>
          </a:p>
          <a:p>
            <a:r>
              <a:rPr lang="en-US">
                <a:ea typeface="+mn-lt"/>
                <a:cs typeface="+mn-lt"/>
              </a:rPr>
              <a:t>In the waterfall model testing is carried out once the code has been fully developed. Once this is completed a decision can be made on whether the product can be released into the live environment.</a:t>
            </a:r>
          </a:p>
          <a:p>
            <a:r>
              <a:rPr lang="en-US">
                <a:ea typeface="+mn-lt"/>
                <a:cs typeface="+mn-lt"/>
              </a:rPr>
              <a:t>This model for development shows how a fully tested product can be created but it has significant drawbacks, what happens if the product fails the tests. </a:t>
            </a:r>
            <a:endParaRPr lang="en-US"/>
          </a:p>
        </p:txBody>
      </p:sp>
    </p:spTree>
    <p:extLst>
      <p:ext uri="{BB962C8B-B14F-4D97-AF65-F5344CB8AC3E}">
        <p14:creationId xmlns:p14="http://schemas.microsoft.com/office/powerpoint/2010/main" val="3105376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Sequential Approach</a:t>
            </a:r>
          </a:p>
        </p:txBody>
      </p:sp>
      <p:sp>
        <p:nvSpPr>
          <p:cNvPr id="3" name="Content Placeholder 2"/>
          <p:cNvSpPr>
            <a:spLocks noGrp="1"/>
          </p:cNvSpPr>
          <p:nvPr>
            <p:ph idx="1"/>
          </p:nvPr>
        </p:nvSpPr>
        <p:spPr/>
        <p:txBody>
          <a:bodyPr vert="horz" lIns="91440" tIns="45720" rIns="91440" bIns="45720" rtlCol="0" anchor="t">
            <a:normAutofit/>
          </a:bodyPr>
          <a:lstStyle/>
          <a:p>
            <a:pPr algn="just"/>
            <a:r>
              <a:rPr lang="en-GB">
                <a:ea typeface="+mn-lt"/>
                <a:cs typeface="+mn-lt"/>
              </a:rPr>
              <a:t>It is very simple to understand and use. Each phase must be completed before the next phase can begin and there is no overlapping in the phases.</a:t>
            </a:r>
            <a:endParaRPr lang="en-GB">
              <a:cs typeface="Calibri" panose="020F0502020204030204"/>
            </a:endParaRPr>
          </a:p>
          <a:p>
            <a:pPr algn="just"/>
            <a:endParaRPr lang="en-GB">
              <a:cs typeface="Calibri" panose="020F0502020204030204"/>
            </a:endParaRPr>
          </a:p>
          <a:p>
            <a:pPr algn="just"/>
            <a:r>
              <a:rPr lang="en-GB">
                <a:ea typeface="+mn-lt"/>
                <a:cs typeface="+mn-lt"/>
              </a:rPr>
              <a:t>The waterfall model illustrates the software development process in a linear sequential flow. This means that any phase in the development process begins only if the previous phase is complete. </a:t>
            </a:r>
            <a:endParaRPr lang="en-GB">
              <a:cs typeface="Calibri"/>
            </a:endParaRPr>
          </a:p>
        </p:txBody>
      </p:sp>
    </p:spTree>
    <p:extLst>
      <p:ext uri="{BB962C8B-B14F-4D97-AF65-F5344CB8AC3E}">
        <p14:creationId xmlns:p14="http://schemas.microsoft.com/office/powerpoint/2010/main" val="4152371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Iterative Approach</a:t>
            </a:r>
          </a:p>
        </p:txBody>
      </p:sp>
      <p:sp>
        <p:nvSpPr>
          <p:cNvPr id="3" name="Content Placeholder 2"/>
          <p:cNvSpPr>
            <a:spLocks noGrp="1"/>
          </p:cNvSpPr>
          <p:nvPr>
            <p:ph idx="1"/>
          </p:nvPr>
        </p:nvSpPr>
        <p:spPr/>
        <p:txBody>
          <a:bodyPr vert="horz" lIns="91440" tIns="45720" rIns="91440" bIns="45720" rtlCol="0" anchor="t">
            <a:normAutofit/>
          </a:bodyPr>
          <a:lstStyle/>
          <a:p>
            <a:r>
              <a:rPr lang="en-GB" sz="1600"/>
              <a:t>A design methodology based on a cyclic process of prototyping, testing, </a:t>
            </a:r>
            <a:r>
              <a:rPr lang="en-GB" sz="1600" err="1"/>
              <a:t>analyzing</a:t>
            </a:r>
            <a:r>
              <a:rPr lang="en-GB" sz="1600"/>
              <a:t>, and refining a product or process</a:t>
            </a:r>
            <a:endParaRPr lang="en-GB" sz="1600">
              <a:cs typeface="Calibri"/>
            </a:endParaRPr>
          </a:p>
          <a:p>
            <a:r>
              <a:rPr lang="en-GB" sz="1600"/>
              <a:t>Based on the results of testing the most recent iteration of a design, changes and refinements are made</a:t>
            </a:r>
            <a:endParaRPr lang="en-GB" sz="1600">
              <a:cs typeface="Calibri"/>
            </a:endParaRPr>
          </a:p>
          <a:p>
            <a:r>
              <a:rPr lang="en-GB" sz="1600"/>
              <a:t>This process is intended to ultimately improve the quality and functionality of a design</a:t>
            </a:r>
            <a:endParaRPr lang="en-GB" sz="1600">
              <a:cs typeface="Calibri"/>
            </a:endParaRPr>
          </a:p>
          <a:p>
            <a:r>
              <a:rPr lang="en-GB" sz="1600"/>
              <a:t>In iterative design, interaction with the designed system is used as a form of research for informing and evolving a project, as successive versions, or iterations of a design are implemented.</a:t>
            </a:r>
            <a:endParaRPr lang="en-GB" sz="1600">
              <a:cs typeface="Calibri"/>
            </a:endParaRPr>
          </a:p>
          <a:p>
            <a:endParaRPr lang="en-GB" sz="1600">
              <a:cs typeface="Calibri"/>
            </a:endParaRPr>
          </a:p>
          <a:p>
            <a:pPr marL="0" indent="0">
              <a:buNone/>
            </a:pPr>
            <a:r>
              <a:rPr lang="en-GB" sz="3300" b="1">
                <a:solidFill>
                  <a:schemeClr val="accent1">
                    <a:lumMod val="75000"/>
                  </a:schemeClr>
                </a:solidFill>
                <a:ea typeface="+mj-ea"/>
                <a:cs typeface="+mj-cs"/>
              </a:rPr>
              <a:t>Incremental Approach</a:t>
            </a:r>
          </a:p>
          <a:p>
            <a:r>
              <a:rPr lang="en-GB" sz="1600"/>
              <a:t>A method of software development where the model is designed, implemented and tested incrementally (a little more is added each time) until the product is finished</a:t>
            </a:r>
            <a:endParaRPr lang="en-US" sz="1600"/>
          </a:p>
          <a:p>
            <a:r>
              <a:rPr lang="en-GB" sz="1600"/>
              <a:t>It involves both development and maintenance</a:t>
            </a:r>
            <a:endParaRPr lang="en-US" sz="1600"/>
          </a:p>
          <a:p>
            <a:r>
              <a:rPr lang="en-GB" sz="1600"/>
              <a:t>The product is defined as finished when it satisfies all of its requirements</a:t>
            </a:r>
          </a:p>
          <a:p>
            <a:endParaRPr lang="en-GB">
              <a:cs typeface="Calibri" panose="020F0502020204030204"/>
            </a:endParaRPr>
          </a:p>
          <a:p>
            <a:endParaRPr lang="en-GB">
              <a:cs typeface="Calibri" panose="020F0502020204030204"/>
            </a:endParaRPr>
          </a:p>
        </p:txBody>
      </p:sp>
    </p:spTree>
    <p:extLst>
      <p:ext uri="{BB962C8B-B14F-4D97-AF65-F5344CB8AC3E}">
        <p14:creationId xmlns:p14="http://schemas.microsoft.com/office/powerpoint/2010/main" val="1259426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Agile</a:t>
            </a:r>
          </a:p>
        </p:txBody>
      </p:sp>
      <p:pic>
        <p:nvPicPr>
          <p:cNvPr id="4" name="Content Placeholder 3"/>
          <p:cNvPicPr>
            <a:picLocks noGrp="1" noChangeAspect="1"/>
          </p:cNvPicPr>
          <p:nvPr>
            <p:ph idx="1"/>
          </p:nvPr>
        </p:nvPicPr>
        <p:blipFill>
          <a:blip r:embed="rId2"/>
          <a:stretch>
            <a:fillRect/>
          </a:stretch>
        </p:blipFill>
        <p:spPr>
          <a:xfrm>
            <a:off x="4067944" y="1988840"/>
            <a:ext cx="4752528" cy="4435692"/>
          </a:xfrm>
          <a:prstGeom prst="rect">
            <a:avLst/>
          </a:prstGeom>
        </p:spPr>
      </p:pic>
      <p:sp>
        <p:nvSpPr>
          <p:cNvPr id="5" name="TextBox 4"/>
          <p:cNvSpPr txBox="1"/>
          <p:nvPr/>
        </p:nvSpPr>
        <p:spPr>
          <a:xfrm>
            <a:off x="755576" y="2204864"/>
            <a:ext cx="3600400" cy="2308324"/>
          </a:xfrm>
          <a:prstGeom prst="rect">
            <a:avLst/>
          </a:prstGeom>
          <a:noFill/>
        </p:spPr>
        <p:txBody>
          <a:bodyPr wrap="square" rtlCol="0">
            <a:spAutoFit/>
          </a:bodyPr>
          <a:lstStyle/>
          <a:p>
            <a:pPr marL="285750" indent="-285750">
              <a:buFont typeface="Arial" panose="020B0604020202020204" pitchFamily="34" charset="0"/>
              <a:buChar char="•"/>
            </a:pPr>
            <a:r>
              <a:rPr lang="en-GB"/>
              <a:t>Agile Development is a different way of managing software development projects</a:t>
            </a:r>
          </a:p>
          <a:p>
            <a:pPr marL="285750" indent="-285750">
              <a:buFont typeface="Arial" panose="020B0604020202020204" pitchFamily="34" charset="0"/>
              <a:buChar char="•"/>
            </a:pPr>
            <a:r>
              <a:rPr lang="en-GB"/>
              <a:t>The key principles, and how Agile Development fundamentally differs from a more traditional Waterfall approach to software development</a:t>
            </a:r>
          </a:p>
        </p:txBody>
      </p:sp>
    </p:spTree>
    <p:extLst>
      <p:ext uri="{BB962C8B-B14F-4D97-AF65-F5344CB8AC3E}">
        <p14:creationId xmlns:p14="http://schemas.microsoft.com/office/powerpoint/2010/main" val="2947420393"/>
      </p:ext>
    </p:extLst>
  </p:cSld>
  <p:clrMapOvr>
    <a:masterClrMapping/>
  </p:clrMapOvr>
</p:sld>
</file>

<file path=ppt/theme/theme1.xml><?xml version="1.0" encoding="utf-8"?>
<a:theme xmlns:a="http://schemas.openxmlformats.org/drawingml/2006/main" name="WBL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72633410656F428C1AAD2FE02DF887" ma:contentTypeVersion="12" ma:contentTypeDescription="Create a new document." ma:contentTypeScope="" ma:versionID="2c653803d7a7abe0ddf1e455b79e1175">
  <xsd:schema xmlns:xsd="http://www.w3.org/2001/XMLSchema" xmlns:xs="http://www.w3.org/2001/XMLSchema" xmlns:p="http://schemas.microsoft.com/office/2006/metadata/properties" xmlns:ns3="b325a8c8-a475-42f0-a623-de315f41b46a" xmlns:ns4="8e6a303f-1997-4351-b1fa-44871d50ad95" targetNamespace="http://schemas.microsoft.com/office/2006/metadata/properties" ma:root="true" ma:fieldsID="38225336cae86463d9711333dfcb5f43" ns3:_="" ns4:_="">
    <xsd:import namespace="b325a8c8-a475-42f0-a623-de315f41b46a"/>
    <xsd:import namespace="8e6a303f-1997-4351-b1fa-44871d50ad9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25a8c8-a475-42f0-a623-de315f41b4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6a303f-1997-4351-b1fa-44871d50ad9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F043A7-9DC6-45D6-95DC-6FB620417DEA}">
  <ds:schemaRef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8e6a303f-1997-4351-b1fa-44871d50ad95"/>
    <ds:schemaRef ds:uri="http://purl.org/dc/dcmitype/"/>
    <ds:schemaRef ds:uri="http://www.w3.org/XML/1998/namespace"/>
    <ds:schemaRef ds:uri="b325a8c8-a475-42f0-a623-de315f41b46a"/>
    <ds:schemaRef ds:uri="http://purl.org/dc/terms/"/>
  </ds:schemaRefs>
</ds:datastoreItem>
</file>

<file path=customXml/itemProps2.xml><?xml version="1.0" encoding="utf-8"?>
<ds:datastoreItem xmlns:ds="http://schemas.openxmlformats.org/officeDocument/2006/customXml" ds:itemID="{870ABC0A-B4AB-497F-9DF6-866A2DCF2325}">
  <ds:schemaRefs>
    <ds:schemaRef ds:uri="8e6a303f-1997-4351-b1fa-44871d50ad95"/>
    <ds:schemaRef ds:uri="b325a8c8-a475-42f0-a623-de315f41b4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38F5488-16F6-493C-9CBB-1E2CD6F79A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WBLtemplate</Template>
  <TotalTime>19</TotalTime>
  <Words>2410</Words>
  <Application>Microsoft Office PowerPoint</Application>
  <PresentationFormat>On-screen Show (4:3)</PresentationFormat>
  <Paragraphs>342</Paragraphs>
  <Slides>48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Calibri</vt:lpstr>
      <vt:lpstr>WBLtemplate</vt:lpstr>
      <vt:lpstr>BCS Software Development and Methodologies K8 S7 </vt:lpstr>
      <vt:lpstr>Software Development Methodologies</vt:lpstr>
      <vt:lpstr>Software development methodologies  Sequential &amp; Iterative</vt:lpstr>
      <vt:lpstr>Software Methodologies</vt:lpstr>
      <vt:lpstr>Software Methodologies</vt:lpstr>
      <vt:lpstr>Waterfall</vt:lpstr>
      <vt:lpstr>Sequential Approach</vt:lpstr>
      <vt:lpstr>Iterative Approach</vt:lpstr>
      <vt:lpstr>Agile</vt:lpstr>
      <vt:lpstr>Key Principles of Agile Software Development</vt:lpstr>
      <vt:lpstr>Four VALUES of Agile</vt:lpstr>
      <vt:lpstr>Scrum</vt:lpstr>
      <vt:lpstr>Kanban</vt:lpstr>
      <vt:lpstr>Kanban</vt:lpstr>
      <vt:lpstr>Test Driven Development</vt:lpstr>
      <vt:lpstr>TDD Vs. Traditional Testing</vt:lpstr>
      <vt:lpstr>TDD Vs. Traditional Testing</vt:lpstr>
      <vt:lpstr>Task -  </vt:lpstr>
      <vt:lpstr>Frameworks &amp; methods that organisations use to control and manage projects, programmes and operations. </vt:lpstr>
      <vt:lpstr>Governance</vt:lpstr>
      <vt:lpstr>PowerPoint Presentation</vt:lpstr>
      <vt:lpstr>Management Frameworks</vt:lpstr>
      <vt:lpstr>PowerPoint Presentation</vt:lpstr>
      <vt:lpstr>Agile</vt:lpstr>
      <vt:lpstr>Phases of the SDLC (Software development lifecycle) Feasibility Study Requirements Analysis Design Code Development Testing Deployment/Implementation Maintenance </vt:lpstr>
      <vt:lpstr>Software Development Cycle</vt:lpstr>
      <vt:lpstr>Software Development Lifecycle</vt:lpstr>
      <vt:lpstr>PowerPoint Presentation</vt:lpstr>
      <vt:lpstr>Stage 1 – Determine the scope of the problem</vt:lpstr>
      <vt:lpstr>Stage 2 – Gather requirements</vt:lpstr>
      <vt:lpstr>Stage 3 – Writing the specification</vt:lpstr>
      <vt:lpstr>Stage 4: Designing the solution</vt:lpstr>
      <vt:lpstr>Stage 5 &amp; 6 – coding &amp; testing</vt:lpstr>
      <vt:lpstr>Stage 6 – Testing (Continued)</vt:lpstr>
      <vt:lpstr>Stage 7 – Writing Documentation</vt:lpstr>
      <vt:lpstr>Task</vt:lpstr>
      <vt:lpstr>Internal Documentation</vt:lpstr>
      <vt:lpstr>Technical Documentation</vt:lpstr>
      <vt:lpstr>User documentation</vt:lpstr>
      <vt:lpstr>Stage 8 - Review and Maintain</vt:lpstr>
      <vt:lpstr>Summary of SLC</vt:lpstr>
      <vt:lpstr>PowerPoint Presentation</vt:lpstr>
      <vt:lpstr>Software Testing</vt:lpstr>
      <vt:lpstr>Why Early Testing?</vt:lpstr>
      <vt:lpstr>Risk reduction </vt:lpstr>
      <vt:lpstr>Conformance to functional and non-functional requirements</vt:lpstr>
      <vt:lpstr>Finding defects</vt:lpstr>
      <vt:lpstr>Differentiating testing from debugging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BCS Level 3 Certificate in Software Development Context and Methodologies</dc:title>
  <dc:creator>Len</dc:creator>
  <cp:lastModifiedBy>Emma Littlefair</cp:lastModifiedBy>
  <cp:revision>8</cp:revision>
  <dcterms:created xsi:type="dcterms:W3CDTF">2018-03-19T11:35:15Z</dcterms:created>
  <dcterms:modified xsi:type="dcterms:W3CDTF">2023-02-28T13:38:23Z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0x0101007272633410656F428C1AAD2FE02DF887</vt:lpwstr>
  </property>
</Properties>
</file>