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3"/>
  </p:notesMasterIdLst>
  <p:sldIdLst>
    <p:sldId id="256" r:id="rId2"/>
    <p:sldId id="257" r:id="rId3"/>
    <p:sldId id="263" r:id="rId4"/>
    <p:sldId id="262" r:id="rId5"/>
    <p:sldId id="261" r:id="rId6"/>
    <p:sldId id="258" r:id="rId7"/>
    <p:sldId id="259" r:id="rId8"/>
    <p:sldId id="264" r:id="rId9"/>
    <p:sldId id="260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8CC200-EF76-C546-A3F3-BA644CF27789}" v="3" dt="2018-10-14T15:43:42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4651"/>
  </p:normalViewPr>
  <p:slideViewPr>
    <p:cSldViewPr snapToGrid="0" snapToObjects="1">
      <p:cViewPr varScale="1">
        <p:scale>
          <a:sx n="112" d="100"/>
          <a:sy n="11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7001F8A5-F6B5-3942-BDCF-6F036069E527}"/>
    <pc:docChg chg="custSel addSld delSld modSld">
      <pc:chgData name="Bob Higgie" userId="ca96966e-c91b-46bf-80ae-a3ad686f5520" providerId="ADAL" clId="{7001F8A5-F6B5-3942-BDCF-6F036069E527}" dt="2018-10-14T15:43:43.829" v="61" actId="27636"/>
      <pc:docMkLst>
        <pc:docMk/>
      </pc:docMkLst>
      <pc:sldChg chg="delSp modSp">
        <pc:chgData name="Bob Higgie" userId="ca96966e-c91b-46bf-80ae-a3ad686f5520" providerId="ADAL" clId="{7001F8A5-F6B5-3942-BDCF-6F036069E527}" dt="2018-10-14T15:41:59.637" v="38" actId="20577"/>
        <pc:sldMkLst>
          <pc:docMk/>
          <pc:sldMk cId="195010966" sldId="256"/>
        </pc:sldMkLst>
        <pc:spChg chg="mod">
          <ac:chgData name="Bob Higgie" userId="ca96966e-c91b-46bf-80ae-a3ad686f5520" providerId="ADAL" clId="{7001F8A5-F6B5-3942-BDCF-6F036069E527}" dt="2018-10-14T15:41:59.637" v="38" actId="20577"/>
          <ac:spMkLst>
            <pc:docMk/>
            <pc:sldMk cId="195010966" sldId="256"/>
            <ac:spMk id="3" creationId="{00000000-0000-0000-0000-000000000000}"/>
          </ac:spMkLst>
        </pc:spChg>
        <pc:picChg chg="del">
          <ac:chgData name="Bob Higgie" userId="ca96966e-c91b-46bf-80ae-a3ad686f5520" providerId="ADAL" clId="{7001F8A5-F6B5-3942-BDCF-6F036069E527}" dt="2018-10-14T15:41:38.850" v="2" actId="478"/>
          <ac:picMkLst>
            <pc:docMk/>
            <pc:sldMk cId="195010966" sldId="256"/>
            <ac:picMk id="4" creationId="{00000000-0000-0000-0000-000000000000}"/>
          </ac:picMkLst>
        </pc:picChg>
      </pc:sldChg>
      <pc:sldChg chg="modSp del">
        <pc:chgData name="Bob Higgie" userId="ca96966e-c91b-46bf-80ae-a3ad686f5520" providerId="ADAL" clId="{7001F8A5-F6B5-3942-BDCF-6F036069E527}" dt="2018-10-14T15:42:29.423" v="39" actId="2696"/>
        <pc:sldMkLst>
          <pc:docMk/>
          <pc:sldMk cId="741615806" sldId="259"/>
        </pc:sldMkLst>
        <pc:spChg chg="mod">
          <ac:chgData name="Bob Higgie" userId="ca96966e-c91b-46bf-80ae-a3ad686f5520" providerId="ADAL" clId="{7001F8A5-F6B5-3942-BDCF-6F036069E527}" dt="2018-10-14T15:41:29.894" v="0" actId="27636"/>
          <ac:spMkLst>
            <pc:docMk/>
            <pc:sldMk cId="741615806" sldId="259"/>
            <ac:spMk id="3" creationId="{52B86D15-2A66-6B46-BA7F-0CC8C83E246E}"/>
          </ac:spMkLst>
        </pc:spChg>
      </pc:sldChg>
      <pc:sldChg chg="modSp add">
        <pc:chgData name="Bob Higgie" userId="ca96966e-c91b-46bf-80ae-a3ad686f5520" providerId="ADAL" clId="{7001F8A5-F6B5-3942-BDCF-6F036069E527}" dt="2018-10-14T15:43:43.829" v="61" actId="27636"/>
        <pc:sldMkLst>
          <pc:docMk/>
          <pc:sldMk cId="3591161518" sldId="259"/>
        </pc:sldMkLst>
        <pc:spChg chg="mod">
          <ac:chgData name="Bob Higgie" userId="ca96966e-c91b-46bf-80ae-a3ad686f5520" providerId="ADAL" clId="{7001F8A5-F6B5-3942-BDCF-6F036069E527}" dt="2018-10-14T15:43:02.594" v="58" actId="20577"/>
          <ac:spMkLst>
            <pc:docMk/>
            <pc:sldMk cId="3591161518" sldId="259"/>
            <ac:spMk id="2" creationId="{BB0086E4-B5D5-7B43-A74D-C2A86B7721E3}"/>
          </ac:spMkLst>
        </pc:spChg>
        <pc:spChg chg="mod">
          <ac:chgData name="Bob Higgie" userId="ca96966e-c91b-46bf-80ae-a3ad686f5520" providerId="ADAL" clId="{7001F8A5-F6B5-3942-BDCF-6F036069E527}" dt="2018-10-14T15:43:43.829" v="61" actId="27636"/>
          <ac:spMkLst>
            <pc:docMk/>
            <pc:sldMk cId="3591161518" sldId="259"/>
            <ac:spMk id="3" creationId="{1C64DBB6-8D0D-D14A-A2A0-3B20369CD61A}"/>
          </ac:spMkLst>
        </pc:spChg>
      </pc:sldChg>
      <pc:sldChg chg="modSp del">
        <pc:chgData name="Bob Higgie" userId="ca96966e-c91b-46bf-80ae-a3ad686f5520" providerId="ADAL" clId="{7001F8A5-F6B5-3942-BDCF-6F036069E527}" dt="2018-10-14T15:42:29.942" v="40" actId="2696"/>
        <pc:sldMkLst>
          <pc:docMk/>
          <pc:sldMk cId="2843831402" sldId="260"/>
        </pc:sldMkLst>
        <pc:spChg chg="mod">
          <ac:chgData name="Bob Higgie" userId="ca96966e-c91b-46bf-80ae-a3ad686f5520" providerId="ADAL" clId="{7001F8A5-F6B5-3942-BDCF-6F036069E527}" dt="2018-10-14T15:41:30.015" v="1" actId="27636"/>
          <ac:spMkLst>
            <pc:docMk/>
            <pc:sldMk cId="2843831402" sldId="260"/>
            <ac:spMk id="3" creationId="{52B86D15-2A66-6B46-BA7F-0CC8C83E24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9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9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eld_(computer_science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Final pieces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Coding and Logic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XML </a:t>
            </a:r>
            <a:r>
              <a:rPr lang="en-GB" dirty="0"/>
              <a:t>stands for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r>
              <a:rPr lang="en-GB" dirty="0" smtClean="0"/>
              <a:t>a </a:t>
            </a:r>
            <a:r>
              <a:rPr lang="en-GB" dirty="0" err="1"/>
              <a:t>markup</a:t>
            </a:r>
            <a:r>
              <a:rPr lang="en-GB" dirty="0"/>
              <a:t> language much like HTML</a:t>
            </a:r>
          </a:p>
          <a:p>
            <a:r>
              <a:rPr lang="en-GB" dirty="0" smtClean="0"/>
              <a:t>designed </a:t>
            </a:r>
            <a:r>
              <a:rPr lang="en-GB" dirty="0"/>
              <a:t>to store and transport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stores </a:t>
            </a:r>
            <a:r>
              <a:rPr lang="en-GB" dirty="0"/>
              <a:t>data in plain text format. </a:t>
            </a:r>
            <a:endParaRPr lang="en-GB" dirty="0" smtClean="0"/>
          </a:p>
          <a:p>
            <a:r>
              <a:rPr lang="en-GB" dirty="0" smtClean="0"/>
              <a:t>It is </a:t>
            </a:r>
            <a:r>
              <a:rPr lang="en-GB" dirty="0"/>
              <a:t>software- and </a:t>
            </a:r>
            <a:r>
              <a:rPr lang="en-GB" dirty="0" smtClean="0"/>
              <a:t>hardware-independent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&lt;note&gt;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&lt;</a:t>
            </a:r>
            <a:r>
              <a:rPr lang="en-GB" dirty="0" smtClean="0"/>
              <a:t>to&gt;Jamie&lt;/</a:t>
            </a:r>
            <a:r>
              <a:rPr lang="en-GB" dirty="0"/>
              <a:t>to&gt;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&lt;</a:t>
            </a:r>
            <a:r>
              <a:rPr lang="en-GB" dirty="0" smtClean="0"/>
              <a:t>from&gt;Matt&lt;/</a:t>
            </a:r>
            <a:r>
              <a:rPr lang="en-GB" dirty="0"/>
              <a:t>from&gt;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&lt;</a:t>
            </a:r>
            <a:r>
              <a:rPr lang="en-GB" dirty="0" smtClean="0"/>
              <a:t>heading&gt;Question&lt;/</a:t>
            </a:r>
            <a:r>
              <a:rPr lang="en-GB" dirty="0"/>
              <a:t>heading&gt;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</a:t>
            </a:r>
            <a:r>
              <a:rPr lang="en-GB" dirty="0" smtClean="0"/>
              <a:t>&lt;body&gt;How do I get this helmet off my head?&lt;/</a:t>
            </a:r>
            <a:r>
              <a:rPr lang="en-GB" dirty="0"/>
              <a:t>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</a:t>
            </a:r>
            <a:r>
              <a:rPr lang="en-GB" dirty="0" smtClean="0"/>
              <a:t>note&gt;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0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Null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value that indicates there is no value</a:t>
            </a:r>
          </a:p>
          <a:p>
            <a:r>
              <a:rPr lang="en-GB" dirty="0" smtClean="0"/>
              <a:t>Not a zero </a:t>
            </a:r>
          </a:p>
          <a:p>
            <a:r>
              <a:rPr lang="en-GB" dirty="0" smtClean="0"/>
              <a:t>Not a space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89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Scheduling - Windows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5460129" cy="4935956"/>
          </a:xfrm>
        </p:spPr>
        <p:txBody>
          <a:bodyPr>
            <a:normAutofit/>
          </a:bodyPr>
          <a:lstStyle/>
          <a:p>
            <a:r>
              <a:rPr lang="en-GB" dirty="0" smtClean="0"/>
              <a:t>Start Task Scheduler</a:t>
            </a:r>
          </a:p>
          <a:p>
            <a:r>
              <a:rPr lang="en-GB" dirty="0" smtClean="0"/>
              <a:t>Click Create Basic </a:t>
            </a:r>
            <a:r>
              <a:rPr lang="en-GB" dirty="0" smtClean="0"/>
              <a:t>Task</a:t>
            </a:r>
          </a:p>
          <a:p>
            <a:r>
              <a:rPr lang="en-GB" dirty="0" smtClean="0"/>
              <a:t>Follow the steps to schedule a one time run of a batch file in 5 minutes time</a:t>
            </a:r>
          </a:p>
          <a:p>
            <a:r>
              <a:rPr lang="en-GB" dirty="0" smtClean="0"/>
              <a:t>Make sure it works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951" y="1388647"/>
            <a:ext cx="5964739" cy="429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Scheduling - </a:t>
            </a:r>
            <a:r>
              <a:rPr lang="en-GB" dirty="0" smtClean="0"/>
              <a:t>Linux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253057"/>
            <a:ext cx="11590421" cy="4935956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Crontab</a:t>
            </a:r>
            <a:endParaRPr lang="en-GB" dirty="0" smtClean="0"/>
          </a:p>
          <a:p>
            <a:r>
              <a:rPr lang="en-GB" dirty="0"/>
              <a:t>The </a:t>
            </a:r>
            <a:r>
              <a:rPr lang="en-GB" dirty="0" err="1"/>
              <a:t>cron</a:t>
            </a:r>
            <a:r>
              <a:rPr lang="en-GB" dirty="0"/>
              <a:t> utility runs based on commands specified in a </a:t>
            </a:r>
            <a:r>
              <a:rPr lang="en-GB" dirty="0" err="1"/>
              <a:t>cron</a:t>
            </a:r>
            <a:r>
              <a:rPr lang="en-GB" dirty="0"/>
              <a:t> </a:t>
            </a:r>
            <a:r>
              <a:rPr lang="en-GB" dirty="0" smtClean="0"/>
              <a:t>table: </a:t>
            </a:r>
            <a:r>
              <a:rPr lang="en-GB" dirty="0" err="1" smtClean="0"/>
              <a:t>crontab</a:t>
            </a:r>
            <a:endParaRPr lang="en-GB" dirty="0" smtClean="0"/>
          </a:p>
          <a:p>
            <a:r>
              <a:rPr lang="en-GB" dirty="0"/>
              <a:t>The </a:t>
            </a:r>
            <a:r>
              <a:rPr lang="en-GB" dirty="0" err="1"/>
              <a:t>crontab</a:t>
            </a:r>
            <a:r>
              <a:rPr lang="en-GB" b="1" dirty="0"/>
              <a:t> </a:t>
            </a:r>
            <a:r>
              <a:rPr lang="en-GB" dirty="0"/>
              <a:t>command is used to view or edit the </a:t>
            </a:r>
            <a:r>
              <a:rPr lang="en-GB" dirty="0" err="1"/>
              <a:t>cron</a:t>
            </a:r>
            <a:r>
              <a:rPr lang="en-GB" dirty="0"/>
              <a:t> </a:t>
            </a:r>
            <a:r>
              <a:rPr lang="en-GB" dirty="0" smtClean="0"/>
              <a:t>files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cron</a:t>
            </a:r>
            <a:r>
              <a:rPr lang="en-GB" dirty="0" smtClean="0"/>
              <a:t> file contains the commands to run a </a:t>
            </a:r>
            <a:r>
              <a:rPr lang="en-GB" dirty="0" err="1" smtClean="0"/>
              <a:t>cron</a:t>
            </a:r>
            <a:r>
              <a:rPr lang="en-GB" dirty="0" smtClean="0"/>
              <a:t> job</a:t>
            </a:r>
            <a:br>
              <a:rPr lang="en-GB" dirty="0" smtClean="0"/>
            </a:br>
            <a:endParaRPr lang="en-GB" dirty="0" smtClean="0"/>
          </a:p>
          <a:p>
            <a:r>
              <a:rPr lang="en-GB" i="1" dirty="0" smtClean="0"/>
              <a:t>  Example of job definition: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  .---------------- </a:t>
            </a:r>
            <a:r>
              <a:rPr lang="en-GB" i="1" dirty="0"/>
              <a:t>minute (0 - 59)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|  .------------- </a:t>
            </a:r>
            <a:r>
              <a:rPr lang="en-GB" i="1" dirty="0"/>
              <a:t>hour (0 - 23)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</a:t>
            </a:r>
            <a:r>
              <a:rPr lang="en-GB" i="1" dirty="0"/>
              <a:t>|  |  .---------- day of month (1 - 31)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</a:t>
            </a:r>
            <a:r>
              <a:rPr lang="en-GB" i="1" dirty="0"/>
              <a:t>|  |  |  .------- month (1 - 12) OR </a:t>
            </a:r>
            <a:r>
              <a:rPr lang="en-GB" i="1" dirty="0" err="1"/>
              <a:t>jan,feb,mar,apr</a:t>
            </a:r>
            <a:r>
              <a:rPr lang="en-GB" i="1" dirty="0"/>
              <a:t> ...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</a:t>
            </a:r>
            <a:r>
              <a:rPr lang="en-GB" i="1" dirty="0"/>
              <a:t>|  |  |  |  .---- day of week (0 - 6) (Sunday=0 or 7) OR </a:t>
            </a:r>
            <a:r>
              <a:rPr lang="en-GB" i="1" dirty="0" err="1"/>
              <a:t>sun,mon,tue,wed,thu,fri,sat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</a:t>
            </a:r>
            <a:r>
              <a:rPr lang="en-GB" i="1" dirty="0"/>
              <a:t>|  |  |  |  |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  </a:t>
            </a:r>
            <a:r>
              <a:rPr lang="en-GB" i="1" dirty="0"/>
              <a:t>*  *  *  *  * user-name  command to be </a:t>
            </a:r>
            <a:r>
              <a:rPr lang="en-GB" i="1" dirty="0" smtClean="0"/>
              <a:t>executed</a:t>
            </a:r>
          </a:p>
          <a:p>
            <a:endParaRPr lang="en-GB" i="1" dirty="0" smtClean="0"/>
          </a:p>
          <a:p>
            <a:r>
              <a:rPr lang="en-GB" dirty="0"/>
              <a:t>00 15 * * Thu /</a:t>
            </a:r>
            <a:r>
              <a:rPr lang="en-GB" dirty="0" smtClean="0"/>
              <a:t>usr/local/bin/mycronjob.sh</a:t>
            </a:r>
          </a:p>
          <a:p>
            <a:r>
              <a:rPr lang="en-GB" dirty="0"/>
              <a:t>This line runs mycronjob.sh every Thursday at 3 p.m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921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ZIP is </a:t>
            </a:r>
            <a:r>
              <a:rPr lang="en-GB" dirty="0" smtClean="0"/>
              <a:t>a compress-archive </a:t>
            </a:r>
            <a:r>
              <a:rPr lang="en-GB" dirty="0"/>
              <a:t>file format that supports lossless data </a:t>
            </a:r>
            <a:r>
              <a:rPr lang="en-GB" dirty="0" smtClean="0"/>
              <a:t>compression </a:t>
            </a:r>
          </a:p>
          <a:p>
            <a:r>
              <a:rPr lang="en-GB" dirty="0" smtClean="0"/>
              <a:t>A </a:t>
            </a:r>
            <a:r>
              <a:rPr lang="en-GB" dirty="0"/>
              <a:t>ZIP file may contain one or more files or directories that may have been </a:t>
            </a:r>
            <a:r>
              <a:rPr lang="en-GB" dirty="0" smtClean="0"/>
              <a:t>compressed</a:t>
            </a:r>
          </a:p>
          <a:p>
            <a:r>
              <a:rPr lang="en-GB" dirty="0" smtClean="0"/>
              <a:t>File extension .zip</a:t>
            </a:r>
          </a:p>
          <a:p>
            <a:endParaRPr lang="en-GB" dirty="0"/>
          </a:p>
          <a:p>
            <a:r>
              <a:rPr lang="en-GB" dirty="0" smtClean="0"/>
              <a:t>In Windows</a:t>
            </a:r>
          </a:p>
          <a:p>
            <a:pPr lvl="1"/>
            <a:r>
              <a:rPr lang="en-GB" dirty="0" smtClean="0"/>
              <a:t>Right click, Send to Compressed (zip) folder</a:t>
            </a:r>
          </a:p>
          <a:p>
            <a:pPr lvl="1"/>
            <a:r>
              <a:rPr lang="en-GB" dirty="0" smtClean="0"/>
              <a:t>zip.ps1 – a PowerShell zip utility (not built in)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Linux</a:t>
            </a:r>
            <a:endParaRPr lang="en-GB" dirty="0"/>
          </a:p>
          <a:p>
            <a:pPr lvl="1"/>
            <a:r>
              <a:rPr lang="en-GB" dirty="0" err="1" smtClean="0"/>
              <a:t>g</a:t>
            </a:r>
            <a:r>
              <a:rPr lang="en-GB" dirty="0" err="1" smtClean="0"/>
              <a:t>zip</a:t>
            </a:r>
            <a:r>
              <a:rPr lang="en-GB" dirty="0" smtClean="0"/>
              <a:t> </a:t>
            </a:r>
            <a:r>
              <a:rPr lang="en-GB" dirty="0"/>
              <a:t>normally used to compress just single </a:t>
            </a:r>
            <a:r>
              <a:rPr lang="en-GB" dirty="0" smtClean="0"/>
              <a:t>files</a:t>
            </a:r>
          </a:p>
          <a:p>
            <a:pPr lvl="1"/>
            <a:r>
              <a:rPr lang="en-GB" dirty="0" smtClean="0"/>
              <a:t>compressed </a:t>
            </a:r>
            <a:r>
              <a:rPr lang="en-GB" dirty="0"/>
              <a:t>archives are typically created by assembling collections of files into a single tar archive, and then compressing that archive with </a:t>
            </a:r>
            <a:r>
              <a:rPr lang="en-GB" dirty="0" err="1"/>
              <a:t>gzip</a:t>
            </a:r>
            <a:r>
              <a:rPr lang="en-GB" dirty="0"/>
              <a:t>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final .tar.gz or .</a:t>
            </a:r>
            <a:r>
              <a:rPr lang="en-GB" dirty="0" err="1"/>
              <a:t>tgz</a:t>
            </a:r>
            <a:r>
              <a:rPr lang="en-GB" dirty="0"/>
              <a:t> file is usually called a </a:t>
            </a:r>
            <a:r>
              <a:rPr lang="en-GB" dirty="0" err="1" smtClean="0"/>
              <a:t>tarball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0750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String - </a:t>
            </a:r>
            <a:r>
              <a:rPr lang="en-GB" dirty="0" smtClean="0"/>
              <a:t>can </a:t>
            </a:r>
            <a:r>
              <a:rPr lang="en-GB" dirty="0"/>
              <a:t>contain any sequence of characters</a:t>
            </a:r>
            <a:endParaRPr lang="en-GB" dirty="0" smtClean="0"/>
          </a:p>
          <a:p>
            <a:r>
              <a:rPr lang="en-GB" dirty="0" smtClean="0"/>
              <a:t>Integer – whole numbers</a:t>
            </a:r>
            <a:endParaRPr lang="en-GB" dirty="0" smtClean="0"/>
          </a:p>
          <a:p>
            <a:r>
              <a:rPr lang="en-GB" dirty="0"/>
              <a:t>Floating point – decimal numbers</a:t>
            </a:r>
          </a:p>
          <a:p>
            <a:r>
              <a:rPr lang="en-GB" dirty="0" smtClean="0"/>
              <a:t>Array - </a:t>
            </a:r>
            <a:r>
              <a:rPr lang="en-GB" dirty="0" smtClean="0"/>
              <a:t>a </a:t>
            </a:r>
            <a:r>
              <a:rPr lang="en-GB" dirty="0"/>
              <a:t> data structure </a:t>
            </a:r>
            <a:r>
              <a:rPr lang="en-GB" dirty="0" smtClean="0"/>
              <a:t>of the same</a:t>
            </a:r>
            <a:r>
              <a:rPr lang="en-GB" dirty="0"/>
              <a:t> data </a:t>
            </a:r>
            <a:r>
              <a:rPr lang="en-GB" dirty="0" smtClean="0"/>
              <a:t>type </a:t>
            </a:r>
            <a:r>
              <a:rPr lang="en-GB" dirty="0"/>
              <a:t>that stores a sequence of consecutively numbered </a:t>
            </a:r>
            <a:r>
              <a:rPr lang="en-GB" dirty="0" smtClean="0"/>
              <a:t>objects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Unix[0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]='</a:t>
            </a:r>
            <a:r>
              <a:rPr lang="en-US" altLang="en-US" sz="2000" dirty="0" err="1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Debian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lang="en-US" altLang="en-US" sz="2000" dirty="0" smtClean="0">
              <a:solidFill>
                <a:srgbClr val="11111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Unix[1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]='Red hat' </a:t>
            </a:r>
            <a:endParaRPr lang="en-US" altLang="en-US" sz="2000" dirty="0" smtClean="0">
              <a:solidFill>
                <a:srgbClr val="11111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Unix[2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]='Ubuntu' </a:t>
            </a:r>
            <a:endParaRPr lang="en-US" altLang="en-US" sz="2000" dirty="0" smtClean="0">
              <a:solidFill>
                <a:srgbClr val="11111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Unix[3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]='</a:t>
            </a:r>
            <a:r>
              <a:rPr lang="en-US" altLang="en-US" sz="2000" dirty="0" err="1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Suse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endParaRPr lang="en-US" altLang="en-US" sz="2000" dirty="0" smtClean="0">
              <a:solidFill>
                <a:srgbClr val="11111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${Unix[1]} </a:t>
            </a:r>
            <a:endParaRPr lang="en-US" altLang="en-US" sz="2000" dirty="0" smtClean="0">
              <a:solidFill>
                <a:srgbClr val="11111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hat</a:t>
            </a:r>
            <a:r>
              <a:rPr lang="en-US" alt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506" y="4062695"/>
            <a:ext cx="3528202" cy="1456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30984" t="-53831" r="72177" b="112710"/>
          <a:stretch/>
        </p:blipFill>
        <p:spPr>
          <a:xfrm>
            <a:off x="1600200" y="0"/>
            <a:ext cx="5287710" cy="2820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-37066" t="-48847" r="79495" b="112461"/>
          <a:stretch/>
        </p:blipFill>
        <p:spPr>
          <a:xfrm>
            <a:off x="1600200" y="0"/>
            <a:ext cx="5176615" cy="2495372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7603"/>
            <a:ext cx="65" cy="40199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2378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325" y="1442447"/>
            <a:ext cx="11590421" cy="4935956"/>
          </a:xfrm>
        </p:spPr>
        <p:txBody>
          <a:bodyPr/>
          <a:lstStyle/>
          <a:p>
            <a:r>
              <a:rPr lang="en-GB" dirty="0" smtClean="0"/>
              <a:t>Used when you need to perform the same commands several times in a script</a:t>
            </a:r>
          </a:p>
          <a:p>
            <a:r>
              <a:rPr lang="en-GB" dirty="0" smtClean="0"/>
              <a:t>An example function in bash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bin/bash</a:t>
            </a:r>
          </a:p>
          <a:p>
            <a:pPr marL="0" indent="0">
              <a:buNone/>
            </a:pP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# Basic function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print_something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echo Hello I am a function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print_something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When the function is called it will print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I am a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</a:p>
          <a:p>
            <a:r>
              <a:rPr lang="en-GB" dirty="0" smtClean="0">
                <a:cs typeface="Courier New" panose="02070309020205020404" pitchFamily="49" charset="0"/>
              </a:rPr>
              <a:t>Functions can receive and return parameters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50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188" y="1423973"/>
            <a:ext cx="11590421" cy="4935956"/>
          </a:xfrm>
        </p:spPr>
        <p:txBody>
          <a:bodyPr/>
          <a:lstStyle/>
          <a:p>
            <a:r>
              <a:rPr lang="en-GB" dirty="0" smtClean="0"/>
              <a:t>For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`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10`;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 marL="342900" lvl="1" indent="0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 </a:t>
            </a:r>
            <a:b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/>
              <a:t>While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COUNTER=0 </a:t>
            </a: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$COUNTER -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10 ]; do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echo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counter is $COUNTER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COUNTER=COUNTER+1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6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821" y="1381243"/>
            <a:ext cx="11590421" cy="4935956"/>
          </a:xfrm>
        </p:spPr>
        <p:txBody>
          <a:bodyPr/>
          <a:lstStyle/>
          <a:p>
            <a:r>
              <a:rPr lang="en-GB" dirty="0" smtClean="0"/>
              <a:t>Until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  <a:endParaRPr lang="en-US" altLang="en-US" sz="1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COUNTER=20</a:t>
            </a:r>
          </a:p>
          <a:p>
            <a:pPr marL="0" indent="0">
              <a:buNone/>
            </a:pP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 [ $COUNTER –</a:t>
            </a:r>
            <a:r>
              <a:rPr lang="en-GB" alt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10 ]; do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COUNTER $COUNTER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COUNTER-=1</a:t>
            </a:r>
          </a:p>
          <a:p>
            <a:pPr marL="0" indent="0">
              <a:buNone/>
            </a:pPr>
            <a:r>
              <a:rPr lang="en-GB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1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CSV – comma separated variable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common data exchange </a:t>
            </a:r>
            <a:r>
              <a:rPr lang="en-GB" dirty="0" smtClean="0"/>
              <a:t>format</a:t>
            </a:r>
          </a:p>
          <a:p>
            <a:pPr lvl="1"/>
            <a:r>
              <a:rPr lang="en-GB" dirty="0" smtClean="0"/>
              <a:t>plain </a:t>
            </a:r>
            <a:r>
              <a:rPr lang="en-GB" dirty="0"/>
              <a:t>text </a:t>
            </a:r>
            <a:endParaRPr lang="en-GB" dirty="0" smtClean="0"/>
          </a:p>
          <a:p>
            <a:pPr lvl="1"/>
            <a:r>
              <a:rPr lang="en-GB" dirty="0" smtClean="0"/>
              <a:t>records</a:t>
            </a:r>
            <a:r>
              <a:rPr lang="en-GB" dirty="0"/>
              <a:t> (typically one record per line),</a:t>
            </a:r>
          </a:p>
          <a:p>
            <a:pPr lvl="1"/>
            <a:r>
              <a:rPr lang="en-GB" dirty="0" smtClean="0"/>
              <a:t>records </a:t>
            </a:r>
            <a:r>
              <a:rPr lang="en-GB" dirty="0"/>
              <a:t>divided into </a:t>
            </a:r>
            <a:r>
              <a:rPr lang="en-GB" dirty="0">
                <a:hlinkClick r:id="rId2" tooltip="Field (computer science)"/>
              </a:rPr>
              <a:t>fi</a:t>
            </a:r>
            <a:r>
              <a:rPr lang="en-GB" dirty="0"/>
              <a:t>e</a:t>
            </a:r>
            <a:r>
              <a:rPr lang="en-GB" dirty="0">
                <a:hlinkClick r:id="rId2" tooltip="Field (computer science)"/>
              </a:rPr>
              <a:t>lds</a:t>
            </a:r>
            <a:r>
              <a:rPr lang="en-GB" dirty="0"/>
              <a:t> separated by </a:t>
            </a:r>
            <a:r>
              <a:rPr lang="en-GB" dirty="0" smtClean="0"/>
              <a:t>delimiters:</a:t>
            </a:r>
            <a:r>
              <a:rPr lang="en-GB" dirty="0"/>
              <a:t> </a:t>
            </a:r>
            <a:r>
              <a:rPr lang="en-GB" dirty="0" smtClean="0"/>
              <a:t>comma</a:t>
            </a:r>
            <a:r>
              <a:rPr lang="en-GB" dirty="0"/>
              <a:t>, semicolon, or </a:t>
            </a:r>
            <a:r>
              <a:rPr lang="en-GB" dirty="0" smtClean="0"/>
              <a:t>tab</a:t>
            </a:r>
          </a:p>
          <a:p>
            <a:pPr lvl="1"/>
            <a:r>
              <a:rPr lang="en-GB" dirty="0" smtClean="0"/>
              <a:t>every </a:t>
            </a:r>
            <a:r>
              <a:rPr lang="en-GB" dirty="0"/>
              <a:t>record has the same sequence of fields</a:t>
            </a:r>
          </a:p>
          <a:p>
            <a:pPr marL="342900" lvl="1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XML</a:t>
            </a:r>
            <a:endParaRPr lang="en-GB" dirty="0" smtClean="0"/>
          </a:p>
          <a:p>
            <a:r>
              <a:rPr lang="en-GB" dirty="0" smtClean="0"/>
              <a:t>Null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455891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CodingandLogicScript</Template>
  <TotalTime>10466</TotalTime>
  <Words>291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WBL</vt:lpstr>
      <vt:lpstr>Final pieces</vt:lpstr>
      <vt:lpstr>Scheduling - Windows </vt:lpstr>
      <vt:lpstr>Scheduling - Linux </vt:lpstr>
      <vt:lpstr>Compression</vt:lpstr>
      <vt:lpstr>Data types</vt:lpstr>
      <vt:lpstr>Functions</vt:lpstr>
      <vt:lpstr>loops</vt:lpstr>
      <vt:lpstr>loops</vt:lpstr>
      <vt:lpstr>Data structures</vt:lpstr>
      <vt:lpstr>Data structures</vt:lpstr>
      <vt:lpstr>Null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higgib</cp:lastModifiedBy>
  <cp:revision>172</cp:revision>
  <dcterms:created xsi:type="dcterms:W3CDTF">2017-10-06T13:15:22Z</dcterms:created>
  <dcterms:modified xsi:type="dcterms:W3CDTF">2018-10-17T08:22:52Z</dcterms:modified>
</cp:coreProperties>
</file>