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0" r:id="rId4"/>
  </p:sldMasterIdLst>
  <p:notesMasterIdLst>
    <p:notesMasterId r:id="rId66"/>
  </p:notesMasterIdLst>
  <p:sldIdLst>
    <p:sldId id="256" r:id="rId5"/>
    <p:sldId id="263" r:id="rId6"/>
    <p:sldId id="342" r:id="rId7"/>
    <p:sldId id="264" r:id="rId8"/>
    <p:sldId id="341" r:id="rId9"/>
    <p:sldId id="465" r:id="rId10"/>
    <p:sldId id="466" r:id="rId11"/>
    <p:sldId id="265" r:id="rId12"/>
    <p:sldId id="438" r:id="rId13"/>
    <p:sldId id="439" r:id="rId14"/>
    <p:sldId id="453" r:id="rId15"/>
    <p:sldId id="456" r:id="rId16"/>
    <p:sldId id="468" r:id="rId17"/>
    <p:sldId id="479" r:id="rId18"/>
    <p:sldId id="266" r:id="rId19"/>
    <p:sldId id="339" r:id="rId20"/>
    <p:sldId id="295" r:id="rId21"/>
    <p:sldId id="441" r:id="rId22"/>
    <p:sldId id="452" r:id="rId23"/>
    <p:sldId id="467" r:id="rId24"/>
    <p:sldId id="477" r:id="rId25"/>
    <p:sldId id="478" r:id="rId26"/>
    <p:sldId id="454" r:id="rId27"/>
    <p:sldId id="267" r:id="rId28"/>
    <p:sldId id="437" r:id="rId29"/>
    <p:sldId id="345" r:id="rId30"/>
    <p:sldId id="469" r:id="rId31"/>
    <p:sldId id="480" r:id="rId32"/>
    <p:sldId id="481" r:id="rId33"/>
    <p:sldId id="268" r:id="rId34"/>
    <p:sldId id="340" r:id="rId35"/>
    <p:sldId id="344" r:id="rId36"/>
    <p:sldId id="343" r:id="rId37"/>
    <p:sldId id="440" r:id="rId38"/>
    <p:sldId id="476" r:id="rId39"/>
    <p:sldId id="470" r:id="rId40"/>
    <p:sldId id="482" r:id="rId41"/>
    <p:sldId id="483" r:id="rId42"/>
    <p:sldId id="269" r:id="rId43"/>
    <p:sldId id="450" r:id="rId44"/>
    <p:sldId id="451" r:id="rId45"/>
    <p:sldId id="471" r:id="rId46"/>
    <p:sldId id="489" r:id="rId47"/>
    <p:sldId id="490" r:id="rId48"/>
    <p:sldId id="447" r:id="rId49"/>
    <p:sldId id="271" r:id="rId50"/>
    <p:sldId id="474" r:id="rId51"/>
    <p:sldId id="475" r:id="rId52"/>
    <p:sldId id="484" r:id="rId53"/>
    <p:sldId id="485" r:id="rId54"/>
    <p:sldId id="445" r:id="rId55"/>
    <p:sldId id="446" r:id="rId56"/>
    <p:sldId id="272" r:id="rId57"/>
    <p:sldId id="346" r:id="rId58"/>
    <p:sldId id="486" r:id="rId59"/>
    <p:sldId id="273" r:id="rId60"/>
    <p:sldId id="442" r:id="rId61"/>
    <p:sldId id="443" r:id="rId62"/>
    <p:sldId id="444" r:id="rId63"/>
    <p:sldId id="487" r:id="rId64"/>
    <p:sldId id="464" r:id="rId65"/>
  </p:sldIdLst>
  <p:sldSz cx="12192000" cy="68580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517495"/>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89315F-CDDE-591A-909B-32005E86E42B}" v="433" dt="2020-11-25T15:57:54.058"/>
    <p1510:client id="{4D0CBD7D-F4D2-6B35-DDE9-E7C1078F8BC3}" v="41" dt="2020-12-01T10:39:40.074"/>
    <p1510:client id="{8AFAEDE0-B842-C01C-F945-13E7E0896EA1}" v="418" dt="2020-12-02T13:36:05.632"/>
    <p1510:client id="{A65B11F6-61C2-3D58-56FD-7893F8A8A101}" v="498" dt="2020-11-23T09:41:57.137"/>
    <p1510:client id="{D7841CA2-C8B3-D145-3066-F87B7EFCF168}" v="341" dt="2020-12-02T14:09:02.5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927" autoAdjust="0"/>
  </p:normalViewPr>
  <p:slideViewPr>
    <p:cSldViewPr snapToGrid="0">
      <p:cViewPr varScale="1">
        <p:scale>
          <a:sx n="104" d="100"/>
          <a:sy n="104"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216"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4AAE0E-5896-4059-AAB7-4393AE71D13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91A4983E-8019-4C2F-947F-E21230821F8C}">
      <dgm:prSet phldrT="[Text]"/>
      <dgm:spPr/>
      <dgm:t>
        <a:bodyPr/>
        <a:lstStyle/>
        <a:p>
          <a:r>
            <a:rPr lang="en-US" dirty="0" smtClean="0"/>
            <a:t>Good Security Policies</a:t>
          </a:r>
          <a:endParaRPr lang="en-US" dirty="0"/>
        </a:p>
      </dgm:t>
    </dgm:pt>
    <dgm:pt modelId="{B46A734F-1237-4897-9D0A-77619F1F3A75}" type="parTrans" cxnId="{4928A072-1341-413B-A97E-7D4E3E2DD654}">
      <dgm:prSet/>
      <dgm:spPr/>
      <dgm:t>
        <a:bodyPr/>
        <a:lstStyle/>
        <a:p>
          <a:endParaRPr lang="en-US"/>
        </a:p>
      </dgm:t>
    </dgm:pt>
    <dgm:pt modelId="{2E191C5B-7D9C-49BF-931F-E81E15941322}" type="sibTrans" cxnId="{4928A072-1341-413B-A97E-7D4E3E2DD654}">
      <dgm:prSet/>
      <dgm:spPr/>
      <dgm:t>
        <a:bodyPr/>
        <a:lstStyle/>
        <a:p>
          <a:endParaRPr lang="en-US"/>
        </a:p>
      </dgm:t>
    </dgm:pt>
    <dgm:pt modelId="{A95A2275-A86A-40B8-B0A2-CF58D5863667}">
      <dgm:prSet phldrT="[Text]"/>
      <dgm:spPr/>
      <dgm:t>
        <a:bodyPr/>
        <a:lstStyle/>
        <a:p>
          <a:r>
            <a:rPr lang="en-US" b="1" dirty="0" smtClean="0">
              <a:cs typeface="Calibri"/>
            </a:rPr>
            <a:t>Are Implementable</a:t>
          </a:r>
          <a:endParaRPr lang="en-US" dirty="0"/>
        </a:p>
      </dgm:t>
    </dgm:pt>
    <dgm:pt modelId="{07096E5D-0F46-474C-97BD-44F9BB408CC7}" type="parTrans" cxnId="{687883C7-194D-4787-BAA6-AD136C0BB0BA}">
      <dgm:prSet/>
      <dgm:spPr/>
      <dgm:t>
        <a:bodyPr/>
        <a:lstStyle/>
        <a:p>
          <a:endParaRPr lang="en-US"/>
        </a:p>
      </dgm:t>
    </dgm:pt>
    <dgm:pt modelId="{F76DBB9C-4D23-40C5-A8B1-AF2AF39B72A2}" type="sibTrans" cxnId="{687883C7-194D-4787-BAA6-AD136C0BB0BA}">
      <dgm:prSet/>
      <dgm:spPr/>
      <dgm:t>
        <a:bodyPr/>
        <a:lstStyle/>
        <a:p>
          <a:endParaRPr lang="en-US"/>
        </a:p>
      </dgm:t>
    </dgm:pt>
    <dgm:pt modelId="{45BFBFC2-D837-452C-98A8-C55C4EC6049A}">
      <dgm:prSet phldrT="[Text]"/>
      <dgm:spPr/>
      <dgm:t>
        <a:bodyPr/>
        <a:lstStyle/>
        <a:p>
          <a:r>
            <a:rPr lang="en-US" b="1" dirty="0" smtClean="0">
              <a:cs typeface="Calibri"/>
            </a:rPr>
            <a:t>Are Enforceable</a:t>
          </a:r>
          <a:endParaRPr lang="en-US" dirty="0"/>
        </a:p>
      </dgm:t>
    </dgm:pt>
    <dgm:pt modelId="{481DD80F-435E-4234-9041-D8E8FF69F39D}" type="parTrans" cxnId="{7588C8BB-6088-4A1F-AB9D-8CD685B54EEC}">
      <dgm:prSet/>
      <dgm:spPr/>
      <dgm:t>
        <a:bodyPr/>
        <a:lstStyle/>
        <a:p>
          <a:endParaRPr lang="en-US"/>
        </a:p>
      </dgm:t>
    </dgm:pt>
    <dgm:pt modelId="{0D696B13-7548-44F0-A4D3-A607A7C30242}" type="sibTrans" cxnId="{7588C8BB-6088-4A1F-AB9D-8CD685B54EEC}">
      <dgm:prSet/>
      <dgm:spPr/>
      <dgm:t>
        <a:bodyPr/>
        <a:lstStyle/>
        <a:p>
          <a:endParaRPr lang="en-US"/>
        </a:p>
      </dgm:t>
    </dgm:pt>
    <dgm:pt modelId="{264CD63C-814A-47E0-A2A4-091C9E322791}">
      <dgm:prSet phldrT="[Text]"/>
      <dgm:spPr/>
      <dgm:t>
        <a:bodyPr/>
        <a:lstStyle/>
        <a:p>
          <a:r>
            <a:rPr lang="en-US" b="1" dirty="0" smtClean="0">
              <a:cs typeface="Calibri"/>
            </a:rPr>
            <a:t>Define Responsibilities</a:t>
          </a:r>
          <a:endParaRPr lang="en-US" dirty="0"/>
        </a:p>
      </dgm:t>
    </dgm:pt>
    <dgm:pt modelId="{798C9859-08C2-435F-BE97-92F0D603F0D7}" type="parTrans" cxnId="{C5C151DD-A30D-45C9-B94C-80F29F47AD9E}">
      <dgm:prSet/>
      <dgm:spPr/>
      <dgm:t>
        <a:bodyPr/>
        <a:lstStyle/>
        <a:p>
          <a:endParaRPr lang="en-US"/>
        </a:p>
      </dgm:t>
    </dgm:pt>
    <dgm:pt modelId="{EFB3402F-7037-4BF0-82FC-AE3F50B38944}" type="sibTrans" cxnId="{C5C151DD-A30D-45C9-B94C-80F29F47AD9E}">
      <dgm:prSet/>
      <dgm:spPr/>
      <dgm:t>
        <a:bodyPr/>
        <a:lstStyle/>
        <a:p>
          <a:endParaRPr lang="en-US"/>
        </a:p>
      </dgm:t>
    </dgm:pt>
    <dgm:pt modelId="{B68A18A4-277C-45FF-8F0A-F51AA574F9E0}" type="pres">
      <dgm:prSet presAssocID="{654AAE0E-5896-4059-AAB7-4393AE71D136}" presName="diagram" presStyleCnt="0">
        <dgm:presLayoutVars>
          <dgm:chPref val="1"/>
          <dgm:dir/>
          <dgm:animOne val="branch"/>
          <dgm:animLvl val="lvl"/>
          <dgm:resizeHandles/>
        </dgm:presLayoutVars>
      </dgm:prSet>
      <dgm:spPr/>
      <dgm:t>
        <a:bodyPr/>
        <a:lstStyle/>
        <a:p>
          <a:endParaRPr lang="en-US"/>
        </a:p>
      </dgm:t>
    </dgm:pt>
    <dgm:pt modelId="{C03C1F24-10F1-4B5A-964C-22D25E50E0F1}" type="pres">
      <dgm:prSet presAssocID="{91A4983E-8019-4C2F-947F-E21230821F8C}" presName="root" presStyleCnt="0"/>
      <dgm:spPr/>
    </dgm:pt>
    <dgm:pt modelId="{85DD17C3-E277-4522-9DCB-CA14B27B50CC}" type="pres">
      <dgm:prSet presAssocID="{91A4983E-8019-4C2F-947F-E21230821F8C}" presName="rootComposite" presStyleCnt="0"/>
      <dgm:spPr/>
    </dgm:pt>
    <dgm:pt modelId="{903C7872-5AB4-4BE8-AED1-6B5E032DF6F1}" type="pres">
      <dgm:prSet presAssocID="{91A4983E-8019-4C2F-947F-E21230821F8C}" presName="rootText" presStyleLbl="node1" presStyleIdx="0" presStyleCnt="1"/>
      <dgm:spPr/>
      <dgm:t>
        <a:bodyPr/>
        <a:lstStyle/>
        <a:p>
          <a:endParaRPr lang="en-US"/>
        </a:p>
      </dgm:t>
    </dgm:pt>
    <dgm:pt modelId="{CAAB8BF4-18E9-4224-9B4F-23D333EA72F9}" type="pres">
      <dgm:prSet presAssocID="{91A4983E-8019-4C2F-947F-E21230821F8C}" presName="rootConnector" presStyleLbl="node1" presStyleIdx="0" presStyleCnt="1"/>
      <dgm:spPr/>
      <dgm:t>
        <a:bodyPr/>
        <a:lstStyle/>
        <a:p>
          <a:endParaRPr lang="en-US"/>
        </a:p>
      </dgm:t>
    </dgm:pt>
    <dgm:pt modelId="{6A7A5CCD-544F-4673-9510-F259044BB492}" type="pres">
      <dgm:prSet presAssocID="{91A4983E-8019-4C2F-947F-E21230821F8C}" presName="childShape" presStyleCnt="0"/>
      <dgm:spPr/>
    </dgm:pt>
    <dgm:pt modelId="{8989FAE9-9F64-4400-A42D-19586BE7CAA3}" type="pres">
      <dgm:prSet presAssocID="{07096E5D-0F46-474C-97BD-44F9BB408CC7}" presName="Name13" presStyleLbl="parChTrans1D2" presStyleIdx="0" presStyleCnt="3"/>
      <dgm:spPr/>
      <dgm:t>
        <a:bodyPr/>
        <a:lstStyle/>
        <a:p>
          <a:endParaRPr lang="en-US"/>
        </a:p>
      </dgm:t>
    </dgm:pt>
    <dgm:pt modelId="{4051D122-CE3B-4BA0-B0A8-4244B2F8C116}" type="pres">
      <dgm:prSet presAssocID="{A95A2275-A86A-40B8-B0A2-CF58D5863667}" presName="childText" presStyleLbl="bgAcc1" presStyleIdx="0" presStyleCnt="3">
        <dgm:presLayoutVars>
          <dgm:bulletEnabled val="1"/>
        </dgm:presLayoutVars>
      </dgm:prSet>
      <dgm:spPr/>
      <dgm:t>
        <a:bodyPr/>
        <a:lstStyle/>
        <a:p>
          <a:endParaRPr lang="en-US"/>
        </a:p>
      </dgm:t>
    </dgm:pt>
    <dgm:pt modelId="{D13D1F83-B1F6-4A8C-8600-CA49D32466A6}" type="pres">
      <dgm:prSet presAssocID="{481DD80F-435E-4234-9041-D8E8FF69F39D}" presName="Name13" presStyleLbl="parChTrans1D2" presStyleIdx="1" presStyleCnt="3"/>
      <dgm:spPr/>
      <dgm:t>
        <a:bodyPr/>
        <a:lstStyle/>
        <a:p>
          <a:endParaRPr lang="en-US"/>
        </a:p>
      </dgm:t>
    </dgm:pt>
    <dgm:pt modelId="{56C506ED-D734-4B31-AACE-25F3F9C23DFE}" type="pres">
      <dgm:prSet presAssocID="{45BFBFC2-D837-452C-98A8-C55C4EC6049A}" presName="childText" presStyleLbl="bgAcc1" presStyleIdx="1" presStyleCnt="3">
        <dgm:presLayoutVars>
          <dgm:bulletEnabled val="1"/>
        </dgm:presLayoutVars>
      </dgm:prSet>
      <dgm:spPr/>
      <dgm:t>
        <a:bodyPr/>
        <a:lstStyle/>
        <a:p>
          <a:endParaRPr lang="en-US"/>
        </a:p>
      </dgm:t>
    </dgm:pt>
    <dgm:pt modelId="{4BCB8154-8A03-4B6C-8466-D18C070C94A9}" type="pres">
      <dgm:prSet presAssocID="{798C9859-08C2-435F-BE97-92F0D603F0D7}" presName="Name13" presStyleLbl="parChTrans1D2" presStyleIdx="2" presStyleCnt="3"/>
      <dgm:spPr/>
      <dgm:t>
        <a:bodyPr/>
        <a:lstStyle/>
        <a:p>
          <a:endParaRPr lang="en-US"/>
        </a:p>
      </dgm:t>
    </dgm:pt>
    <dgm:pt modelId="{A2734CAD-A658-4CB9-ACC4-ACFADAB227D9}" type="pres">
      <dgm:prSet presAssocID="{264CD63C-814A-47E0-A2A4-091C9E322791}" presName="childText" presStyleLbl="bgAcc1" presStyleIdx="2" presStyleCnt="3">
        <dgm:presLayoutVars>
          <dgm:bulletEnabled val="1"/>
        </dgm:presLayoutVars>
      </dgm:prSet>
      <dgm:spPr/>
      <dgm:t>
        <a:bodyPr/>
        <a:lstStyle/>
        <a:p>
          <a:endParaRPr lang="en-US"/>
        </a:p>
      </dgm:t>
    </dgm:pt>
  </dgm:ptLst>
  <dgm:cxnLst>
    <dgm:cxn modelId="{DC63C2A3-885F-403A-BCB1-806BB73F1B55}" type="presOf" srcId="{264CD63C-814A-47E0-A2A4-091C9E322791}" destId="{A2734CAD-A658-4CB9-ACC4-ACFADAB227D9}" srcOrd="0" destOrd="0" presId="urn:microsoft.com/office/officeart/2005/8/layout/hierarchy3"/>
    <dgm:cxn modelId="{4928A072-1341-413B-A97E-7D4E3E2DD654}" srcId="{654AAE0E-5896-4059-AAB7-4393AE71D136}" destId="{91A4983E-8019-4C2F-947F-E21230821F8C}" srcOrd="0" destOrd="0" parTransId="{B46A734F-1237-4897-9D0A-77619F1F3A75}" sibTransId="{2E191C5B-7D9C-49BF-931F-E81E15941322}"/>
    <dgm:cxn modelId="{2A9739A2-401E-4165-9EE6-B91422AD843C}" type="presOf" srcId="{654AAE0E-5896-4059-AAB7-4393AE71D136}" destId="{B68A18A4-277C-45FF-8F0A-F51AA574F9E0}" srcOrd="0" destOrd="0" presId="urn:microsoft.com/office/officeart/2005/8/layout/hierarchy3"/>
    <dgm:cxn modelId="{687883C7-194D-4787-BAA6-AD136C0BB0BA}" srcId="{91A4983E-8019-4C2F-947F-E21230821F8C}" destId="{A95A2275-A86A-40B8-B0A2-CF58D5863667}" srcOrd="0" destOrd="0" parTransId="{07096E5D-0F46-474C-97BD-44F9BB408CC7}" sibTransId="{F76DBB9C-4D23-40C5-A8B1-AF2AF39B72A2}"/>
    <dgm:cxn modelId="{00E7F25D-E74A-4DF9-9FAF-CADA973D32CF}" type="presOf" srcId="{91A4983E-8019-4C2F-947F-E21230821F8C}" destId="{903C7872-5AB4-4BE8-AED1-6B5E032DF6F1}" srcOrd="0" destOrd="0" presId="urn:microsoft.com/office/officeart/2005/8/layout/hierarchy3"/>
    <dgm:cxn modelId="{456DE7FE-A7C8-441C-9199-2B1F664F3824}" type="presOf" srcId="{07096E5D-0F46-474C-97BD-44F9BB408CC7}" destId="{8989FAE9-9F64-4400-A42D-19586BE7CAA3}" srcOrd="0" destOrd="0" presId="urn:microsoft.com/office/officeart/2005/8/layout/hierarchy3"/>
    <dgm:cxn modelId="{7A8CD2AC-1E2B-42DA-993D-AEB69028689D}" type="presOf" srcId="{798C9859-08C2-435F-BE97-92F0D603F0D7}" destId="{4BCB8154-8A03-4B6C-8466-D18C070C94A9}" srcOrd="0" destOrd="0" presId="urn:microsoft.com/office/officeart/2005/8/layout/hierarchy3"/>
    <dgm:cxn modelId="{92928B47-8070-4C37-B097-9CB889E4E81E}" type="presOf" srcId="{A95A2275-A86A-40B8-B0A2-CF58D5863667}" destId="{4051D122-CE3B-4BA0-B0A8-4244B2F8C116}" srcOrd="0" destOrd="0" presId="urn:microsoft.com/office/officeart/2005/8/layout/hierarchy3"/>
    <dgm:cxn modelId="{17A49395-5CD9-4947-920F-304BF54D2C07}" type="presOf" srcId="{91A4983E-8019-4C2F-947F-E21230821F8C}" destId="{CAAB8BF4-18E9-4224-9B4F-23D333EA72F9}" srcOrd="1" destOrd="0" presId="urn:microsoft.com/office/officeart/2005/8/layout/hierarchy3"/>
    <dgm:cxn modelId="{C5C151DD-A30D-45C9-B94C-80F29F47AD9E}" srcId="{91A4983E-8019-4C2F-947F-E21230821F8C}" destId="{264CD63C-814A-47E0-A2A4-091C9E322791}" srcOrd="2" destOrd="0" parTransId="{798C9859-08C2-435F-BE97-92F0D603F0D7}" sibTransId="{EFB3402F-7037-4BF0-82FC-AE3F50B38944}"/>
    <dgm:cxn modelId="{5E347656-3C2C-490A-8C5D-1866D611C35F}" type="presOf" srcId="{45BFBFC2-D837-452C-98A8-C55C4EC6049A}" destId="{56C506ED-D734-4B31-AACE-25F3F9C23DFE}" srcOrd="0" destOrd="0" presId="urn:microsoft.com/office/officeart/2005/8/layout/hierarchy3"/>
    <dgm:cxn modelId="{AD9895FB-0945-4EC6-88E2-412CA8FEDA23}" type="presOf" srcId="{481DD80F-435E-4234-9041-D8E8FF69F39D}" destId="{D13D1F83-B1F6-4A8C-8600-CA49D32466A6}" srcOrd="0" destOrd="0" presId="urn:microsoft.com/office/officeart/2005/8/layout/hierarchy3"/>
    <dgm:cxn modelId="{7588C8BB-6088-4A1F-AB9D-8CD685B54EEC}" srcId="{91A4983E-8019-4C2F-947F-E21230821F8C}" destId="{45BFBFC2-D837-452C-98A8-C55C4EC6049A}" srcOrd="1" destOrd="0" parTransId="{481DD80F-435E-4234-9041-D8E8FF69F39D}" sibTransId="{0D696B13-7548-44F0-A4D3-A607A7C30242}"/>
    <dgm:cxn modelId="{978EE7F4-E397-4862-81E8-DE97BF8F364B}" type="presParOf" srcId="{B68A18A4-277C-45FF-8F0A-F51AA574F9E0}" destId="{C03C1F24-10F1-4B5A-964C-22D25E50E0F1}" srcOrd="0" destOrd="0" presId="urn:microsoft.com/office/officeart/2005/8/layout/hierarchy3"/>
    <dgm:cxn modelId="{60F0CA4A-15F4-45EC-A016-35F464ED0002}" type="presParOf" srcId="{C03C1F24-10F1-4B5A-964C-22D25E50E0F1}" destId="{85DD17C3-E277-4522-9DCB-CA14B27B50CC}" srcOrd="0" destOrd="0" presId="urn:microsoft.com/office/officeart/2005/8/layout/hierarchy3"/>
    <dgm:cxn modelId="{0C5C942C-6898-4392-B571-EF7AB0D9C47D}" type="presParOf" srcId="{85DD17C3-E277-4522-9DCB-CA14B27B50CC}" destId="{903C7872-5AB4-4BE8-AED1-6B5E032DF6F1}" srcOrd="0" destOrd="0" presId="urn:microsoft.com/office/officeart/2005/8/layout/hierarchy3"/>
    <dgm:cxn modelId="{DB5DFC77-D3BE-4001-BF79-C7E986933A3D}" type="presParOf" srcId="{85DD17C3-E277-4522-9DCB-CA14B27B50CC}" destId="{CAAB8BF4-18E9-4224-9B4F-23D333EA72F9}" srcOrd="1" destOrd="0" presId="urn:microsoft.com/office/officeart/2005/8/layout/hierarchy3"/>
    <dgm:cxn modelId="{F4F57816-F61B-4CB3-B245-BC50CF3CA2EE}" type="presParOf" srcId="{C03C1F24-10F1-4B5A-964C-22D25E50E0F1}" destId="{6A7A5CCD-544F-4673-9510-F259044BB492}" srcOrd="1" destOrd="0" presId="urn:microsoft.com/office/officeart/2005/8/layout/hierarchy3"/>
    <dgm:cxn modelId="{1239C55B-F1D1-49C5-985A-AF400B807979}" type="presParOf" srcId="{6A7A5CCD-544F-4673-9510-F259044BB492}" destId="{8989FAE9-9F64-4400-A42D-19586BE7CAA3}" srcOrd="0" destOrd="0" presId="urn:microsoft.com/office/officeart/2005/8/layout/hierarchy3"/>
    <dgm:cxn modelId="{34CB4555-2D5E-4A64-9DDA-0028913B7EB6}" type="presParOf" srcId="{6A7A5CCD-544F-4673-9510-F259044BB492}" destId="{4051D122-CE3B-4BA0-B0A8-4244B2F8C116}" srcOrd="1" destOrd="0" presId="urn:microsoft.com/office/officeart/2005/8/layout/hierarchy3"/>
    <dgm:cxn modelId="{8DF1DCEA-82C0-4CE2-A74D-E7079179C76E}" type="presParOf" srcId="{6A7A5CCD-544F-4673-9510-F259044BB492}" destId="{D13D1F83-B1F6-4A8C-8600-CA49D32466A6}" srcOrd="2" destOrd="0" presId="urn:microsoft.com/office/officeart/2005/8/layout/hierarchy3"/>
    <dgm:cxn modelId="{3D0C06D4-3D6F-4F4A-AF6C-39C7345A11D1}" type="presParOf" srcId="{6A7A5CCD-544F-4673-9510-F259044BB492}" destId="{56C506ED-D734-4B31-AACE-25F3F9C23DFE}" srcOrd="3" destOrd="0" presId="urn:microsoft.com/office/officeart/2005/8/layout/hierarchy3"/>
    <dgm:cxn modelId="{546CBF96-346F-4505-A076-5F4176423B48}" type="presParOf" srcId="{6A7A5CCD-544F-4673-9510-F259044BB492}" destId="{4BCB8154-8A03-4B6C-8466-D18C070C94A9}" srcOrd="4" destOrd="0" presId="urn:microsoft.com/office/officeart/2005/8/layout/hierarchy3"/>
    <dgm:cxn modelId="{68E61BB0-C62E-44A7-BAB7-D3E6C1C7B302}" type="presParOf" srcId="{6A7A5CCD-544F-4673-9510-F259044BB492}" destId="{A2734CAD-A658-4CB9-ACC4-ACFADAB227D9}"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7C506C-6FC9-4C64-9587-6E2EE7E319DB}" type="doc">
      <dgm:prSet loTypeId="urn:microsoft.com/office/officeart/2005/8/layout/pyramid2" loCatId="list" qsTypeId="urn:microsoft.com/office/officeart/2005/8/quickstyle/simple1" qsCatId="simple" csTypeId="urn:microsoft.com/office/officeart/2005/8/colors/accent1_2" csCatId="accent1" phldr="1"/>
      <dgm:spPr/>
    </dgm:pt>
    <dgm:pt modelId="{D8291796-3251-40B1-AE37-EF982332CDC9}">
      <dgm:prSet phldrT="[Text]"/>
      <dgm:spPr/>
      <dgm:t>
        <a:bodyPr/>
        <a:lstStyle/>
        <a:p>
          <a:r>
            <a:rPr lang="en-US" dirty="0" smtClean="0"/>
            <a:t>Nested Firewalls</a:t>
          </a:r>
          <a:endParaRPr lang="en-US" dirty="0"/>
        </a:p>
      </dgm:t>
    </dgm:pt>
    <dgm:pt modelId="{E42F06E2-20DA-498E-AEE7-1DF0E5CC8E54}" type="parTrans" cxnId="{740E195B-672F-4FF5-8A33-71A93AAE0E2B}">
      <dgm:prSet/>
      <dgm:spPr/>
      <dgm:t>
        <a:bodyPr/>
        <a:lstStyle/>
        <a:p>
          <a:endParaRPr lang="en-US"/>
        </a:p>
      </dgm:t>
    </dgm:pt>
    <dgm:pt modelId="{C8FF8669-9620-4BF9-A271-0EB23253E8D0}" type="sibTrans" cxnId="{740E195B-672F-4FF5-8A33-71A93AAE0E2B}">
      <dgm:prSet/>
      <dgm:spPr/>
      <dgm:t>
        <a:bodyPr/>
        <a:lstStyle/>
        <a:p>
          <a:endParaRPr lang="en-US"/>
        </a:p>
      </dgm:t>
    </dgm:pt>
    <dgm:pt modelId="{827D7A49-8A35-479D-B456-FEE942617807}">
      <dgm:prSet phldrT="[Text]"/>
      <dgm:spPr/>
      <dgm:t>
        <a:bodyPr/>
        <a:lstStyle/>
        <a:p>
          <a:r>
            <a:rPr lang="en-US" dirty="0" smtClean="0"/>
            <a:t>Each Firewall coupled within an IDS</a:t>
          </a:r>
          <a:endParaRPr lang="en-US" dirty="0"/>
        </a:p>
      </dgm:t>
    </dgm:pt>
    <dgm:pt modelId="{9282FEE6-C804-41DE-8E8D-A1D0405D2BF4}" type="parTrans" cxnId="{0538E295-1A5C-48A2-A3D3-73F6363AA913}">
      <dgm:prSet/>
      <dgm:spPr/>
      <dgm:t>
        <a:bodyPr/>
        <a:lstStyle/>
        <a:p>
          <a:endParaRPr lang="en-US"/>
        </a:p>
      </dgm:t>
    </dgm:pt>
    <dgm:pt modelId="{DDB1C5DB-2521-4DD4-B51C-7FFE14B95998}" type="sibTrans" cxnId="{0538E295-1A5C-48A2-A3D3-73F6363AA913}">
      <dgm:prSet/>
      <dgm:spPr/>
      <dgm:t>
        <a:bodyPr/>
        <a:lstStyle/>
        <a:p>
          <a:endParaRPr lang="en-US"/>
        </a:p>
      </dgm:t>
    </dgm:pt>
    <dgm:pt modelId="{45D00D57-8AB1-4344-9457-BDFE6A972B6C}">
      <dgm:prSet phldrT="[Text]"/>
      <dgm:spPr/>
      <dgm:t>
        <a:bodyPr/>
        <a:lstStyle/>
        <a:p>
          <a:r>
            <a:rPr lang="en-US" dirty="0" smtClean="0"/>
            <a:t>Deploy at outer and inner network boundaries</a:t>
          </a:r>
          <a:endParaRPr lang="en-US" dirty="0"/>
        </a:p>
      </dgm:t>
    </dgm:pt>
    <dgm:pt modelId="{AD741D89-425B-4664-BE2D-1F2D2FAC0AE7}" type="parTrans" cxnId="{E2683549-4D9D-46DA-9F36-9AA0715E2D62}">
      <dgm:prSet/>
      <dgm:spPr/>
      <dgm:t>
        <a:bodyPr/>
        <a:lstStyle/>
        <a:p>
          <a:endParaRPr lang="en-US"/>
        </a:p>
      </dgm:t>
    </dgm:pt>
    <dgm:pt modelId="{1FF8E693-CAF0-4F21-AAF1-25A31C46316B}" type="sibTrans" cxnId="{E2683549-4D9D-46DA-9F36-9AA0715E2D62}">
      <dgm:prSet/>
      <dgm:spPr/>
      <dgm:t>
        <a:bodyPr/>
        <a:lstStyle/>
        <a:p>
          <a:endParaRPr lang="en-US"/>
        </a:p>
      </dgm:t>
    </dgm:pt>
    <dgm:pt modelId="{21A0D513-A0CD-4285-9A3B-72C2F50C489E}">
      <dgm:prSet phldrT="[Text]"/>
      <dgm:spPr/>
      <dgm:t>
        <a:bodyPr/>
        <a:lstStyle/>
        <a:p>
          <a:r>
            <a:rPr lang="en-US" dirty="0" smtClean="0">
              <a:cs typeface="Calibri"/>
            </a:rPr>
            <a:t>configure inner firewalls with more granular access control and filtering Policy</a:t>
          </a:r>
          <a:endParaRPr lang="en-US" dirty="0"/>
        </a:p>
      </dgm:t>
    </dgm:pt>
    <dgm:pt modelId="{4367088B-E36D-4AF0-871C-EEAD40AB8610}" type="sibTrans" cxnId="{8DFC316C-0C1F-469F-8827-5E885E138FBE}">
      <dgm:prSet/>
      <dgm:spPr/>
      <dgm:t>
        <a:bodyPr/>
        <a:lstStyle/>
        <a:p>
          <a:endParaRPr lang="en-US"/>
        </a:p>
      </dgm:t>
    </dgm:pt>
    <dgm:pt modelId="{CD2E4EB9-1494-4FAC-82FE-C1E814397226}" type="parTrans" cxnId="{8DFC316C-0C1F-469F-8827-5E885E138FBE}">
      <dgm:prSet/>
      <dgm:spPr/>
      <dgm:t>
        <a:bodyPr/>
        <a:lstStyle/>
        <a:p>
          <a:endParaRPr lang="en-US"/>
        </a:p>
      </dgm:t>
    </dgm:pt>
    <dgm:pt modelId="{F6C9314B-E209-4C88-8BD9-E631A960BA88}" type="pres">
      <dgm:prSet presAssocID="{DD7C506C-6FC9-4C64-9587-6E2EE7E319DB}" presName="compositeShape" presStyleCnt="0">
        <dgm:presLayoutVars>
          <dgm:dir/>
          <dgm:resizeHandles/>
        </dgm:presLayoutVars>
      </dgm:prSet>
      <dgm:spPr/>
    </dgm:pt>
    <dgm:pt modelId="{27A9ED30-D3C3-4C80-906F-5C74EEF4604E}" type="pres">
      <dgm:prSet presAssocID="{DD7C506C-6FC9-4C64-9587-6E2EE7E319DB}" presName="pyramid" presStyleLbl="node1" presStyleIdx="0" presStyleCnt="1"/>
      <dgm:spPr/>
    </dgm:pt>
    <dgm:pt modelId="{BDB04350-E992-4D0B-A6F4-E9DB95970D36}" type="pres">
      <dgm:prSet presAssocID="{DD7C506C-6FC9-4C64-9587-6E2EE7E319DB}" presName="theList" presStyleCnt="0"/>
      <dgm:spPr/>
    </dgm:pt>
    <dgm:pt modelId="{DF69BCDA-F805-40D1-85F2-B5C2787110A4}" type="pres">
      <dgm:prSet presAssocID="{D8291796-3251-40B1-AE37-EF982332CDC9}" presName="aNode" presStyleLbl="fgAcc1" presStyleIdx="0" presStyleCnt="4">
        <dgm:presLayoutVars>
          <dgm:bulletEnabled val="1"/>
        </dgm:presLayoutVars>
      </dgm:prSet>
      <dgm:spPr/>
      <dgm:t>
        <a:bodyPr/>
        <a:lstStyle/>
        <a:p>
          <a:endParaRPr lang="en-US"/>
        </a:p>
      </dgm:t>
    </dgm:pt>
    <dgm:pt modelId="{20F804EC-A076-49BE-A71E-7419F5F17DCE}" type="pres">
      <dgm:prSet presAssocID="{D8291796-3251-40B1-AE37-EF982332CDC9}" presName="aSpace" presStyleCnt="0"/>
      <dgm:spPr/>
    </dgm:pt>
    <dgm:pt modelId="{7329E359-3CA9-419D-AC70-C5184D10548C}" type="pres">
      <dgm:prSet presAssocID="{827D7A49-8A35-479D-B456-FEE942617807}" presName="aNode" presStyleLbl="fgAcc1" presStyleIdx="1" presStyleCnt="4">
        <dgm:presLayoutVars>
          <dgm:bulletEnabled val="1"/>
        </dgm:presLayoutVars>
      </dgm:prSet>
      <dgm:spPr/>
      <dgm:t>
        <a:bodyPr/>
        <a:lstStyle/>
        <a:p>
          <a:endParaRPr lang="en-US"/>
        </a:p>
      </dgm:t>
    </dgm:pt>
    <dgm:pt modelId="{9D5B174C-3FE5-4595-B609-362844992DF0}" type="pres">
      <dgm:prSet presAssocID="{827D7A49-8A35-479D-B456-FEE942617807}" presName="aSpace" presStyleCnt="0"/>
      <dgm:spPr/>
    </dgm:pt>
    <dgm:pt modelId="{1B13AF10-0FA3-406F-A61C-C84D557F53F3}" type="pres">
      <dgm:prSet presAssocID="{45D00D57-8AB1-4344-9457-BDFE6A972B6C}" presName="aNode" presStyleLbl="fgAcc1" presStyleIdx="2" presStyleCnt="4">
        <dgm:presLayoutVars>
          <dgm:bulletEnabled val="1"/>
        </dgm:presLayoutVars>
      </dgm:prSet>
      <dgm:spPr/>
      <dgm:t>
        <a:bodyPr/>
        <a:lstStyle/>
        <a:p>
          <a:endParaRPr lang="en-US"/>
        </a:p>
      </dgm:t>
    </dgm:pt>
    <dgm:pt modelId="{F99A635F-2F3A-4FEC-9816-DBD24D706B2B}" type="pres">
      <dgm:prSet presAssocID="{45D00D57-8AB1-4344-9457-BDFE6A972B6C}" presName="aSpace" presStyleCnt="0"/>
      <dgm:spPr/>
    </dgm:pt>
    <dgm:pt modelId="{1F918C1D-9A8A-42C6-8C61-9CB9CEF8B9F5}" type="pres">
      <dgm:prSet presAssocID="{21A0D513-A0CD-4285-9A3B-72C2F50C489E}" presName="aNode" presStyleLbl="fgAcc1" presStyleIdx="3" presStyleCnt="4">
        <dgm:presLayoutVars>
          <dgm:bulletEnabled val="1"/>
        </dgm:presLayoutVars>
      </dgm:prSet>
      <dgm:spPr/>
      <dgm:t>
        <a:bodyPr/>
        <a:lstStyle/>
        <a:p>
          <a:endParaRPr lang="en-US"/>
        </a:p>
      </dgm:t>
    </dgm:pt>
    <dgm:pt modelId="{C81C8F40-EFB2-4B21-9E7D-88CF28256BF7}" type="pres">
      <dgm:prSet presAssocID="{21A0D513-A0CD-4285-9A3B-72C2F50C489E}" presName="aSpace" presStyleCnt="0"/>
      <dgm:spPr/>
    </dgm:pt>
  </dgm:ptLst>
  <dgm:cxnLst>
    <dgm:cxn modelId="{90A7CFF5-F25B-4EFE-9FEE-01A2F59389EE}" type="presOf" srcId="{D8291796-3251-40B1-AE37-EF982332CDC9}" destId="{DF69BCDA-F805-40D1-85F2-B5C2787110A4}" srcOrd="0" destOrd="0" presId="urn:microsoft.com/office/officeart/2005/8/layout/pyramid2"/>
    <dgm:cxn modelId="{BEBF6B8F-E14F-4348-B388-0E5715CF4413}" type="presOf" srcId="{DD7C506C-6FC9-4C64-9587-6E2EE7E319DB}" destId="{F6C9314B-E209-4C88-8BD9-E631A960BA88}" srcOrd="0" destOrd="0" presId="urn:microsoft.com/office/officeart/2005/8/layout/pyramid2"/>
    <dgm:cxn modelId="{BD4942F4-C567-40D2-82B4-6140E9A4637D}" type="presOf" srcId="{827D7A49-8A35-479D-B456-FEE942617807}" destId="{7329E359-3CA9-419D-AC70-C5184D10548C}" srcOrd="0" destOrd="0" presId="urn:microsoft.com/office/officeart/2005/8/layout/pyramid2"/>
    <dgm:cxn modelId="{D0166974-5653-41A5-9394-2127EEF5EE75}" type="presOf" srcId="{45D00D57-8AB1-4344-9457-BDFE6A972B6C}" destId="{1B13AF10-0FA3-406F-A61C-C84D557F53F3}" srcOrd="0" destOrd="0" presId="urn:microsoft.com/office/officeart/2005/8/layout/pyramid2"/>
    <dgm:cxn modelId="{577B8275-B7F5-4D11-B475-EE91DC9CB9B0}" type="presOf" srcId="{21A0D513-A0CD-4285-9A3B-72C2F50C489E}" destId="{1F918C1D-9A8A-42C6-8C61-9CB9CEF8B9F5}" srcOrd="0" destOrd="0" presId="urn:microsoft.com/office/officeart/2005/8/layout/pyramid2"/>
    <dgm:cxn modelId="{8DFC316C-0C1F-469F-8827-5E885E138FBE}" srcId="{DD7C506C-6FC9-4C64-9587-6E2EE7E319DB}" destId="{21A0D513-A0CD-4285-9A3B-72C2F50C489E}" srcOrd="3" destOrd="0" parTransId="{CD2E4EB9-1494-4FAC-82FE-C1E814397226}" sibTransId="{4367088B-E36D-4AF0-871C-EEAD40AB8610}"/>
    <dgm:cxn modelId="{0538E295-1A5C-48A2-A3D3-73F6363AA913}" srcId="{DD7C506C-6FC9-4C64-9587-6E2EE7E319DB}" destId="{827D7A49-8A35-479D-B456-FEE942617807}" srcOrd="1" destOrd="0" parTransId="{9282FEE6-C804-41DE-8E8D-A1D0405D2BF4}" sibTransId="{DDB1C5DB-2521-4DD4-B51C-7FFE14B95998}"/>
    <dgm:cxn modelId="{740E195B-672F-4FF5-8A33-71A93AAE0E2B}" srcId="{DD7C506C-6FC9-4C64-9587-6E2EE7E319DB}" destId="{D8291796-3251-40B1-AE37-EF982332CDC9}" srcOrd="0" destOrd="0" parTransId="{E42F06E2-20DA-498E-AEE7-1DF0E5CC8E54}" sibTransId="{C8FF8669-9620-4BF9-A271-0EB23253E8D0}"/>
    <dgm:cxn modelId="{E2683549-4D9D-46DA-9F36-9AA0715E2D62}" srcId="{DD7C506C-6FC9-4C64-9587-6E2EE7E319DB}" destId="{45D00D57-8AB1-4344-9457-BDFE6A972B6C}" srcOrd="2" destOrd="0" parTransId="{AD741D89-425B-4664-BE2D-1F2D2FAC0AE7}" sibTransId="{1FF8E693-CAF0-4F21-AAF1-25A31C46316B}"/>
    <dgm:cxn modelId="{5033BE29-E324-4C01-A858-D56C28F83740}" type="presParOf" srcId="{F6C9314B-E209-4C88-8BD9-E631A960BA88}" destId="{27A9ED30-D3C3-4C80-906F-5C74EEF4604E}" srcOrd="0" destOrd="0" presId="urn:microsoft.com/office/officeart/2005/8/layout/pyramid2"/>
    <dgm:cxn modelId="{46978E6B-8DB4-4D80-9BD3-75A4EF4E8A2E}" type="presParOf" srcId="{F6C9314B-E209-4C88-8BD9-E631A960BA88}" destId="{BDB04350-E992-4D0B-A6F4-E9DB95970D36}" srcOrd="1" destOrd="0" presId="urn:microsoft.com/office/officeart/2005/8/layout/pyramid2"/>
    <dgm:cxn modelId="{CBC488A3-8A17-455A-B6F8-812C52BCFC14}" type="presParOf" srcId="{BDB04350-E992-4D0B-A6F4-E9DB95970D36}" destId="{DF69BCDA-F805-40D1-85F2-B5C2787110A4}" srcOrd="0" destOrd="0" presId="urn:microsoft.com/office/officeart/2005/8/layout/pyramid2"/>
    <dgm:cxn modelId="{5BB4004C-D9EB-4416-93D5-42B1BA0EF726}" type="presParOf" srcId="{BDB04350-E992-4D0B-A6F4-E9DB95970D36}" destId="{20F804EC-A076-49BE-A71E-7419F5F17DCE}" srcOrd="1" destOrd="0" presId="urn:microsoft.com/office/officeart/2005/8/layout/pyramid2"/>
    <dgm:cxn modelId="{898EB8D9-E43F-4368-81D7-2ADDAA60482D}" type="presParOf" srcId="{BDB04350-E992-4D0B-A6F4-E9DB95970D36}" destId="{7329E359-3CA9-419D-AC70-C5184D10548C}" srcOrd="2" destOrd="0" presId="urn:microsoft.com/office/officeart/2005/8/layout/pyramid2"/>
    <dgm:cxn modelId="{17631561-F2EA-4556-9FAB-DDDD7B20AD36}" type="presParOf" srcId="{BDB04350-E992-4D0B-A6F4-E9DB95970D36}" destId="{9D5B174C-3FE5-4595-B609-362844992DF0}" srcOrd="3" destOrd="0" presId="urn:microsoft.com/office/officeart/2005/8/layout/pyramid2"/>
    <dgm:cxn modelId="{E8369D34-27B5-4D06-ABC5-9CDFAF20F5CA}" type="presParOf" srcId="{BDB04350-E992-4D0B-A6F4-E9DB95970D36}" destId="{1B13AF10-0FA3-406F-A61C-C84D557F53F3}" srcOrd="4" destOrd="0" presId="urn:microsoft.com/office/officeart/2005/8/layout/pyramid2"/>
    <dgm:cxn modelId="{FB29AF6A-D8A6-468D-9550-CD386D2DC4EC}" type="presParOf" srcId="{BDB04350-E992-4D0B-A6F4-E9DB95970D36}" destId="{F99A635F-2F3A-4FEC-9816-DBD24D706B2B}" srcOrd="5" destOrd="0" presId="urn:microsoft.com/office/officeart/2005/8/layout/pyramid2"/>
    <dgm:cxn modelId="{EE276821-AE4F-4F1D-AA5C-FBB329CC1502}" type="presParOf" srcId="{BDB04350-E992-4D0B-A6F4-E9DB95970D36}" destId="{1F918C1D-9A8A-42C6-8C61-9CB9CEF8B9F5}" srcOrd="6" destOrd="0" presId="urn:microsoft.com/office/officeart/2005/8/layout/pyramid2"/>
    <dgm:cxn modelId="{B8701DCF-6735-4A0E-9C66-5B0A32FD1AB9}" type="presParOf" srcId="{BDB04350-E992-4D0B-A6F4-E9DB95970D36}" destId="{C81C8F40-EFB2-4B21-9E7D-88CF28256BF7}"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C7872-5AB4-4BE8-AED1-6B5E032DF6F1}">
      <dsp:nvSpPr>
        <dsp:cNvPr id="0" name=""/>
        <dsp:cNvSpPr/>
      </dsp:nvSpPr>
      <dsp:spPr>
        <a:xfrm>
          <a:off x="3621081" y="2332"/>
          <a:ext cx="1973089" cy="9865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Good Security Policies</a:t>
          </a:r>
          <a:endParaRPr lang="en-US" sz="2500" kern="1200" dirty="0"/>
        </a:p>
      </dsp:txBody>
      <dsp:txXfrm>
        <a:off x="3649976" y="31227"/>
        <a:ext cx="1915299" cy="928754"/>
      </dsp:txXfrm>
    </dsp:sp>
    <dsp:sp modelId="{8989FAE9-9F64-4400-A42D-19586BE7CAA3}">
      <dsp:nvSpPr>
        <dsp:cNvPr id="0" name=""/>
        <dsp:cNvSpPr/>
      </dsp:nvSpPr>
      <dsp:spPr>
        <a:xfrm>
          <a:off x="3818390" y="988877"/>
          <a:ext cx="197308" cy="739908"/>
        </a:xfrm>
        <a:custGeom>
          <a:avLst/>
          <a:gdLst/>
          <a:ahLst/>
          <a:cxnLst/>
          <a:rect l="0" t="0" r="0" b="0"/>
          <a:pathLst>
            <a:path>
              <a:moveTo>
                <a:pt x="0" y="0"/>
              </a:moveTo>
              <a:lnTo>
                <a:pt x="0" y="739908"/>
              </a:lnTo>
              <a:lnTo>
                <a:pt x="197308" y="7399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51D122-CE3B-4BA0-B0A8-4244B2F8C116}">
      <dsp:nvSpPr>
        <dsp:cNvPr id="0" name=""/>
        <dsp:cNvSpPr/>
      </dsp:nvSpPr>
      <dsp:spPr>
        <a:xfrm>
          <a:off x="4015699" y="1235513"/>
          <a:ext cx="1578471" cy="9865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b="1" kern="1200" dirty="0" smtClean="0">
              <a:cs typeface="Calibri"/>
            </a:rPr>
            <a:t>Are Implementable</a:t>
          </a:r>
          <a:endParaRPr lang="en-US" sz="1700" kern="1200" dirty="0"/>
        </a:p>
      </dsp:txBody>
      <dsp:txXfrm>
        <a:off x="4044594" y="1264408"/>
        <a:ext cx="1520681" cy="928754"/>
      </dsp:txXfrm>
    </dsp:sp>
    <dsp:sp modelId="{D13D1F83-B1F6-4A8C-8600-CA49D32466A6}">
      <dsp:nvSpPr>
        <dsp:cNvPr id="0" name=""/>
        <dsp:cNvSpPr/>
      </dsp:nvSpPr>
      <dsp:spPr>
        <a:xfrm>
          <a:off x="3818390" y="988877"/>
          <a:ext cx="197308" cy="1973089"/>
        </a:xfrm>
        <a:custGeom>
          <a:avLst/>
          <a:gdLst/>
          <a:ahLst/>
          <a:cxnLst/>
          <a:rect l="0" t="0" r="0" b="0"/>
          <a:pathLst>
            <a:path>
              <a:moveTo>
                <a:pt x="0" y="0"/>
              </a:moveTo>
              <a:lnTo>
                <a:pt x="0" y="1973089"/>
              </a:lnTo>
              <a:lnTo>
                <a:pt x="197308" y="19730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C506ED-D734-4B31-AACE-25F3F9C23DFE}">
      <dsp:nvSpPr>
        <dsp:cNvPr id="0" name=""/>
        <dsp:cNvSpPr/>
      </dsp:nvSpPr>
      <dsp:spPr>
        <a:xfrm>
          <a:off x="4015699" y="2468694"/>
          <a:ext cx="1578471" cy="9865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b="1" kern="1200" dirty="0" smtClean="0">
              <a:cs typeface="Calibri"/>
            </a:rPr>
            <a:t>Are Enforceable</a:t>
          </a:r>
          <a:endParaRPr lang="en-US" sz="1700" kern="1200" dirty="0"/>
        </a:p>
      </dsp:txBody>
      <dsp:txXfrm>
        <a:off x="4044594" y="2497589"/>
        <a:ext cx="1520681" cy="928754"/>
      </dsp:txXfrm>
    </dsp:sp>
    <dsp:sp modelId="{4BCB8154-8A03-4B6C-8466-D18C070C94A9}">
      <dsp:nvSpPr>
        <dsp:cNvPr id="0" name=""/>
        <dsp:cNvSpPr/>
      </dsp:nvSpPr>
      <dsp:spPr>
        <a:xfrm>
          <a:off x="3818390" y="988877"/>
          <a:ext cx="197308" cy="3206270"/>
        </a:xfrm>
        <a:custGeom>
          <a:avLst/>
          <a:gdLst/>
          <a:ahLst/>
          <a:cxnLst/>
          <a:rect l="0" t="0" r="0" b="0"/>
          <a:pathLst>
            <a:path>
              <a:moveTo>
                <a:pt x="0" y="0"/>
              </a:moveTo>
              <a:lnTo>
                <a:pt x="0" y="3206270"/>
              </a:lnTo>
              <a:lnTo>
                <a:pt x="197308" y="32062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734CAD-A658-4CB9-ACC4-ACFADAB227D9}">
      <dsp:nvSpPr>
        <dsp:cNvPr id="0" name=""/>
        <dsp:cNvSpPr/>
      </dsp:nvSpPr>
      <dsp:spPr>
        <a:xfrm>
          <a:off x="4015699" y="3701875"/>
          <a:ext cx="1578471" cy="9865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b="1" kern="1200" dirty="0" smtClean="0">
              <a:cs typeface="Calibri"/>
            </a:rPr>
            <a:t>Define Responsibilities</a:t>
          </a:r>
          <a:endParaRPr lang="en-US" sz="1700" kern="1200" dirty="0"/>
        </a:p>
      </dsp:txBody>
      <dsp:txXfrm>
        <a:off x="4044594" y="3730770"/>
        <a:ext cx="1520681" cy="9287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A9ED30-D3C3-4C80-906F-5C74EEF4604E}">
      <dsp:nvSpPr>
        <dsp:cNvPr id="0" name=""/>
        <dsp:cNvSpPr/>
      </dsp:nvSpPr>
      <dsp:spPr>
        <a:xfrm>
          <a:off x="1929237" y="0"/>
          <a:ext cx="5003612" cy="500361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69BCDA-F805-40D1-85F2-B5C2787110A4}">
      <dsp:nvSpPr>
        <dsp:cNvPr id="0" name=""/>
        <dsp:cNvSpPr/>
      </dsp:nvSpPr>
      <dsp:spPr>
        <a:xfrm>
          <a:off x="4431043" y="500849"/>
          <a:ext cx="3252347" cy="88931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Nested Firewalls</a:t>
          </a:r>
          <a:endParaRPr lang="en-US" sz="1600" kern="1200" dirty="0"/>
        </a:p>
      </dsp:txBody>
      <dsp:txXfrm>
        <a:off x="4474456" y="544262"/>
        <a:ext cx="3165521" cy="802487"/>
      </dsp:txXfrm>
    </dsp:sp>
    <dsp:sp modelId="{7329E359-3CA9-419D-AC70-C5184D10548C}">
      <dsp:nvSpPr>
        <dsp:cNvPr id="0" name=""/>
        <dsp:cNvSpPr/>
      </dsp:nvSpPr>
      <dsp:spPr>
        <a:xfrm>
          <a:off x="4431043" y="1501327"/>
          <a:ext cx="3252347" cy="88931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Each Firewall coupled within an IDS</a:t>
          </a:r>
          <a:endParaRPr lang="en-US" sz="1600" kern="1200" dirty="0"/>
        </a:p>
      </dsp:txBody>
      <dsp:txXfrm>
        <a:off x="4474456" y="1544740"/>
        <a:ext cx="3165521" cy="802487"/>
      </dsp:txXfrm>
    </dsp:sp>
    <dsp:sp modelId="{1B13AF10-0FA3-406F-A61C-C84D557F53F3}">
      <dsp:nvSpPr>
        <dsp:cNvPr id="0" name=""/>
        <dsp:cNvSpPr/>
      </dsp:nvSpPr>
      <dsp:spPr>
        <a:xfrm>
          <a:off x="4431043" y="2501806"/>
          <a:ext cx="3252347" cy="88931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Deploy at outer and inner network boundaries</a:t>
          </a:r>
          <a:endParaRPr lang="en-US" sz="1600" kern="1200" dirty="0"/>
        </a:p>
      </dsp:txBody>
      <dsp:txXfrm>
        <a:off x="4474456" y="2545219"/>
        <a:ext cx="3165521" cy="802487"/>
      </dsp:txXfrm>
    </dsp:sp>
    <dsp:sp modelId="{1F918C1D-9A8A-42C6-8C61-9CB9CEF8B9F5}">
      <dsp:nvSpPr>
        <dsp:cNvPr id="0" name=""/>
        <dsp:cNvSpPr/>
      </dsp:nvSpPr>
      <dsp:spPr>
        <a:xfrm>
          <a:off x="4431043" y="3502284"/>
          <a:ext cx="3252347" cy="88931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cs typeface="Calibri"/>
            </a:rPr>
            <a:t>configure inner firewalls with more granular access control and filtering Policy</a:t>
          </a:r>
          <a:endParaRPr lang="en-US" sz="1600" kern="1200" dirty="0"/>
        </a:p>
      </dsp:txBody>
      <dsp:txXfrm>
        <a:off x="4474456" y="3545697"/>
        <a:ext cx="3165521" cy="8024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9EF96068-BDD9-461E-8D40-5A5E42F1622F}" type="datetimeFigureOut">
              <a:rPr lang="en-GB" smtClean="0"/>
              <a:t>08/12/2020</a:t>
            </a:fld>
            <a:endParaRPr lang="en-GB"/>
          </a:p>
        </p:txBody>
      </p:sp>
      <p:sp>
        <p:nvSpPr>
          <p:cNvPr id="4" name="Slide Image Placeholder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509588AA-35C5-40E9-B3DB-D9091921FF83}" type="slidenum">
              <a:rPr lang="en-GB" smtClean="0"/>
              <a:t>‹#›</a:t>
            </a:fld>
            <a:endParaRPr lang="en-GB"/>
          </a:p>
        </p:txBody>
      </p:sp>
    </p:spTree>
    <p:extLst>
      <p:ext uri="{BB962C8B-B14F-4D97-AF65-F5344CB8AC3E}">
        <p14:creationId xmlns:p14="http://schemas.microsoft.com/office/powerpoint/2010/main" val="2752878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cs typeface="Calibri"/>
              </a:rPr>
              <a:t>Are Implementable</a:t>
            </a:r>
            <a:r>
              <a:rPr lang="en-US" dirty="0">
                <a:cs typeface="Calibri"/>
              </a:rPr>
              <a:t>, through System administration procedures, publishing of acceptable use guidelines, or other appropriate methods</a:t>
            </a:r>
          </a:p>
          <a:p>
            <a:r>
              <a:rPr lang="en-US" b="1" dirty="0">
                <a:cs typeface="Calibri"/>
              </a:rPr>
              <a:t>Are Enforceable</a:t>
            </a:r>
            <a:r>
              <a:rPr lang="en-US" dirty="0">
                <a:cs typeface="Calibri"/>
              </a:rPr>
              <a:t>, with security tools, where appropriate, and with sanctions, where actual prevention is not technically feasible</a:t>
            </a:r>
          </a:p>
          <a:p>
            <a:r>
              <a:rPr lang="en-US" b="1" dirty="0">
                <a:cs typeface="Calibri"/>
              </a:rPr>
              <a:t>Define Responsibilities</a:t>
            </a:r>
            <a:r>
              <a:rPr lang="en-US" dirty="0">
                <a:cs typeface="Calibri"/>
              </a:rPr>
              <a:t>, for the users, administrators, and management</a:t>
            </a:r>
          </a:p>
          <a:p>
            <a:r>
              <a:rPr lang="en-US" dirty="0">
                <a:cs typeface="Calibri"/>
              </a:rPr>
              <a:t>, </a:t>
            </a:r>
          </a:p>
        </p:txBody>
      </p:sp>
      <p:sp>
        <p:nvSpPr>
          <p:cNvPr id="4" name="Slide Number Placeholder 3"/>
          <p:cNvSpPr>
            <a:spLocks noGrp="1"/>
          </p:cNvSpPr>
          <p:nvPr>
            <p:ph type="sldNum" sz="quarter" idx="5"/>
          </p:nvPr>
        </p:nvSpPr>
        <p:spPr/>
        <p:txBody>
          <a:bodyPr/>
          <a:lstStyle/>
          <a:p>
            <a:fld id="{509588AA-35C5-40E9-B3DB-D9091921FF83}" type="slidenum">
              <a:rPr lang="en-GB" smtClean="0"/>
              <a:t>4</a:t>
            </a:fld>
            <a:endParaRPr lang="en-GB"/>
          </a:p>
        </p:txBody>
      </p:sp>
    </p:spTree>
    <p:extLst>
      <p:ext uri="{BB962C8B-B14F-4D97-AF65-F5344CB8AC3E}">
        <p14:creationId xmlns:p14="http://schemas.microsoft.com/office/powerpoint/2010/main" val="1286181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Tahoma" panose="020B0604030504040204" pitchFamily="34" charset="0"/>
              </a:defRPr>
            </a:lvl1pPr>
            <a:lvl2pPr marL="742950" indent="-285750" defTabSz="965200">
              <a:defRPr>
                <a:solidFill>
                  <a:schemeClr val="tx1"/>
                </a:solidFill>
                <a:latin typeface="Tahoma" panose="020B0604030504040204" pitchFamily="34" charset="0"/>
              </a:defRPr>
            </a:lvl2pPr>
            <a:lvl3pPr marL="1143000" indent="-228600" defTabSz="965200">
              <a:defRPr>
                <a:solidFill>
                  <a:schemeClr val="tx1"/>
                </a:solidFill>
                <a:latin typeface="Tahoma" panose="020B0604030504040204" pitchFamily="34" charset="0"/>
              </a:defRPr>
            </a:lvl3pPr>
            <a:lvl4pPr marL="1600200" indent="-228600" defTabSz="965200">
              <a:defRPr>
                <a:solidFill>
                  <a:schemeClr val="tx1"/>
                </a:solidFill>
                <a:latin typeface="Tahoma" panose="020B0604030504040204" pitchFamily="34" charset="0"/>
              </a:defRPr>
            </a:lvl4pPr>
            <a:lvl5pPr marL="2057400" indent="-228600" defTabSz="965200">
              <a:defRPr>
                <a:solidFill>
                  <a:schemeClr val="tx1"/>
                </a:solidFill>
                <a:latin typeface="Tahoma" panose="020B0604030504040204" pitchFamily="34" charset="0"/>
              </a:defRPr>
            </a:lvl5pPr>
            <a:lvl6pPr marL="2514600" indent="-228600" defTabSz="965200" eaLnBrk="0" fontAlgn="base" hangingPunct="0">
              <a:spcBef>
                <a:spcPct val="0"/>
              </a:spcBef>
              <a:spcAft>
                <a:spcPct val="0"/>
              </a:spcAft>
              <a:defRPr>
                <a:solidFill>
                  <a:schemeClr val="tx1"/>
                </a:solidFill>
                <a:latin typeface="Tahoma" panose="020B0604030504040204" pitchFamily="34" charset="0"/>
              </a:defRPr>
            </a:lvl6pPr>
            <a:lvl7pPr marL="2971800" indent="-228600" defTabSz="965200" eaLnBrk="0" fontAlgn="base" hangingPunct="0">
              <a:spcBef>
                <a:spcPct val="0"/>
              </a:spcBef>
              <a:spcAft>
                <a:spcPct val="0"/>
              </a:spcAft>
              <a:defRPr>
                <a:solidFill>
                  <a:schemeClr val="tx1"/>
                </a:solidFill>
                <a:latin typeface="Tahoma" panose="020B0604030504040204" pitchFamily="34" charset="0"/>
              </a:defRPr>
            </a:lvl7pPr>
            <a:lvl8pPr marL="3429000" indent="-228600" defTabSz="965200" eaLnBrk="0" fontAlgn="base" hangingPunct="0">
              <a:spcBef>
                <a:spcPct val="0"/>
              </a:spcBef>
              <a:spcAft>
                <a:spcPct val="0"/>
              </a:spcAft>
              <a:defRPr>
                <a:solidFill>
                  <a:schemeClr val="tx1"/>
                </a:solidFill>
                <a:latin typeface="Tahoma" panose="020B0604030504040204" pitchFamily="34" charset="0"/>
              </a:defRPr>
            </a:lvl8pPr>
            <a:lvl9pPr marL="3886200" indent="-228600" defTabSz="965200" eaLnBrk="0" fontAlgn="base" hangingPunct="0">
              <a:spcBef>
                <a:spcPct val="0"/>
              </a:spcBef>
              <a:spcAft>
                <a:spcPct val="0"/>
              </a:spcAft>
              <a:defRPr>
                <a:solidFill>
                  <a:schemeClr val="tx1"/>
                </a:solidFill>
                <a:latin typeface="Tahoma" panose="020B0604030504040204" pitchFamily="34" charset="0"/>
              </a:defRPr>
            </a:lvl9pPr>
          </a:lstStyle>
          <a:p>
            <a:fld id="{4FC52EB1-4ACC-47B4-A1B7-75F642D85005}" type="slidenum">
              <a:rPr lang="en-US" altLang="en-US">
                <a:latin typeface="Arial" panose="020B0604020202020204" pitchFamily="34" charset="0"/>
              </a:rPr>
              <a:pPr/>
              <a:t>44</a:t>
            </a:fld>
            <a:endParaRPr lang="en-US" altLang="en-US">
              <a:latin typeface="Arial" panose="020B0604020202020204"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1281113" y="3475038"/>
            <a:ext cx="7038975" cy="329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7996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Tahoma" panose="020B0604030504040204" pitchFamily="34" charset="0"/>
              </a:defRPr>
            </a:lvl1pPr>
            <a:lvl2pPr marL="742950" indent="-285750" defTabSz="965200">
              <a:defRPr>
                <a:solidFill>
                  <a:schemeClr val="tx1"/>
                </a:solidFill>
                <a:latin typeface="Tahoma" panose="020B0604030504040204" pitchFamily="34" charset="0"/>
              </a:defRPr>
            </a:lvl2pPr>
            <a:lvl3pPr marL="1143000" indent="-228600" defTabSz="965200">
              <a:defRPr>
                <a:solidFill>
                  <a:schemeClr val="tx1"/>
                </a:solidFill>
                <a:latin typeface="Tahoma" panose="020B0604030504040204" pitchFamily="34" charset="0"/>
              </a:defRPr>
            </a:lvl3pPr>
            <a:lvl4pPr marL="1600200" indent="-228600" defTabSz="965200">
              <a:defRPr>
                <a:solidFill>
                  <a:schemeClr val="tx1"/>
                </a:solidFill>
                <a:latin typeface="Tahoma" panose="020B0604030504040204" pitchFamily="34" charset="0"/>
              </a:defRPr>
            </a:lvl4pPr>
            <a:lvl5pPr marL="2057400" indent="-228600" defTabSz="965200">
              <a:defRPr>
                <a:solidFill>
                  <a:schemeClr val="tx1"/>
                </a:solidFill>
                <a:latin typeface="Tahoma" panose="020B0604030504040204" pitchFamily="34" charset="0"/>
              </a:defRPr>
            </a:lvl5pPr>
            <a:lvl6pPr marL="2514600" indent="-228600" defTabSz="965200" eaLnBrk="0" fontAlgn="base" hangingPunct="0">
              <a:spcBef>
                <a:spcPct val="0"/>
              </a:spcBef>
              <a:spcAft>
                <a:spcPct val="0"/>
              </a:spcAft>
              <a:defRPr>
                <a:solidFill>
                  <a:schemeClr val="tx1"/>
                </a:solidFill>
                <a:latin typeface="Tahoma" panose="020B0604030504040204" pitchFamily="34" charset="0"/>
              </a:defRPr>
            </a:lvl6pPr>
            <a:lvl7pPr marL="2971800" indent="-228600" defTabSz="965200" eaLnBrk="0" fontAlgn="base" hangingPunct="0">
              <a:spcBef>
                <a:spcPct val="0"/>
              </a:spcBef>
              <a:spcAft>
                <a:spcPct val="0"/>
              </a:spcAft>
              <a:defRPr>
                <a:solidFill>
                  <a:schemeClr val="tx1"/>
                </a:solidFill>
                <a:latin typeface="Tahoma" panose="020B0604030504040204" pitchFamily="34" charset="0"/>
              </a:defRPr>
            </a:lvl7pPr>
            <a:lvl8pPr marL="3429000" indent="-228600" defTabSz="965200" eaLnBrk="0" fontAlgn="base" hangingPunct="0">
              <a:spcBef>
                <a:spcPct val="0"/>
              </a:spcBef>
              <a:spcAft>
                <a:spcPct val="0"/>
              </a:spcAft>
              <a:defRPr>
                <a:solidFill>
                  <a:schemeClr val="tx1"/>
                </a:solidFill>
                <a:latin typeface="Tahoma" panose="020B0604030504040204" pitchFamily="34" charset="0"/>
              </a:defRPr>
            </a:lvl8pPr>
            <a:lvl9pPr marL="3886200" indent="-228600" defTabSz="965200" eaLnBrk="0" fontAlgn="base" hangingPunct="0">
              <a:spcBef>
                <a:spcPct val="0"/>
              </a:spcBef>
              <a:spcAft>
                <a:spcPct val="0"/>
              </a:spcAft>
              <a:defRPr>
                <a:solidFill>
                  <a:schemeClr val="tx1"/>
                </a:solidFill>
                <a:latin typeface="Tahoma" panose="020B0604030504040204" pitchFamily="34" charset="0"/>
              </a:defRPr>
            </a:lvl9pPr>
          </a:lstStyle>
          <a:p>
            <a:fld id="{87B43988-AEC2-488A-8630-1E41CA327774}" type="slidenum">
              <a:rPr lang="en-US" altLang="en-US">
                <a:latin typeface="Arial" panose="020B0604020202020204" pitchFamily="34" charset="0"/>
              </a:rPr>
              <a:pPr/>
              <a:t>47</a:t>
            </a:fld>
            <a:endParaRPr lang="en-US" altLang="en-US">
              <a:latin typeface="Arial" panose="020B0604020202020204"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1281113" y="3475038"/>
            <a:ext cx="7038975" cy="329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3291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Tahoma" panose="020B0604030504040204" pitchFamily="34" charset="0"/>
              </a:defRPr>
            </a:lvl1pPr>
            <a:lvl2pPr marL="742950" indent="-285750" defTabSz="965200">
              <a:defRPr>
                <a:solidFill>
                  <a:schemeClr val="tx1"/>
                </a:solidFill>
                <a:latin typeface="Tahoma" panose="020B0604030504040204" pitchFamily="34" charset="0"/>
              </a:defRPr>
            </a:lvl2pPr>
            <a:lvl3pPr marL="1143000" indent="-228600" defTabSz="965200">
              <a:defRPr>
                <a:solidFill>
                  <a:schemeClr val="tx1"/>
                </a:solidFill>
                <a:latin typeface="Tahoma" panose="020B0604030504040204" pitchFamily="34" charset="0"/>
              </a:defRPr>
            </a:lvl3pPr>
            <a:lvl4pPr marL="1600200" indent="-228600" defTabSz="965200">
              <a:defRPr>
                <a:solidFill>
                  <a:schemeClr val="tx1"/>
                </a:solidFill>
                <a:latin typeface="Tahoma" panose="020B0604030504040204" pitchFamily="34" charset="0"/>
              </a:defRPr>
            </a:lvl4pPr>
            <a:lvl5pPr marL="2057400" indent="-228600" defTabSz="965200">
              <a:defRPr>
                <a:solidFill>
                  <a:schemeClr val="tx1"/>
                </a:solidFill>
                <a:latin typeface="Tahoma" panose="020B0604030504040204" pitchFamily="34" charset="0"/>
              </a:defRPr>
            </a:lvl5pPr>
            <a:lvl6pPr marL="2514600" indent="-228600" defTabSz="965200" eaLnBrk="0" fontAlgn="base" hangingPunct="0">
              <a:spcBef>
                <a:spcPct val="0"/>
              </a:spcBef>
              <a:spcAft>
                <a:spcPct val="0"/>
              </a:spcAft>
              <a:defRPr>
                <a:solidFill>
                  <a:schemeClr val="tx1"/>
                </a:solidFill>
                <a:latin typeface="Tahoma" panose="020B0604030504040204" pitchFamily="34" charset="0"/>
              </a:defRPr>
            </a:lvl6pPr>
            <a:lvl7pPr marL="2971800" indent="-228600" defTabSz="965200" eaLnBrk="0" fontAlgn="base" hangingPunct="0">
              <a:spcBef>
                <a:spcPct val="0"/>
              </a:spcBef>
              <a:spcAft>
                <a:spcPct val="0"/>
              </a:spcAft>
              <a:defRPr>
                <a:solidFill>
                  <a:schemeClr val="tx1"/>
                </a:solidFill>
                <a:latin typeface="Tahoma" panose="020B0604030504040204" pitchFamily="34" charset="0"/>
              </a:defRPr>
            </a:lvl7pPr>
            <a:lvl8pPr marL="3429000" indent="-228600" defTabSz="965200" eaLnBrk="0" fontAlgn="base" hangingPunct="0">
              <a:spcBef>
                <a:spcPct val="0"/>
              </a:spcBef>
              <a:spcAft>
                <a:spcPct val="0"/>
              </a:spcAft>
              <a:defRPr>
                <a:solidFill>
                  <a:schemeClr val="tx1"/>
                </a:solidFill>
                <a:latin typeface="Tahoma" panose="020B0604030504040204" pitchFamily="34" charset="0"/>
              </a:defRPr>
            </a:lvl8pPr>
            <a:lvl9pPr marL="3886200" indent="-228600" defTabSz="965200" eaLnBrk="0" fontAlgn="base" hangingPunct="0">
              <a:spcBef>
                <a:spcPct val="0"/>
              </a:spcBef>
              <a:spcAft>
                <a:spcPct val="0"/>
              </a:spcAft>
              <a:defRPr>
                <a:solidFill>
                  <a:schemeClr val="tx1"/>
                </a:solidFill>
                <a:latin typeface="Tahoma" panose="020B0604030504040204" pitchFamily="34" charset="0"/>
              </a:defRPr>
            </a:lvl9pPr>
          </a:lstStyle>
          <a:p>
            <a:fld id="{87B43988-AEC2-488A-8630-1E41CA327774}" type="slidenum">
              <a:rPr lang="en-US" altLang="en-US">
                <a:latin typeface="Arial" panose="020B0604020202020204" pitchFamily="34" charset="0"/>
              </a:rPr>
              <a:pPr/>
              <a:t>48</a:t>
            </a:fld>
            <a:endParaRPr lang="en-US" altLang="en-US">
              <a:latin typeface="Arial" panose="020B0604020202020204"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1281113" y="3475038"/>
            <a:ext cx="7038975" cy="329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4558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Tahoma" panose="020B0604030504040204" pitchFamily="34" charset="0"/>
              </a:defRPr>
            </a:lvl1pPr>
            <a:lvl2pPr marL="742950" indent="-285750" defTabSz="965200">
              <a:defRPr>
                <a:solidFill>
                  <a:schemeClr val="tx1"/>
                </a:solidFill>
                <a:latin typeface="Tahoma" panose="020B0604030504040204" pitchFamily="34" charset="0"/>
              </a:defRPr>
            </a:lvl2pPr>
            <a:lvl3pPr marL="1143000" indent="-228600" defTabSz="965200">
              <a:defRPr>
                <a:solidFill>
                  <a:schemeClr val="tx1"/>
                </a:solidFill>
                <a:latin typeface="Tahoma" panose="020B0604030504040204" pitchFamily="34" charset="0"/>
              </a:defRPr>
            </a:lvl3pPr>
            <a:lvl4pPr marL="1600200" indent="-228600" defTabSz="965200">
              <a:defRPr>
                <a:solidFill>
                  <a:schemeClr val="tx1"/>
                </a:solidFill>
                <a:latin typeface="Tahoma" panose="020B0604030504040204" pitchFamily="34" charset="0"/>
              </a:defRPr>
            </a:lvl4pPr>
            <a:lvl5pPr marL="2057400" indent="-228600" defTabSz="965200">
              <a:defRPr>
                <a:solidFill>
                  <a:schemeClr val="tx1"/>
                </a:solidFill>
                <a:latin typeface="Tahoma" panose="020B0604030504040204" pitchFamily="34" charset="0"/>
              </a:defRPr>
            </a:lvl5pPr>
            <a:lvl6pPr marL="2514600" indent="-228600" defTabSz="965200" eaLnBrk="0" fontAlgn="base" hangingPunct="0">
              <a:spcBef>
                <a:spcPct val="0"/>
              </a:spcBef>
              <a:spcAft>
                <a:spcPct val="0"/>
              </a:spcAft>
              <a:defRPr>
                <a:solidFill>
                  <a:schemeClr val="tx1"/>
                </a:solidFill>
                <a:latin typeface="Tahoma" panose="020B0604030504040204" pitchFamily="34" charset="0"/>
              </a:defRPr>
            </a:lvl6pPr>
            <a:lvl7pPr marL="2971800" indent="-228600" defTabSz="965200" eaLnBrk="0" fontAlgn="base" hangingPunct="0">
              <a:spcBef>
                <a:spcPct val="0"/>
              </a:spcBef>
              <a:spcAft>
                <a:spcPct val="0"/>
              </a:spcAft>
              <a:defRPr>
                <a:solidFill>
                  <a:schemeClr val="tx1"/>
                </a:solidFill>
                <a:latin typeface="Tahoma" panose="020B0604030504040204" pitchFamily="34" charset="0"/>
              </a:defRPr>
            </a:lvl7pPr>
            <a:lvl8pPr marL="3429000" indent="-228600" defTabSz="965200" eaLnBrk="0" fontAlgn="base" hangingPunct="0">
              <a:spcBef>
                <a:spcPct val="0"/>
              </a:spcBef>
              <a:spcAft>
                <a:spcPct val="0"/>
              </a:spcAft>
              <a:defRPr>
                <a:solidFill>
                  <a:schemeClr val="tx1"/>
                </a:solidFill>
                <a:latin typeface="Tahoma" panose="020B0604030504040204" pitchFamily="34" charset="0"/>
              </a:defRPr>
            </a:lvl8pPr>
            <a:lvl9pPr marL="3886200" indent="-228600" defTabSz="965200" eaLnBrk="0" fontAlgn="base" hangingPunct="0">
              <a:spcBef>
                <a:spcPct val="0"/>
              </a:spcBef>
              <a:spcAft>
                <a:spcPct val="0"/>
              </a:spcAft>
              <a:defRPr>
                <a:solidFill>
                  <a:schemeClr val="tx1"/>
                </a:solidFill>
                <a:latin typeface="Tahoma" panose="020B0604030504040204" pitchFamily="34" charset="0"/>
              </a:defRPr>
            </a:lvl9pPr>
          </a:lstStyle>
          <a:p>
            <a:fld id="{87B43988-AEC2-488A-8630-1E41CA327774}" type="slidenum">
              <a:rPr lang="en-US" altLang="en-US">
                <a:latin typeface="Arial" panose="020B0604020202020204" pitchFamily="34" charset="0"/>
              </a:rPr>
              <a:pPr/>
              <a:t>49</a:t>
            </a:fld>
            <a:endParaRPr lang="en-US" altLang="en-US">
              <a:latin typeface="Arial" panose="020B0604020202020204"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1281113" y="3475038"/>
            <a:ext cx="7038975" cy="329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9320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Tahoma" panose="020B0604030504040204" pitchFamily="34" charset="0"/>
              </a:defRPr>
            </a:lvl1pPr>
            <a:lvl2pPr marL="742950" indent="-285750" defTabSz="965200">
              <a:defRPr>
                <a:solidFill>
                  <a:schemeClr val="tx1"/>
                </a:solidFill>
                <a:latin typeface="Tahoma" panose="020B0604030504040204" pitchFamily="34" charset="0"/>
              </a:defRPr>
            </a:lvl2pPr>
            <a:lvl3pPr marL="1143000" indent="-228600" defTabSz="965200">
              <a:defRPr>
                <a:solidFill>
                  <a:schemeClr val="tx1"/>
                </a:solidFill>
                <a:latin typeface="Tahoma" panose="020B0604030504040204" pitchFamily="34" charset="0"/>
              </a:defRPr>
            </a:lvl3pPr>
            <a:lvl4pPr marL="1600200" indent="-228600" defTabSz="965200">
              <a:defRPr>
                <a:solidFill>
                  <a:schemeClr val="tx1"/>
                </a:solidFill>
                <a:latin typeface="Tahoma" panose="020B0604030504040204" pitchFamily="34" charset="0"/>
              </a:defRPr>
            </a:lvl4pPr>
            <a:lvl5pPr marL="2057400" indent="-228600" defTabSz="965200">
              <a:defRPr>
                <a:solidFill>
                  <a:schemeClr val="tx1"/>
                </a:solidFill>
                <a:latin typeface="Tahoma" panose="020B0604030504040204" pitchFamily="34" charset="0"/>
              </a:defRPr>
            </a:lvl5pPr>
            <a:lvl6pPr marL="2514600" indent="-228600" defTabSz="965200" eaLnBrk="0" fontAlgn="base" hangingPunct="0">
              <a:spcBef>
                <a:spcPct val="0"/>
              </a:spcBef>
              <a:spcAft>
                <a:spcPct val="0"/>
              </a:spcAft>
              <a:defRPr>
                <a:solidFill>
                  <a:schemeClr val="tx1"/>
                </a:solidFill>
                <a:latin typeface="Tahoma" panose="020B0604030504040204" pitchFamily="34" charset="0"/>
              </a:defRPr>
            </a:lvl6pPr>
            <a:lvl7pPr marL="2971800" indent="-228600" defTabSz="965200" eaLnBrk="0" fontAlgn="base" hangingPunct="0">
              <a:spcBef>
                <a:spcPct val="0"/>
              </a:spcBef>
              <a:spcAft>
                <a:spcPct val="0"/>
              </a:spcAft>
              <a:defRPr>
                <a:solidFill>
                  <a:schemeClr val="tx1"/>
                </a:solidFill>
                <a:latin typeface="Tahoma" panose="020B0604030504040204" pitchFamily="34" charset="0"/>
              </a:defRPr>
            </a:lvl7pPr>
            <a:lvl8pPr marL="3429000" indent="-228600" defTabSz="965200" eaLnBrk="0" fontAlgn="base" hangingPunct="0">
              <a:spcBef>
                <a:spcPct val="0"/>
              </a:spcBef>
              <a:spcAft>
                <a:spcPct val="0"/>
              </a:spcAft>
              <a:defRPr>
                <a:solidFill>
                  <a:schemeClr val="tx1"/>
                </a:solidFill>
                <a:latin typeface="Tahoma" panose="020B0604030504040204" pitchFamily="34" charset="0"/>
              </a:defRPr>
            </a:lvl8pPr>
            <a:lvl9pPr marL="3886200" indent="-228600" defTabSz="965200" eaLnBrk="0" fontAlgn="base" hangingPunct="0">
              <a:spcBef>
                <a:spcPct val="0"/>
              </a:spcBef>
              <a:spcAft>
                <a:spcPct val="0"/>
              </a:spcAft>
              <a:defRPr>
                <a:solidFill>
                  <a:schemeClr val="tx1"/>
                </a:solidFill>
                <a:latin typeface="Tahoma" panose="020B0604030504040204" pitchFamily="34" charset="0"/>
              </a:defRPr>
            </a:lvl9pPr>
          </a:lstStyle>
          <a:p>
            <a:fld id="{87B43988-AEC2-488A-8630-1E41CA327774}" type="slidenum">
              <a:rPr lang="en-US" altLang="en-US">
                <a:latin typeface="Arial" panose="020B0604020202020204" pitchFamily="34" charset="0"/>
              </a:rPr>
              <a:pPr/>
              <a:t>50</a:t>
            </a:fld>
            <a:endParaRPr lang="en-US" altLang="en-US">
              <a:latin typeface="Arial" panose="020B0604020202020204"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1281113" y="3475038"/>
            <a:ext cx="7038975" cy="329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6671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09588AA-35C5-40E9-B3DB-D9091921FF83}" type="slidenum">
              <a:rPr lang="en-GB" smtClean="0"/>
              <a:t>58</a:t>
            </a:fld>
            <a:endParaRPr lang="en-GB"/>
          </a:p>
        </p:txBody>
      </p:sp>
    </p:spTree>
    <p:extLst>
      <p:ext uri="{BB962C8B-B14F-4D97-AF65-F5344CB8AC3E}">
        <p14:creationId xmlns:p14="http://schemas.microsoft.com/office/powerpoint/2010/main" val="4225194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11798300" y="-11796713"/>
            <a:ext cx="11798300" cy="124920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6626" name="Rectangle 2"/>
          <p:cNvSpPr txBox="1">
            <a:spLocks noGrp="1" noChangeArrowheads="1"/>
          </p:cNvSpPr>
          <p:nvPr>
            <p:ph type="body"/>
          </p:nvPr>
        </p:nvSpPr>
        <p:spPr bwMode="auto">
          <a:xfrm>
            <a:off x="685800" y="4343400"/>
            <a:ext cx="5478463"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799154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Are Implementable</a:t>
            </a:r>
            <a:r>
              <a:rPr lang="en-US">
                <a:cs typeface="Calibri"/>
              </a:rPr>
              <a:t>, through System administration procedures, publishing of acceptable use guidelines, or other appropriate methods</a:t>
            </a:r>
          </a:p>
          <a:p>
            <a:r>
              <a:rPr lang="en-US" b="1">
                <a:cs typeface="Calibri"/>
              </a:rPr>
              <a:t>Are Enforceable</a:t>
            </a:r>
            <a:r>
              <a:rPr lang="en-US">
                <a:cs typeface="Calibri"/>
              </a:rPr>
              <a:t>, with security tools, where appropriate, and with sanctions, where actual prevention is not technically feasible</a:t>
            </a:r>
          </a:p>
          <a:p>
            <a:r>
              <a:rPr lang="en-US" b="1">
                <a:cs typeface="Calibri"/>
              </a:rPr>
              <a:t>Define Responsibilities</a:t>
            </a:r>
            <a:r>
              <a:rPr lang="en-US">
                <a:cs typeface="Calibri"/>
              </a:rPr>
              <a:t>, for the users, administrators, and management</a:t>
            </a:r>
          </a:p>
          <a:p>
            <a:r>
              <a:rPr lang="en-US">
                <a:cs typeface="Calibri"/>
              </a:rPr>
              <a:t>, </a:t>
            </a:r>
          </a:p>
        </p:txBody>
      </p:sp>
      <p:sp>
        <p:nvSpPr>
          <p:cNvPr id="4" name="Slide Number Placeholder 3"/>
          <p:cNvSpPr>
            <a:spLocks noGrp="1"/>
          </p:cNvSpPr>
          <p:nvPr>
            <p:ph type="sldNum" sz="quarter" idx="5"/>
          </p:nvPr>
        </p:nvSpPr>
        <p:spPr/>
        <p:txBody>
          <a:bodyPr/>
          <a:lstStyle/>
          <a:p>
            <a:fld id="{509588AA-35C5-40E9-B3DB-D9091921FF83}" type="slidenum">
              <a:rPr lang="en-GB" smtClean="0"/>
              <a:t>5</a:t>
            </a:fld>
            <a:endParaRPr lang="en-GB"/>
          </a:p>
        </p:txBody>
      </p:sp>
    </p:spTree>
    <p:extLst>
      <p:ext uri="{BB962C8B-B14F-4D97-AF65-F5344CB8AC3E}">
        <p14:creationId xmlns:p14="http://schemas.microsoft.com/office/powerpoint/2010/main" val="4223920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Tahoma" panose="020B0604030504040204" pitchFamily="34" charset="0"/>
              </a:defRPr>
            </a:lvl1pPr>
            <a:lvl2pPr marL="742950" indent="-285750" defTabSz="965200">
              <a:defRPr>
                <a:solidFill>
                  <a:schemeClr val="tx1"/>
                </a:solidFill>
                <a:latin typeface="Tahoma" panose="020B0604030504040204" pitchFamily="34" charset="0"/>
              </a:defRPr>
            </a:lvl2pPr>
            <a:lvl3pPr marL="1143000" indent="-228600" defTabSz="965200">
              <a:defRPr>
                <a:solidFill>
                  <a:schemeClr val="tx1"/>
                </a:solidFill>
                <a:latin typeface="Tahoma" panose="020B0604030504040204" pitchFamily="34" charset="0"/>
              </a:defRPr>
            </a:lvl3pPr>
            <a:lvl4pPr marL="1600200" indent="-228600" defTabSz="965200">
              <a:defRPr>
                <a:solidFill>
                  <a:schemeClr val="tx1"/>
                </a:solidFill>
                <a:latin typeface="Tahoma" panose="020B0604030504040204" pitchFamily="34" charset="0"/>
              </a:defRPr>
            </a:lvl4pPr>
            <a:lvl5pPr marL="2057400" indent="-228600" defTabSz="965200">
              <a:defRPr>
                <a:solidFill>
                  <a:schemeClr val="tx1"/>
                </a:solidFill>
                <a:latin typeface="Tahoma" panose="020B0604030504040204" pitchFamily="34" charset="0"/>
              </a:defRPr>
            </a:lvl5pPr>
            <a:lvl6pPr marL="2514600" indent="-228600" defTabSz="965200" eaLnBrk="0" fontAlgn="base" hangingPunct="0">
              <a:spcBef>
                <a:spcPct val="0"/>
              </a:spcBef>
              <a:spcAft>
                <a:spcPct val="0"/>
              </a:spcAft>
              <a:defRPr>
                <a:solidFill>
                  <a:schemeClr val="tx1"/>
                </a:solidFill>
                <a:latin typeface="Tahoma" panose="020B0604030504040204" pitchFamily="34" charset="0"/>
              </a:defRPr>
            </a:lvl6pPr>
            <a:lvl7pPr marL="2971800" indent="-228600" defTabSz="965200" eaLnBrk="0" fontAlgn="base" hangingPunct="0">
              <a:spcBef>
                <a:spcPct val="0"/>
              </a:spcBef>
              <a:spcAft>
                <a:spcPct val="0"/>
              </a:spcAft>
              <a:defRPr>
                <a:solidFill>
                  <a:schemeClr val="tx1"/>
                </a:solidFill>
                <a:latin typeface="Tahoma" panose="020B0604030504040204" pitchFamily="34" charset="0"/>
              </a:defRPr>
            </a:lvl7pPr>
            <a:lvl8pPr marL="3429000" indent="-228600" defTabSz="965200" eaLnBrk="0" fontAlgn="base" hangingPunct="0">
              <a:spcBef>
                <a:spcPct val="0"/>
              </a:spcBef>
              <a:spcAft>
                <a:spcPct val="0"/>
              </a:spcAft>
              <a:defRPr>
                <a:solidFill>
                  <a:schemeClr val="tx1"/>
                </a:solidFill>
                <a:latin typeface="Tahoma" panose="020B0604030504040204" pitchFamily="34" charset="0"/>
              </a:defRPr>
            </a:lvl8pPr>
            <a:lvl9pPr marL="3886200" indent="-228600" defTabSz="965200" eaLnBrk="0" fontAlgn="base" hangingPunct="0">
              <a:spcBef>
                <a:spcPct val="0"/>
              </a:spcBef>
              <a:spcAft>
                <a:spcPct val="0"/>
              </a:spcAft>
              <a:defRPr>
                <a:solidFill>
                  <a:schemeClr val="tx1"/>
                </a:solidFill>
                <a:latin typeface="Tahoma" panose="020B0604030504040204" pitchFamily="34" charset="0"/>
              </a:defRPr>
            </a:lvl9pPr>
          </a:lstStyle>
          <a:p>
            <a:fld id="{C96C6C67-99CB-4C8E-A2F4-F890A4BCAE73}" type="slidenum">
              <a:rPr lang="en-US" altLang="en-US">
                <a:latin typeface="Arial" panose="020B0604020202020204" pitchFamily="34" charset="0"/>
              </a:rPr>
              <a:pPr/>
              <a:t>6</a:t>
            </a:fld>
            <a:endParaRPr lang="en-US" altLang="en-US">
              <a:latin typeface="Arial" panose="020B0604020202020204"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1281113" y="3475038"/>
            <a:ext cx="7038975" cy="329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7690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Tahoma" panose="020B0604030504040204" pitchFamily="34" charset="0"/>
              </a:defRPr>
            </a:lvl1pPr>
            <a:lvl2pPr marL="742950" indent="-285750" defTabSz="965200">
              <a:defRPr>
                <a:solidFill>
                  <a:schemeClr val="tx1"/>
                </a:solidFill>
                <a:latin typeface="Tahoma" panose="020B0604030504040204" pitchFamily="34" charset="0"/>
              </a:defRPr>
            </a:lvl2pPr>
            <a:lvl3pPr marL="1143000" indent="-228600" defTabSz="965200">
              <a:defRPr>
                <a:solidFill>
                  <a:schemeClr val="tx1"/>
                </a:solidFill>
                <a:latin typeface="Tahoma" panose="020B0604030504040204" pitchFamily="34" charset="0"/>
              </a:defRPr>
            </a:lvl3pPr>
            <a:lvl4pPr marL="1600200" indent="-228600" defTabSz="965200">
              <a:defRPr>
                <a:solidFill>
                  <a:schemeClr val="tx1"/>
                </a:solidFill>
                <a:latin typeface="Tahoma" panose="020B0604030504040204" pitchFamily="34" charset="0"/>
              </a:defRPr>
            </a:lvl4pPr>
            <a:lvl5pPr marL="2057400" indent="-228600" defTabSz="965200">
              <a:defRPr>
                <a:solidFill>
                  <a:schemeClr val="tx1"/>
                </a:solidFill>
                <a:latin typeface="Tahoma" panose="020B0604030504040204" pitchFamily="34" charset="0"/>
              </a:defRPr>
            </a:lvl5pPr>
            <a:lvl6pPr marL="2514600" indent="-228600" defTabSz="965200" eaLnBrk="0" fontAlgn="base" hangingPunct="0">
              <a:spcBef>
                <a:spcPct val="0"/>
              </a:spcBef>
              <a:spcAft>
                <a:spcPct val="0"/>
              </a:spcAft>
              <a:defRPr>
                <a:solidFill>
                  <a:schemeClr val="tx1"/>
                </a:solidFill>
                <a:latin typeface="Tahoma" panose="020B0604030504040204" pitchFamily="34" charset="0"/>
              </a:defRPr>
            </a:lvl6pPr>
            <a:lvl7pPr marL="2971800" indent="-228600" defTabSz="965200" eaLnBrk="0" fontAlgn="base" hangingPunct="0">
              <a:spcBef>
                <a:spcPct val="0"/>
              </a:spcBef>
              <a:spcAft>
                <a:spcPct val="0"/>
              </a:spcAft>
              <a:defRPr>
                <a:solidFill>
                  <a:schemeClr val="tx1"/>
                </a:solidFill>
                <a:latin typeface="Tahoma" panose="020B0604030504040204" pitchFamily="34" charset="0"/>
              </a:defRPr>
            </a:lvl7pPr>
            <a:lvl8pPr marL="3429000" indent="-228600" defTabSz="965200" eaLnBrk="0" fontAlgn="base" hangingPunct="0">
              <a:spcBef>
                <a:spcPct val="0"/>
              </a:spcBef>
              <a:spcAft>
                <a:spcPct val="0"/>
              </a:spcAft>
              <a:defRPr>
                <a:solidFill>
                  <a:schemeClr val="tx1"/>
                </a:solidFill>
                <a:latin typeface="Tahoma" panose="020B0604030504040204" pitchFamily="34" charset="0"/>
              </a:defRPr>
            </a:lvl8pPr>
            <a:lvl9pPr marL="3886200" indent="-228600" defTabSz="965200" eaLnBrk="0" fontAlgn="base" hangingPunct="0">
              <a:spcBef>
                <a:spcPct val="0"/>
              </a:spcBef>
              <a:spcAft>
                <a:spcPct val="0"/>
              </a:spcAft>
              <a:defRPr>
                <a:solidFill>
                  <a:schemeClr val="tx1"/>
                </a:solidFill>
                <a:latin typeface="Tahoma" panose="020B0604030504040204" pitchFamily="34" charset="0"/>
              </a:defRPr>
            </a:lvl9pPr>
          </a:lstStyle>
          <a:p>
            <a:fld id="{C96C6C67-99CB-4C8E-A2F4-F890A4BCAE73}" type="slidenum">
              <a:rPr lang="en-US" altLang="en-US">
                <a:latin typeface="Arial" panose="020B0604020202020204" pitchFamily="34" charset="0"/>
              </a:rPr>
              <a:pPr/>
              <a:t>7</a:t>
            </a:fld>
            <a:endParaRPr lang="en-US" altLang="en-US">
              <a:latin typeface="Arial" panose="020B0604020202020204"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1281113" y="3475038"/>
            <a:ext cx="7038975" cy="329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2523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Tahoma" panose="020B0604030504040204" pitchFamily="34" charset="0"/>
              </a:defRPr>
            </a:lvl1pPr>
            <a:lvl2pPr marL="742950" indent="-285750" defTabSz="965200">
              <a:defRPr>
                <a:solidFill>
                  <a:schemeClr val="tx1"/>
                </a:solidFill>
                <a:latin typeface="Tahoma" panose="020B0604030504040204" pitchFamily="34" charset="0"/>
              </a:defRPr>
            </a:lvl2pPr>
            <a:lvl3pPr marL="1143000" indent="-228600" defTabSz="965200">
              <a:defRPr>
                <a:solidFill>
                  <a:schemeClr val="tx1"/>
                </a:solidFill>
                <a:latin typeface="Tahoma" panose="020B0604030504040204" pitchFamily="34" charset="0"/>
              </a:defRPr>
            </a:lvl3pPr>
            <a:lvl4pPr marL="1600200" indent="-228600" defTabSz="965200">
              <a:defRPr>
                <a:solidFill>
                  <a:schemeClr val="tx1"/>
                </a:solidFill>
                <a:latin typeface="Tahoma" panose="020B0604030504040204" pitchFamily="34" charset="0"/>
              </a:defRPr>
            </a:lvl4pPr>
            <a:lvl5pPr marL="2057400" indent="-228600" defTabSz="965200">
              <a:defRPr>
                <a:solidFill>
                  <a:schemeClr val="tx1"/>
                </a:solidFill>
                <a:latin typeface="Tahoma" panose="020B0604030504040204" pitchFamily="34" charset="0"/>
              </a:defRPr>
            </a:lvl5pPr>
            <a:lvl6pPr marL="2514600" indent="-228600" defTabSz="965200" eaLnBrk="0" fontAlgn="base" hangingPunct="0">
              <a:spcBef>
                <a:spcPct val="0"/>
              </a:spcBef>
              <a:spcAft>
                <a:spcPct val="0"/>
              </a:spcAft>
              <a:defRPr>
                <a:solidFill>
                  <a:schemeClr val="tx1"/>
                </a:solidFill>
                <a:latin typeface="Tahoma" panose="020B0604030504040204" pitchFamily="34" charset="0"/>
              </a:defRPr>
            </a:lvl6pPr>
            <a:lvl7pPr marL="2971800" indent="-228600" defTabSz="965200" eaLnBrk="0" fontAlgn="base" hangingPunct="0">
              <a:spcBef>
                <a:spcPct val="0"/>
              </a:spcBef>
              <a:spcAft>
                <a:spcPct val="0"/>
              </a:spcAft>
              <a:defRPr>
                <a:solidFill>
                  <a:schemeClr val="tx1"/>
                </a:solidFill>
                <a:latin typeface="Tahoma" panose="020B0604030504040204" pitchFamily="34" charset="0"/>
              </a:defRPr>
            </a:lvl7pPr>
            <a:lvl8pPr marL="3429000" indent="-228600" defTabSz="965200" eaLnBrk="0" fontAlgn="base" hangingPunct="0">
              <a:spcBef>
                <a:spcPct val="0"/>
              </a:spcBef>
              <a:spcAft>
                <a:spcPct val="0"/>
              </a:spcAft>
              <a:defRPr>
                <a:solidFill>
                  <a:schemeClr val="tx1"/>
                </a:solidFill>
                <a:latin typeface="Tahoma" panose="020B0604030504040204" pitchFamily="34" charset="0"/>
              </a:defRPr>
            </a:lvl8pPr>
            <a:lvl9pPr marL="3886200" indent="-228600" defTabSz="965200" eaLnBrk="0" fontAlgn="base" hangingPunct="0">
              <a:spcBef>
                <a:spcPct val="0"/>
              </a:spcBef>
              <a:spcAft>
                <a:spcPct val="0"/>
              </a:spcAft>
              <a:defRPr>
                <a:solidFill>
                  <a:schemeClr val="tx1"/>
                </a:solidFill>
                <a:latin typeface="Tahoma" panose="020B0604030504040204" pitchFamily="34" charset="0"/>
              </a:defRPr>
            </a:lvl9pPr>
          </a:lstStyle>
          <a:p>
            <a:fld id="{5D9E7D4D-F451-4912-88FE-CFE5A00F0A61}" type="slidenum">
              <a:rPr lang="en-US" altLang="en-US">
                <a:latin typeface="Arial" panose="020B0604020202020204" pitchFamily="34" charset="0"/>
              </a:rPr>
              <a:pPr/>
              <a:t>12</a:t>
            </a:fld>
            <a:endParaRPr lang="en-US" altLang="en-US">
              <a:latin typeface="Arial" panose="020B0604020202020204" pitchFamily="34"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1281113" y="3475038"/>
            <a:ext cx="7038975" cy="329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159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09588AA-35C5-40E9-B3DB-D9091921FF83}" type="slidenum">
              <a:rPr lang="en-GB" smtClean="0"/>
              <a:t>32</a:t>
            </a:fld>
            <a:endParaRPr lang="en-GB"/>
          </a:p>
        </p:txBody>
      </p:sp>
    </p:spTree>
    <p:extLst>
      <p:ext uri="{BB962C8B-B14F-4D97-AF65-F5344CB8AC3E}">
        <p14:creationId xmlns:p14="http://schemas.microsoft.com/office/powerpoint/2010/main" val="2419503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Tahoma" panose="020B0604030504040204" pitchFamily="34" charset="0"/>
              </a:defRPr>
            </a:lvl1pPr>
            <a:lvl2pPr marL="742950" indent="-285750" defTabSz="965200">
              <a:defRPr>
                <a:solidFill>
                  <a:schemeClr val="tx1"/>
                </a:solidFill>
                <a:latin typeface="Tahoma" panose="020B0604030504040204" pitchFamily="34" charset="0"/>
              </a:defRPr>
            </a:lvl2pPr>
            <a:lvl3pPr marL="1143000" indent="-228600" defTabSz="965200">
              <a:defRPr>
                <a:solidFill>
                  <a:schemeClr val="tx1"/>
                </a:solidFill>
                <a:latin typeface="Tahoma" panose="020B0604030504040204" pitchFamily="34" charset="0"/>
              </a:defRPr>
            </a:lvl3pPr>
            <a:lvl4pPr marL="1600200" indent="-228600" defTabSz="965200">
              <a:defRPr>
                <a:solidFill>
                  <a:schemeClr val="tx1"/>
                </a:solidFill>
                <a:latin typeface="Tahoma" panose="020B0604030504040204" pitchFamily="34" charset="0"/>
              </a:defRPr>
            </a:lvl4pPr>
            <a:lvl5pPr marL="2057400" indent="-228600" defTabSz="965200">
              <a:defRPr>
                <a:solidFill>
                  <a:schemeClr val="tx1"/>
                </a:solidFill>
                <a:latin typeface="Tahoma" panose="020B0604030504040204" pitchFamily="34" charset="0"/>
              </a:defRPr>
            </a:lvl5pPr>
            <a:lvl6pPr marL="2514600" indent="-228600" defTabSz="965200" eaLnBrk="0" fontAlgn="base" hangingPunct="0">
              <a:spcBef>
                <a:spcPct val="0"/>
              </a:spcBef>
              <a:spcAft>
                <a:spcPct val="0"/>
              </a:spcAft>
              <a:defRPr>
                <a:solidFill>
                  <a:schemeClr val="tx1"/>
                </a:solidFill>
                <a:latin typeface="Tahoma" panose="020B0604030504040204" pitchFamily="34" charset="0"/>
              </a:defRPr>
            </a:lvl6pPr>
            <a:lvl7pPr marL="2971800" indent="-228600" defTabSz="965200" eaLnBrk="0" fontAlgn="base" hangingPunct="0">
              <a:spcBef>
                <a:spcPct val="0"/>
              </a:spcBef>
              <a:spcAft>
                <a:spcPct val="0"/>
              </a:spcAft>
              <a:defRPr>
                <a:solidFill>
                  <a:schemeClr val="tx1"/>
                </a:solidFill>
                <a:latin typeface="Tahoma" panose="020B0604030504040204" pitchFamily="34" charset="0"/>
              </a:defRPr>
            </a:lvl7pPr>
            <a:lvl8pPr marL="3429000" indent="-228600" defTabSz="965200" eaLnBrk="0" fontAlgn="base" hangingPunct="0">
              <a:spcBef>
                <a:spcPct val="0"/>
              </a:spcBef>
              <a:spcAft>
                <a:spcPct val="0"/>
              </a:spcAft>
              <a:defRPr>
                <a:solidFill>
                  <a:schemeClr val="tx1"/>
                </a:solidFill>
                <a:latin typeface="Tahoma" panose="020B0604030504040204" pitchFamily="34" charset="0"/>
              </a:defRPr>
            </a:lvl8pPr>
            <a:lvl9pPr marL="3886200" indent="-228600" defTabSz="965200" eaLnBrk="0" fontAlgn="base" hangingPunct="0">
              <a:spcBef>
                <a:spcPct val="0"/>
              </a:spcBef>
              <a:spcAft>
                <a:spcPct val="0"/>
              </a:spcAft>
              <a:defRPr>
                <a:solidFill>
                  <a:schemeClr val="tx1"/>
                </a:solidFill>
                <a:latin typeface="Tahoma" panose="020B0604030504040204" pitchFamily="34" charset="0"/>
              </a:defRPr>
            </a:lvl9pPr>
          </a:lstStyle>
          <a:p>
            <a:fld id="{95FF7959-6F45-4933-9F6D-497D4A8E43A7}" type="slidenum">
              <a:rPr lang="en-US" altLang="en-US">
                <a:latin typeface="Arial" panose="020B0604020202020204" pitchFamily="34" charset="0"/>
              </a:rPr>
              <a:pPr/>
              <a:t>35</a:t>
            </a:fld>
            <a:endParaRPr lang="en-US" altLang="en-US">
              <a:latin typeface="Arial" panose="020B0604020202020204" pitchFamily="34"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1281113" y="3475038"/>
            <a:ext cx="7038975" cy="329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9364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Tahoma" panose="020B0604030504040204" pitchFamily="34" charset="0"/>
              </a:defRPr>
            </a:lvl1pPr>
            <a:lvl2pPr marL="742950" indent="-285750" defTabSz="965200">
              <a:defRPr>
                <a:solidFill>
                  <a:schemeClr val="tx1"/>
                </a:solidFill>
                <a:latin typeface="Tahoma" panose="020B0604030504040204" pitchFamily="34" charset="0"/>
              </a:defRPr>
            </a:lvl2pPr>
            <a:lvl3pPr marL="1143000" indent="-228600" defTabSz="965200">
              <a:defRPr>
                <a:solidFill>
                  <a:schemeClr val="tx1"/>
                </a:solidFill>
                <a:latin typeface="Tahoma" panose="020B0604030504040204" pitchFamily="34" charset="0"/>
              </a:defRPr>
            </a:lvl3pPr>
            <a:lvl4pPr marL="1600200" indent="-228600" defTabSz="965200">
              <a:defRPr>
                <a:solidFill>
                  <a:schemeClr val="tx1"/>
                </a:solidFill>
                <a:latin typeface="Tahoma" panose="020B0604030504040204" pitchFamily="34" charset="0"/>
              </a:defRPr>
            </a:lvl4pPr>
            <a:lvl5pPr marL="2057400" indent="-228600" defTabSz="965200">
              <a:defRPr>
                <a:solidFill>
                  <a:schemeClr val="tx1"/>
                </a:solidFill>
                <a:latin typeface="Tahoma" panose="020B0604030504040204" pitchFamily="34" charset="0"/>
              </a:defRPr>
            </a:lvl5pPr>
            <a:lvl6pPr marL="2514600" indent="-228600" defTabSz="965200" eaLnBrk="0" fontAlgn="base" hangingPunct="0">
              <a:spcBef>
                <a:spcPct val="0"/>
              </a:spcBef>
              <a:spcAft>
                <a:spcPct val="0"/>
              </a:spcAft>
              <a:defRPr>
                <a:solidFill>
                  <a:schemeClr val="tx1"/>
                </a:solidFill>
                <a:latin typeface="Tahoma" panose="020B0604030504040204" pitchFamily="34" charset="0"/>
              </a:defRPr>
            </a:lvl6pPr>
            <a:lvl7pPr marL="2971800" indent="-228600" defTabSz="965200" eaLnBrk="0" fontAlgn="base" hangingPunct="0">
              <a:spcBef>
                <a:spcPct val="0"/>
              </a:spcBef>
              <a:spcAft>
                <a:spcPct val="0"/>
              </a:spcAft>
              <a:defRPr>
                <a:solidFill>
                  <a:schemeClr val="tx1"/>
                </a:solidFill>
                <a:latin typeface="Tahoma" panose="020B0604030504040204" pitchFamily="34" charset="0"/>
              </a:defRPr>
            </a:lvl7pPr>
            <a:lvl8pPr marL="3429000" indent="-228600" defTabSz="965200" eaLnBrk="0" fontAlgn="base" hangingPunct="0">
              <a:spcBef>
                <a:spcPct val="0"/>
              </a:spcBef>
              <a:spcAft>
                <a:spcPct val="0"/>
              </a:spcAft>
              <a:defRPr>
                <a:solidFill>
                  <a:schemeClr val="tx1"/>
                </a:solidFill>
                <a:latin typeface="Tahoma" panose="020B0604030504040204" pitchFamily="34" charset="0"/>
              </a:defRPr>
            </a:lvl8pPr>
            <a:lvl9pPr marL="3886200" indent="-228600" defTabSz="965200" eaLnBrk="0" fontAlgn="base" hangingPunct="0">
              <a:spcBef>
                <a:spcPct val="0"/>
              </a:spcBef>
              <a:spcAft>
                <a:spcPct val="0"/>
              </a:spcAft>
              <a:defRPr>
                <a:solidFill>
                  <a:schemeClr val="tx1"/>
                </a:solidFill>
                <a:latin typeface="Tahoma" panose="020B0604030504040204" pitchFamily="34" charset="0"/>
              </a:defRPr>
            </a:lvl9pPr>
          </a:lstStyle>
          <a:p>
            <a:fld id="{4FC52EB1-4ACC-47B4-A1B7-75F642D85005}" type="slidenum">
              <a:rPr lang="en-US" altLang="en-US">
                <a:latin typeface="Arial" panose="020B0604020202020204" pitchFamily="34" charset="0"/>
              </a:rPr>
              <a:pPr/>
              <a:t>42</a:t>
            </a:fld>
            <a:endParaRPr lang="en-US" altLang="en-US">
              <a:latin typeface="Arial" panose="020B0604020202020204"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1281113" y="3475038"/>
            <a:ext cx="7038975" cy="329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2439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Tahoma" panose="020B0604030504040204" pitchFamily="34" charset="0"/>
              </a:defRPr>
            </a:lvl1pPr>
            <a:lvl2pPr marL="742950" indent="-285750" defTabSz="965200">
              <a:defRPr>
                <a:solidFill>
                  <a:schemeClr val="tx1"/>
                </a:solidFill>
                <a:latin typeface="Tahoma" panose="020B0604030504040204" pitchFamily="34" charset="0"/>
              </a:defRPr>
            </a:lvl2pPr>
            <a:lvl3pPr marL="1143000" indent="-228600" defTabSz="965200">
              <a:defRPr>
                <a:solidFill>
                  <a:schemeClr val="tx1"/>
                </a:solidFill>
                <a:latin typeface="Tahoma" panose="020B0604030504040204" pitchFamily="34" charset="0"/>
              </a:defRPr>
            </a:lvl3pPr>
            <a:lvl4pPr marL="1600200" indent="-228600" defTabSz="965200">
              <a:defRPr>
                <a:solidFill>
                  <a:schemeClr val="tx1"/>
                </a:solidFill>
                <a:latin typeface="Tahoma" panose="020B0604030504040204" pitchFamily="34" charset="0"/>
              </a:defRPr>
            </a:lvl4pPr>
            <a:lvl5pPr marL="2057400" indent="-228600" defTabSz="965200">
              <a:defRPr>
                <a:solidFill>
                  <a:schemeClr val="tx1"/>
                </a:solidFill>
                <a:latin typeface="Tahoma" panose="020B0604030504040204" pitchFamily="34" charset="0"/>
              </a:defRPr>
            </a:lvl5pPr>
            <a:lvl6pPr marL="2514600" indent="-228600" defTabSz="965200" eaLnBrk="0" fontAlgn="base" hangingPunct="0">
              <a:spcBef>
                <a:spcPct val="0"/>
              </a:spcBef>
              <a:spcAft>
                <a:spcPct val="0"/>
              </a:spcAft>
              <a:defRPr>
                <a:solidFill>
                  <a:schemeClr val="tx1"/>
                </a:solidFill>
                <a:latin typeface="Tahoma" panose="020B0604030504040204" pitchFamily="34" charset="0"/>
              </a:defRPr>
            </a:lvl6pPr>
            <a:lvl7pPr marL="2971800" indent="-228600" defTabSz="965200" eaLnBrk="0" fontAlgn="base" hangingPunct="0">
              <a:spcBef>
                <a:spcPct val="0"/>
              </a:spcBef>
              <a:spcAft>
                <a:spcPct val="0"/>
              </a:spcAft>
              <a:defRPr>
                <a:solidFill>
                  <a:schemeClr val="tx1"/>
                </a:solidFill>
                <a:latin typeface="Tahoma" panose="020B0604030504040204" pitchFamily="34" charset="0"/>
              </a:defRPr>
            </a:lvl7pPr>
            <a:lvl8pPr marL="3429000" indent="-228600" defTabSz="965200" eaLnBrk="0" fontAlgn="base" hangingPunct="0">
              <a:spcBef>
                <a:spcPct val="0"/>
              </a:spcBef>
              <a:spcAft>
                <a:spcPct val="0"/>
              </a:spcAft>
              <a:defRPr>
                <a:solidFill>
                  <a:schemeClr val="tx1"/>
                </a:solidFill>
                <a:latin typeface="Tahoma" panose="020B0604030504040204" pitchFamily="34" charset="0"/>
              </a:defRPr>
            </a:lvl8pPr>
            <a:lvl9pPr marL="3886200" indent="-228600" defTabSz="965200" eaLnBrk="0" fontAlgn="base" hangingPunct="0">
              <a:spcBef>
                <a:spcPct val="0"/>
              </a:spcBef>
              <a:spcAft>
                <a:spcPct val="0"/>
              </a:spcAft>
              <a:defRPr>
                <a:solidFill>
                  <a:schemeClr val="tx1"/>
                </a:solidFill>
                <a:latin typeface="Tahoma" panose="020B0604030504040204" pitchFamily="34" charset="0"/>
              </a:defRPr>
            </a:lvl9pPr>
          </a:lstStyle>
          <a:p>
            <a:fld id="{4FC52EB1-4ACC-47B4-A1B7-75F642D85005}" type="slidenum">
              <a:rPr lang="en-US" altLang="en-US">
                <a:latin typeface="Arial" panose="020B0604020202020204" pitchFamily="34" charset="0"/>
              </a:rPr>
              <a:pPr/>
              <a:t>43</a:t>
            </a:fld>
            <a:endParaRPr lang="en-US" altLang="en-US">
              <a:latin typeface="Arial" panose="020B0604020202020204"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1281113" y="3475038"/>
            <a:ext cx="7038975" cy="329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49291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p:cNvSpPr>
            <a:spLocks noGrp="1"/>
          </p:cNvSpPr>
          <p:nvPr>
            <p:ph type="sldNum" sz="quarter" idx="12"/>
          </p:nvPr>
        </p:nvSpPr>
        <p:spPr>
          <a:xfrm>
            <a:off x="11467315" y="6348329"/>
            <a:ext cx="504106" cy="365125"/>
          </a:xfrm>
        </p:spPr>
        <p:txBody>
          <a:bodyPr/>
          <a:lstStyle/>
          <a:p>
            <a:pPr algn="r">
              <a:lnSpc>
                <a:spcPct val="100000"/>
              </a:lnSpc>
            </a:pPr>
            <a:fld id="{743CA5B1-1362-46B2-A55D-C2DACF89EAF1}" type="slidenum">
              <a:rPr lang="en-GB" sz="1200" b="0" strike="noStrike" spc="-1" smtClean="0">
                <a:solidFill>
                  <a:srgbClr val="8B8B8B"/>
                </a:solidFill>
                <a:latin typeface="Calibri"/>
              </a:rPr>
              <a:t>‹#›</a:t>
            </a:fld>
            <a:endParaRPr lang="en-GB" sz="1200" b="0" strike="noStrike" spc="-1">
              <a:latin typeface="Times New Roman"/>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399205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666D659-94A6-4769-8E47-0E1ADC0E55A7}" type="datetimeFigureOut">
              <a:rPr lang="en-GB" smtClean="0"/>
              <a:t>08/12/2020</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pPr algn="r">
              <a:lnSpc>
                <a:spcPct val="100000"/>
              </a:lnSpc>
            </a:pPr>
            <a:fld id="{743CA5B1-1362-46B2-A55D-C2DACF89EAF1}" type="slidenum">
              <a:rPr lang="en-GB" sz="1200" b="0" strike="noStrike" spc="-1" smtClean="0">
                <a:solidFill>
                  <a:srgbClr val="8B8B8B"/>
                </a:solidFill>
                <a:latin typeface="Calibri"/>
              </a:rPr>
              <a:t>‹#›</a:t>
            </a:fld>
            <a:endParaRPr lang="en-GB" sz="1200" b="0" strike="noStrike" spc="-1">
              <a:latin typeface="Times New Roman"/>
            </a:endParaRPr>
          </a:p>
        </p:txBody>
      </p:sp>
    </p:spTree>
    <p:extLst>
      <p:ext uri="{BB962C8B-B14F-4D97-AF65-F5344CB8AC3E}">
        <p14:creationId xmlns:p14="http://schemas.microsoft.com/office/powerpoint/2010/main" val="892243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666D659-94A6-4769-8E47-0E1ADC0E55A7}" type="datetimeFigureOut">
              <a:rPr lang="en-GB" smtClean="0"/>
              <a:t>08/12/2020</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pPr algn="r">
              <a:lnSpc>
                <a:spcPct val="100000"/>
              </a:lnSpc>
            </a:pPr>
            <a:fld id="{743CA5B1-1362-46B2-A55D-C2DACF89EAF1}" type="slidenum">
              <a:rPr lang="en-GB" sz="1200" b="0" strike="noStrike" spc="-1" smtClean="0">
                <a:solidFill>
                  <a:srgbClr val="8B8B8B"/>
                </a:solidFill>
                <a:latin typeface="Calibri"/>
              </a:rPr>
              <a:t>‹#›</a:t>
            </a:fld>
            <a:endParaRPr lang="en-GB" sz="1200" b="0" strike="noStrike" spc="-1">
              <a:latin typeface="Times New Roman"/>
            </a:endParaRPr>
          </a:p>
        </p:txBody>
      </p:sp>
    </p:spTree>
    <p:extLst>
      <p:ext uri="{BB962C8B-B14F-4D97-AF65-F5344CB8AC3E}">
        <p14:creationId xmlns:p14="http://schemas.microsoft.com/office/powerpoint/2010/main" val="1842902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312840" y="365040"/>
            <a:ext cx="1159020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 name="PlaceHolder 2"/>
          <p:cNvSpPr>
            <a:spLocks noGrp="1"/>
          </p:cNvSpPr>
          <p:nvPr>
            <p:ph type="subTitle"/>
          </p:nvPr>
        </p:nvSpPr>
        <p:spPr>
          <a:xfrm>
            <a:off x="312840" y="1825560"/>
            <a:ext cx="11590200" cy="4935600"/>
          </a:xfrm>
          <a:prstGeom prst="rect">
            <a:avLst/>
          </a:prstGeom>
        </p:spPr>
        <p:txBody>
          <a:bodyPr lIns="0" tIns="0" rIns="0" bIns="0" anchor="ctr"/>
          <a:lstStyle/>
          <a:p>
            <a:pPr algn="ctr"/>
            <a:endParaRPr lang="en-GB" sz="3200" b="0" strike="noStrike" spc="-1">
              <a:latin typeface="Arial"/>
            </a:endParaRPr>
          </a:p>
        </p:txBody>
      </p:sp>
    </p:spTree>
    <p:extLst>
      <p:ext uri="{BB962C8B-B14F-4D97-AF65-F5344CB8AC3E}">
        <p14:creationId xmlns:p14="http://schemas.microsoft.com/office/powerpoint/2010/main" val="3425454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a:p>
        </p:txBody>
      </p:sp>
      <p:sp>
        <p:nvSpPr>
          <p:cNvPr id="3" name="Content Placeholder 2"/>
          <p:cNvSpPr>
            <a:spLocks noGrp="1"/>
          </p:cNvSpPr>
          <p:nvPr>
            <p:ph idx="1"/>
          </p:nvPr>
        </p:nvSpPr>
        <p:spPr>
          <a:xfrm>
            <a:off x="312821" y="1825625"/>
            <a:ext cx="11590421" cy="49359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a:xfrm>
            <a:off x="11442031" y="6396456"/>
            <a:ext cx="461211" cy="365125"/>
          </a:xfrm>
        </p:spPr>
        <p:txBody>
          <a:bodyPr/>
          <a:lstStyle/>
          <a:p>
            <a:pPr algn="r">
              <a:lnSpc>
                <a:spcPct val="100000"/>
              </a:lnSpc>
            </a:pPr>
            <a:fld id="{743CA5B1-1362-46B2-A55D-C2DACF89EAF1}" type="slidenum">
              <a:rPr lang="en-GB" sz="1200" b="0" strike="noStrike" spc="-1" smtClean="0">
                <a:solidFill>
                  <a:srgbClr val="8B8B8B"/>
                </a:solidFill>
                <a:latin typeface="Calibri"/>
              </a:rPr>
              <a:t>‹#›</a:t>
            </a:fld>
            <a:endParaRPr lang="en-GB" sz="1200" b="0" strike="noStrike" spc="-1">
              <a:latin typeface="Times New Roman"/>
            </a:endParaRPr>
          </a:p>
        </p:txBody>
      </p:sp>
    </p:spTree>
    <p:extLst>
      <p:ext uri="{BB962C8B-B14F-4D97-AF65-F5344CB8AC3E}">
        <p14:creationId xmlns:p14="http://schemas.microsoft.com/office/powerpoint/2010/main" val="610103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pPr algn="r">
              <a:lnSpc>
                <a:spcPct val="100000"/>
              </a:lnSpc>
            </a:pPr>
            <a:fld id="{743CA5B1-1362-46B2-A55D-C2DACF89EAF1}" type="slidenum">
              <a:rPr lang="en-GB" sz="1200" b="0" strike="noStrike" spc="-1" smtClean="0">
                <a:solidFill>
                  <a:srgbClr val="8B8B8B"/>
                </a:solidFill>
                <a:latin typeface="Calibri"/>
              </a:rPr>
              <a:t>‹#›</a:t>
            </a:fld>
            <a:endParaRPr lang="en-GB" sz="1200" b="0" strike="noStrike" spc="-1">
              <a:latin typeface="Times New Roman"/>
            </a:endParaRPr>
          </a:p>
        </p:txBody>
      </p:sp>
    </p:spTree>
    <p:extLst>
      <p:ext uri="{BB962C8B-B14F-4D97-AF65-F5344CB8AC3E}">
        <p14:creationId xmlns:p14="http://schemas.microsoft.com/office/powerpoint/2010/main" val="231548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33474"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2"/>
          </p:nvPr>
        </p:nvSpPr>
        <p:spPr>
          <a:xfrm>
            <a:off x="11305674" y="6315576"/>
            <a:ext cx="533400" cy="365125"/>
          </a:xfrm>
        </p:spPr>
        <p:txBody>
          <a:bodyPr/>
          <a:lstStyle/>
          <a:p>
            <a:pPr algn="r">
              <a:lnSpc>
                <a:spcPct val="100000"/>
              </a:lnSpc>
            </a:pPr>
            <a:fld id="{743CA5B1-1362-46B2-A55D-C2DACF89EAF1}" type="slidenum">
              <a:rPr lang="en-GB" sz="1200" b="0" strike="noStrike" spc="-1" smtClean="0">
                <a:solidFill>
                  <a:srgbClr val="8B8B8B"/>
                </a:solidFill>
                <a:latin typeface="Calibri"/>
              </a:rPr>
              <a:t>‹#›</a:t>
            </a:fld>
            <a:endParaRPr lang="en-GB" sz="1200" b="0" strike="noStrike" spc="-1">
              <a:latin typeface="Times New Roman"/>
            </a:endParaRPr>
          </a:p>
        </p:txBody>
      </p:sp>
    </p:spTree>
    <p:extLst>
      <p:ext uri="{BB962C8B-B14F-4D97-AF65-F5344CB8AC3E}">
        <p14:creationId xmlns:p14="http://schemas.microsoft.com/office/powerpoint/2010/main" val="1359471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pPr algn="r">
              <a:lnSpc>
                <a:spcPct val="100000"/>
              </a:lnSpc>
            </a:pPr>
            <a:fld id="{743CA5B1-1362-46B2-A55D-C2DACF89EAF1}" type="slidenum">
              <a:rPr lang="en-GB" sz="1200" b="0" strike="noStrike" spc="-1" smtClean="0">
                <a:solidFill>
                  <a:srgbClr val="8B8B8B"/>
                </a:solidFill>
                <a:latin typeface="Calibri"/>
              </a:rPr>
              <a:t>‹#›</a:t>
            </a:fld>
            <a:endParaRPr lang="en-GB" sz="1200" b="0" strike="noStrike" spc="-1">
              <a:latin typeface="Times New Roman"/>
            </a:endParaRPr>
          </a:p>
        </p:txBody>
      </p:sp>
    </p:spTree>
    <p:extLst>
      <p:ext uri="{BB962C8B-B14F-4D97-AF65-F5344CB8AC3E}">
        <p14:creationId xmlns:p14="http://schemas.microsoft.com/office/powerpoint/2010/main" val="796156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DB05399D-BFB9-40A5-8248-B835006CC1BE}" type="slidenum">
              <a:rPr lang="en-GB" smtClean="0"/>
              <a:t>‹#›</a:t>
            </a:fld>
            <a:endParaRPr lang="en-GB"/>
          </a:p>
        </p:txBody>
      </p:sp>
    </p:spTree>
    <p:extLst>
      <p:ext uri="{BB962C8B-B14F-4D97-AF65-F5344CB8AC3E}">
        <p14:creationId xmlns:p14="http://schemas.microsoft.com/office/powerpoint/2010/main" val="80717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lnSpc>
                <a:spcPct val="100000"/>
              </a:lnSpc>
            </a:pPr>
            <a:fld id="{743CA5B1-1362-46B2-A55D-C2DACF89EAF1}" type="slidenum">
              <a:rPr lang="en-GB" sz="1200" b="0" strike="noStrike" spc="-1" smtClean="0">
                <a:solidFill>
                  <a:srgbClr val="8B8B8B"/>
                </a:solidFill>
                <a:latin typeface="Calibri"/>
              </a:rPr>
              <a:t>‹#›</a:t>
            </a:fld>
            <a:endParaRPr lang="en-GB" sz="1200" b="0" strike="noStrike" spc="-1">
              <a:latin typeface="Times New Roman"/>
            </a:endParaRPr>
          </a:p>
        </p:txBody>
      </p:sp>
    </p:spTree>
    <p:extLst>
      <p:ext uri="{BB962C8B-B14F-4D97-AF65-F5344CB8AC3E}">
        <p14:creationId xmlns:p14="http://schemas.microsoft.com/office/powerpoint/2010/main" val="4072947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lgn="r">
              <a:lnSpc>
                <a:spcPct val="100000"/>
              </a:lnSpc>
            </a:pPr>
            <a:fld id="{743CA5B1-1362-46B2-A55D-C2DACF89EAF1}" type="slidenum">
              <a:rPr lang="en-GB" sz="1200" b="0" strike="noStrike" spc="-1" smtClean="0">
                <a:solidFill>
                  <a:srgbClr val="8B8B8B"/>
                </a:solidFill>
                <a:latin typeface="Calibri"/>
              </a:rPr>
              <a:t>‹#›</a:t>
            </a:fld>
            <a:endParaRPr lang="en-GB" sz="1200" b="0" strike="noStrike" spc="-1">
              <a:latin typeface="Times New Roman"/>
            </a:endParaRPr>
          </a:p>
        </p:txBody>
      </p:sp>
    </p:spTree>
    <p:extLst>
      <p:ext uri="{BB962C8B-B14F-4D97-AF65-F5344CB8AC3E}">
        <p14:creationId xmlns:p14="http://schemas.microsoft.com/office/powerpoint/2010/main" val="1240936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666D659-94A6-4769-8E47-0E1ADC0E55A7}" type="datetimeFigureOut">
              <a:rPr lang="en-GB" smtClean="0"/>
              <a:t>08/12/2020</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pPr algn="r">
              <a:lnSpc>
                <a:spcPct val="100000"/>
              </a:lnSpc>
            </a:pPr>
            <a:fld id="{743CA5B1-1362-46B2-A55D-C2DACF89EAF1}" type="slidenum">
              <a:rPr lang="en-GB" sz="1200" b="0" strike="noStrike" spc="-1" smtClean="0">
                <a:solidFill>
                  <a:srgbClr val="8B8B8B"/>
                </a:solidFill>
                <a:latin typeface="Calibri"/>
              </a:rPr>
              <a:t>‹#›</a:t>
            </a:fld>
            <a:endParaRPr lang="en-GB" sz="1200" b="0" strike="noStrike" spc="-1">
              <a:latin typeface="Times New Roman"/>
            </a:endParaRPr>
          </a:p>
        </p:txBody>
      </p:sp>
    </p:spTree>
    <p:extLst>
      <p:ext uri="{BB962C8B-B14F-4D97-AF65-F5344CB8AC3E}">
        <p14:creationId xmlns:p14="http://schemas.microsoft.com/office/powerpoint/2010/main" val="3325434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a:lnSpc>
                <a:spcPct val="100000"/>
              </a:lnSpc>
            </a:pPr>
            <a:fld id="{8A4AE705-B91B-4EFC-B436-80330153A745}" type="slidenum">
              <a:rPr lang="en-GB" sz="1200" b="0" strike="noStrike" spc="-1" smtClean="0">
                <a:solidFill>
                  <a:srgbClr val="8B8B8B"/>
                </a:solidFill>
                <a:latin typeface="Calibri"/>
              </a:rPr>
              <a:t>‹#›</a:t>
            </a:fld>
            <a:endParaRPr lang="en-GB" sz="1200" b="0" strike="noStrike" spc="-1">
              <a:latin typeface="Times New Roman"/>
            </a:endParaRPr>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3995832802"/>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Shape 1"/>
          <p:cNvSpPr txBox="1"/>
          <p:nvPr/>
        </p:nvSpPr>
        <p:spPr>
          <a:xfrm>
            <a:off x="1523880" y="1122480"/>
            <a:ext cx="9143640" cy="2387160"/>
          </a:xfrm>
          <a:prstGeom prst="rect">
            <a:avLst/>
          </a:prstGeom>
          <a:noFill/>
          <a:ln>
            <a:noFill/>
          </a:ln>
        </p:spPr>
        <p:txBody>
          <a:bodyPr anchor="b">
            <a:normAutofit lnSpcReduction="10000"/>
          </a:bodyPr>
          <a:lstStyle/>
          <a:p>
            <a:pPr algn="ctr">
              <a:lnSpc>
                <a:spcPct val="90000"/>
              </a:lnSpc>
            </a:pPr>
            <a:r>
              <a:rPr lang="en-US" sz="6000" b="0" strike="noStrike" spc="-1">
                <a:solidFill>
                  <a:srgbClr val="2E75B6"/>
                </a:solidFill>
                <a:latin typeface="Calibri"/>
              </a:rPr>
              <a:t>BCS Level 4 Certificate in Security Case Development and Design Good Practice </a:t>
            </a:r>
            <a:endParaRPr lang="en-US" sz="6000" b="0" strike="noStrike" spc="-1">
              <a:solidFill>
                <a:srgbClr val="000000"/>
              </a:solidFill>
              <a:latin typeface="Calibri"/>
            </a:endParaRPr>
          </a:p>
        </p:txBody>
      </p:sp>
      <p:sp>
        <p:nvSpPr>
          <p:cNvPr id="130" name="TextShape 2"/>
          <p:cNvSpPr txBox="1"/>
          <p:nvPr/>
        </p:nvSpPr>
        <p:spPr>
          <a:xfrm>
            <a:off x="1523880" y="3602160"/>
            <a:ext cx="9143640" cy="1655280"/>
          </a:xfrm>
          <a:prstGeom prst="rect">
            <a:avLst/>
          </a:prstGeom>
          <a:noFill/>
          <a:ln>
            <a:noFill/>
          </a:ln>
        </p:spPr>
        <p:txBody>
          <a:bodyPr/>
          <a:lstStyle/>
          <a:p>
            <a:pPr algn="ctr">
              <a:lnSpc>
                <a:spcPct val="90000"/>
              </a:lnSpc>
              <a:spcBef>
                <a:spcPts val="1001"/>
              </a:spcBef>
            </a:pPr>
            <a:r>
              <a:rPr lang="en-GB" sz="2400" b="0" strike="noStrike" spc="-1">
                <a:solidFill>
                  <a:srgbClr val="000000"/>
                </a:solidFill>
                <a:latin typeface="Calibri"/>
              </a:rPr>
              <a:t>QAN 603/0904/0</a:t>
            </a:r>
            <a:endParaRPr lang="en-GB"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dirty="0" smtClean="0">
                <a:solidFill>
                  <a:srgbClr val="2E75B6"/>
                </a:solidFill>
                <a:latin typeface="Calibri"/>
              </a:rPr>
              <a:t>Fail Safe Defaults</a:t>
            </a:r>
            <a:endParaRPr lang="en-US" sz="4400" b="0" strike="noStrike" spc="-1" dirty="0">
              <a:solidFill>
                <a:srgbClr val="000000"/>
              </a:solidFill>
              <a:latin typeface="Calibri"/>
            </a:endParaRPr>
          </a:p>
        </p:txBody>
      </p:sp>
      <p:sp>
        <p:nvSpPr>
          <p:cNvPr id="152" name="TextShape 2"/>
          <p:cNvSpPr txBox="1"/>
          <p:nvPr/>
        </p:nvSpPr>
        <p:spPr>
          <a:xfrm>
            <a:off x="221661" y="1473867"/>
            <a:ext cx="11796168" cy="5295067"/>
          </a:xfrm>
          <a:prstGeom prst="rect">
            <a:avLst/>
          </a:prstGeom>
          <a:noFill/>
          <a:ln>
            <a:noFill/>
          </a:ln>
        </p:spPr>
        <p:txBody>
          <a:bodyPr lIns="91440" tIns="45720" rIns="91440" bIns="45720" anchor="t"/>
          <a:lstStyle/>
          <a:p>
            <a:pPr>
              <a:buFont typeface="Arial" panose="020B0604020202020204" pitchFamily="34" charset="0"/>
              <a:buChar char="•"/>
            </a:pPr>
            <a:r>
              <a:rPr lang="en-GB" sz="2800" dirty="0"/>
              <a:t>A conservative design must be based on arguments why objects should be accessible, rather than why they should not. </a:t>
            </a:r>
            <a:endParaRPr lang="en-GB" sz="2800" dirty="0" smtClean="0"/>
          </a:p>
          <a:p>
            <a:pPr>
              <a:buFont typeface="Arial" panose="020B0604020202020204" pitchFamily="34" charset="0"/>
              <a:buChar char="•"/>
            </a:pPr>
            <a:r>
              <a:rPr lang="en-GB" sz="2800" dirty="0" smtClean="0"/>
              <a:t>In </a:t>
            </a:r>
            <a:r>
              <a:rPr lang="en-GB" sz="2800" dirty="0"/>
              <a:t>a large system some objects will be inadequately considered, so a default of lack of permission is safer</a:t>
            </a:r>
            <a:r>
              <a:rPr lang="en-GB" sz="2800" dirty="0" smtClean="0"/>
              <a:t>.</a:t>
            </a:r>
          </a:p>
          <a:p>
            <a:pPr>
              <a:buFont typeface="Arial" panose="020B0604020202020204" pitchFamily="34" charset="0"/>
              <a:buChar char="•"/>
            </a:pPr>
            <a:r>
              <a:rPr lang="en-GB" sz="2800" dirty="0" smtClean="0"/>
              <a:t> </a:t>
            </a:r>
            <a:r>
              <a:rPr lang="en-GB" sz="2800" dirty="0"/>
              <a:t>A design or implementation mistake in a mechanism that gives explicit permission tends to fail by refusing permission, a safe situation, since it will be quickly detected. </a:t>
            </a:r>
            <a:endParaRPr lang="en-GB" sz="2800" dirty="0" smtClean="0"/>
          </a:p>
          <a:p>
            <a:pPr>
              <a:buFont typeface="Arial" panose="020B0604020202020204" pitchFamily="34" charset="0"/>
              <a:buChar char="•"/>
            </a:pPr>
            <a:r>
              <a:rPr lang="en-GB" sz="2800" dirty="0" smtClean="0"/>
              <a:t>On </a:t>
            </a:r>
            <a:r>
              <a:rPr lang="en-GB" sz="2800" dirty="0"/>
              <a:t>the other hand, a design or implementation mistake in a mechanism that explicitly excludes access tends to fail by allowing access, a failure which may go unnoticed in normal use. </a:t>
            </a:r>
            <a:endParaRPr lang="en-GB" sz="2800" dirty="0" smtClean="0"/>
          </a:p>
          <a:p>
            <a:pPr>
              <a:buFont typeface="Arial" panose="020B0604020202020204" pitchFamily="34" charset="0"/>
              <a:buChar char="•"/>
            </a:pPr>
            <a:r>
              <a:rPr lang="en-GB" sz="2800" dirty="0" smtClean="0"/>
              <a:t>This </a:t>
            </a:r>
            <a:r>
              <a:rPr lang="en-GB" sz="2800" dirty="0"/>
              <a:t>principle applies both to the outward appearance of the protection mechanism and to its underlying implementation.</a:t>
            </a:r>
            <a:r>
              <a:rPr lang="en-GB" sz="2800" dirty="0" smtClean="0"/>
              <a:t>. </a:t>
            </a:r>
            <a:endParaRPr lang="en-GB" sz="4000" strike="noStrike" spc="-1" dirty="0">
              <a:solidFill>
                <a:srgbClr val="000000"/>
              </a:solidFill>
              <a:latin typeface="Calibri"/>
              <a:cs typeface="Calibri"/>
            </a:endParaRPr>
          </a:p>
        </p:txBody>
      </p:sp>
    </p:spTree>
    <p:extLst>
      <p:ext uri="{BB962C8B-B14F-4D97-AF65-F5344CB8AC3E}">
        <p14:creationId xmlns:p14="http://schemas.microsoft.com/office/powerpoint/2010/main" val="343893729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dirty="0" smtClean="0">
                <a:solidFill>
                  <a:srgbClr val="2E75B6"/>
                </a:solidFill>
                <a:latin typeface="Calibri"/>
              </a:rPr>
              <a:t>Fail Safe Defaults</a:t>
            </a:r>
            <a:endParaRPr lang="en-US" sz="4400" b="0" strike="noStrike" spc="-1" dirty="0">
              <a:solidFill>
                <a:srgbClr val="000000"/>
              </a:solidFill>
              <a:latin typeface="Calibri"/>
            </a:endParaRPr>
          </a:p>
        </p:txBody>
      </p:sp>
      <p:sp>
        <p:nvSpPr>
          <p:cNvPr id="152" name="TextShape 2"/>
          <p:cNvSpPr txBox="1"/>
          <p:nvPr/>
        </p:nvSpPr>
        <p:spPr>
          <a:xfrm>
            <a:off x="221661" y="1473867"/>
            <a:ext cx="11796168" cy="5295067"/>
          </a:xfrm>
          <a:prstGeom prst="rect">
            <a:avLst/>
          </a:prstGeom>
          <a:noFill/>
          <a:ln>
            <a:noFill/>
          </a:ln>
        </p:spPr>
        <p:txBody>
          <a:bodyPr lIns="91440" tIns="45720" rIns="91440" bIns="45720" anchor="t"/>
          <a:lstStyle/>
          <a:p>
            <a:pPr>
              <a:buFont typeface="Arial" panose="020B0604020202020204" pitchFamily="34" charset="0"/>
              <a:buChar char="•"/>
            </a:pPr>
            <a:r>
              <a:rPr lang="en-GB" sz="2800" dirty="0"/>
              <a:t>Unless a subject is given explicit access to an object, it should be denied access to that object. </a:t>
            </a:r>
            <a:endParaRPr lang="en-GB" sz="2800" dirty="0" smtClean="0"/>
          </a:p>
          <a:p>
            <a:pPr>
              <a:buFont typeface="Arial" panose="020B0604020202020204" pitchFamily="34" charset="0"/>
              <a:buChar char="•"/>
            </a:pPr>
            <a:r>
              <a:rPr lang="en-GB" sz="2800" dirty="0" smtClean="0"/>
              <a:t>This </a:t>
            </a:r>
            <a:r>
              <a:rPr lang="en-GB" sz="2800" dirty="0"/>
              <a:t>principle restricts how privileges are initialized when a subject or object is created. </a:t>
            </a:r>
            <a:endParaRPr lang="en-GB" sz="2800" dirty="0" smtClean="0"/>
          </a:p>
          <a:p>
            <a:pPr>
              <a:buFont typeface="Arial" panose="020B0604020202020204" pitchFamily="34" charset="0"/>
              <a:buChar char="•"/>
            </a:pPr>
            <a:r>
              <a:rPr lang="en-GB" sz="2800" dirty="0" smtClean="0"/>
              <a:t>Basically</a:t>
            </a:r>
            <a:r>
              <a:rPr lang="en-GB" sz="2800" dirty="0"/>
              <a:t>, this principle is similar to the “Default Deny” principle </a:t>
            </a:r>
            <a:r>
              <a:rPr lang="en-GB" sz="2800" dirty="0" smtClean="0"/>
              <a:t> </a:t>
            </a:r>
            <a:r>
              <a:rPr lang="en-GB" sz="2800" dirty="0"/>
              <a:t>in the 6 dumbest ideas in computer security. </a:t>
            </a:r>
            <a:endParaRPr lang="en-GB" sz="2800" dirty="0" smtClean="0"/>
          </a:p>
          <a:p>
            <a:pPr>
              <a:buFont typeface="Arial" panose="020B0604020202020204" pitchFamily="34" charset="0"/>
              <a:buChar char="•"/>
            </a:pPr>
            <a:r>
              <a:rPr lang="en-GB" sz="2800" dirty="0" smtClean="0"/>
              <a:t>Whenever </a:t>
            </a:r>
            <a:r>
              <a:rPr lang="en-GB" sz="2800" dirty="0"/>
              <a:t>access, privilege, or some other security related attribute is not granted, that attribute should be denied by default. </a:t>
            </a:r>
            <a:endParaRPr lang="en-GB" sz="4000" strike="noStrike" spc="-1" dirty="0">
              <a:solidFill>
                <a:srgbClr val="000000"/>
              </a:solidFill>
              <a:latin typeface="Calibri"/>
              <a:cs typeface="Calibri"/>
            </a:endParaRPr>
          </a:p>
        </p:txBody>
      </p:sp>
    </p:spTree>
    <p:extLst>
      <p:ext uri="{BB962C8B-B14F-4D97-AF65-F5344CB8AC3E}">
        <p14:creationId xmlns:p14="http://schemas.microsoft.com/office/powerpoint/2010/main" val="381636527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326AF0C-3101-4522-B776-06F40F20503B}" type="slidenum">
              <a:rPr lang="en-US" altLang="en-US"/>
              <a:pPr/>
              <a:t>12</a:t>
            </a:fld>
            <a:endParaRPr lang="en-US" altLang="en-US"/>
          </a:p>
        </p:txBody>
      </p:sp>
      <p:sp>
        <p:nvSpPr>
          <p:cNvPr id="10243" name="Rectangle 2"/>
          <p:cNvSpPr>
            <a:spLocks noGrp="1" noChangeArrowheads="1"/>
          </p:cNvSpPr>
          <p:nvPr>
            <p:ph type="title"/>
          </p:nvPr>
        </p:nvSpPr>
        <p:spPr/>
        <p:txBody>
          <a:bodyPr/>
          <a:lstStyle/>
          <a:p>
            <a:pPr eaLnBrk="1" hangingPunct="1"/>
            <a:r>
              <a:rPr lang="en-US" altLang="en-US" smtClean="0"/>
              <a:t>Fail-Safe Defaults</a:t>
            </a:r>
          </a:p>
        </p:txBody>
      </p:sp>
      <p:sp>
        <p:nvSpPr>
          <p:cNvPr id="10244" name="Rectangle 3"/>
          <p:cNvSpPr>
            <a:spLocks noGrp="1" noChangeArrowheads="1"/>
          </p:cNvSpPr>
          <p:nvPr>
            <p:ph type="body" idx="1"/>
          </p:nvPr>
        </p:nvSpPr>
        <p:spPr/>
        <p:txBody>
          <a:bodyPr/>
          <a:lstStyle/>
          <a:p>
            <a:pPr eaLnBrk="1" hangingPunct="1"/>
            <a:r>
              <a:rPr lang="en-US" altLang="en-US" smtClean="0"/>
              <a:t>What should be the default action?</a:t>
            </a:r>
          </a:p>
          <a:p>
            <a:pPr eaLnBrk="1" hangingPunct="1"/>
            <a:r>
              <a:rPr lang="en-US" altLang="en-US" smtClean="0"/>
              <a:t>If action fails, how can we keep the system safe/secure?</a:t>
            </a:r>
          </a:p>
          <a:p>
            <a:pPr lvl="4" eaLnBrk="1" hangingPunct="1"/>
            <a:endParaRPr lang="en-US" altLang="en-US" smtClean="0"/>
          </a:p>
          <a:p>
            <a:pPr lvl="1" eaLnBrk="1" hangingPunct="1"/>
            <a:r>
              <a:rPr lang="en-US" altLang="en-US" smtClean="0"/>
              <a:t>Transactions based systems?</a:t>
            </a:r>
          </a:p>
          <a:p>
            <a:pPr lvl="1" eaLnBrk="1" hangingPunct="1"/>
            <a:r>
              <a:rPr lang="en-US" altLang="en-US" smtClean="0"/>
              <a:t>When a file is created, what privileges are assigned to it?</a:t>
            </a:r>
          </a:p>
          <a:p>
            <a:pPr lvl="2" eaLnBrk="1" hangingPunct="1"/>
            <a:r>
              <a:rPr lang="en-US" altLang="en-US" smtClean="0"/>
              <a:t>In Unix? In Windows?</a:t>
            </a:r>
          </a:p>
        </p:txBody>
      </p:sp>
    </p:spTree>
    <p:extLst>
      <p:ext uri="{BB962C8B-B14F-4D97-AF65-F5344CB8AC3E}">
        <p14:creationId xmlns:p14="http://schemas.microsoft.com/office/powerpoint/2010/main" val="3479210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dirty="0" smtClean="0">
                <a:solidFill>
                  <a:srgbClr val="2E75B6"/>
                </a:solidFill>
                <a:latin typeface="Calibri"/>
              </a:rPr>
              <a:t>Fail Safe Defaults- Nutshell</a:t>
            </a:r>
            <a:endParaRPr lang="en-US" sz="4400" b="0" strike="noStrike" spc="-1" dirty="0">
              <a:solidFill>
                <a:srgbClr val="000000"/>
              </a:solidFill>
              <a:latin typeface="Calibri"/>
            </a:endParaRPr>
          </a:p>
        </p:txBody>
      </p:sp>
      <p:sp>
        <p:nvSpPr>
          <p:cNvPr id="152" name="TextShape 2"/>
          <p:cNvSpPr txBox="1"/>
          <p:nvPr/>
        </p:nvSpPr>
        <p:spPr>
          <a:xfrm>
            <a:off x="221661" y="1473867"/>
            <a:ext cx="11796168" cy="5295067"/>
          </a:xfrm>
          <a:prstGeom prst="rect">
            <a:avLst/>
          </a:prstGeom>
          <a:noFill/>
          <a:ln>
            <a:noFill/>
          </a:ln>
        </p:spPr>
        <p:txBody>
          <a:bodyPr lIns="91440" tIns="45720" rIns="91440" bIns="45720" anchor="t"/>
          <a:lstStyle/>
          <a:p>
            <a:pPr>
              <a:buFont typeface="Arial" panose="020B0604020202020204" pitchFamily="34" charset="0"/>
              <a:buChar char="•"/>
            </a:pPr>
            <a:r>
              <a:rPr lang="en-GB" sz="2800" dirty="0"/>
              <a:t>Unless a subject is given explicit access to an object, it should be denied access to the object</a:t>
            </a:r>
            <a:r>
              <a:rPr lang="en-GB" sz="2800" dirty="0" smtClean="0"/>
              <a:t>.</a:t>
            </a:r>
          </a:p>
          <a:p>
            <a:pPr lvl="1">
              <a:buFont typeface="Arial" panose="020B0604020202020204" pitchFamily="34" charset="0"/>
              <a:buChar char="•"/>
            </a:pPr>
            <a:r>
              <a:rPr lang="en-GB" sz="2800" dirty="0" smtClean="0"/>
              <a:t>Default </a:t>
            </a:r>
            <a:r>
              <a:rPr lang="en-GB" sz="2800" dirty="0"/>
              <a:t>access to an object is </a:t>
            </a:r>
            <a:r>
              <a:rPr lang="en-GB" sz="2800" dirty="0" smtClean="0"/>
              <a:t>none</a:t>
            </a:r>
          </a:p>
          <a:p>
            <a:pPr lvl="1">
              <a:buFont typeface="Arial" panose="020B0604020202020204" pitchFamily="34" charset="0"/>
              <a:buChar char="•"/>
            </a:pPr>
            <a:r>
              <a:rPr lang="en-GB" sz="2800" dirty="0" smtClean="0"/>
              <a:t>Access </a:t>
            </a:r>
            <a:r>
              <a:rPr lang="en-GB" sz="2800" dirty="0"/>
              <a:t>Control Lists (ACLs), firewall examples</a:t>
            </a:r>
            <a:r>
              <a:rPr lang="en-GB" sz="2800" dirty="0" smtClean="0"/>
              <a:t>.</a:t>
            </a:r>
          </a:p>
          <a:p>
            <a:pPr lvl="1">
              <a:buFont typeface="Arial" panose="020B0604020202020204" pitchFamily="34" charset="0"/>
              <a:buChar char="•"/>
            </a:pPr>
            <a:r>
              <a:rPr lang="en-GB" sz="2800" dirty="0" smtClean="0"/>
              <a:t>Restricting </a:t>
            </a:r>
            <a:r>
              <a:rPr lang="en-GB" sz="2800" dirty="0"/>
              <a:t>privileges at the time of creation</a:t>
            </a:r>
            <a:endParaRPr lang="en-GB" sz="5400" strike="noStrike" spc="-1" dirty="0">
              <a:solidFill>
                <a:srgbClr val="000000"/>
              </a:solidFill>
              <a:latin typeface="Calibri"/>
              <a:cs typeface="Calibri"/>
            </a:endParaRPr>
          </a:p>
        </p:txBody>
      </p:sp>
    </p:spTree>
    <p:extLst>
      <p:ext uri="{BB962C8B-B14F-4D97-AF65-F5344CB8AC3E}">
        <p14:creationId xmlns:p14="http://schemas.microsoft.com/office/powerpoint/2010/main" val="69989198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dirty="0" smtClean="0">
                <a:solidFill>
                  <a:srgbClr val="2E75B6"/>
                </a:solidFill>
                <a:latin typeface="Calibri"/>
              </a:rPr>
              <a:t>Fail Safe Defaults- Example</a:t>
            </a:r>
            <a:endParaRPr lang="en-US" sz="4400" b="0" strike="noStrike" spc="-1" dirty="0">
              <a:solidFill>
                <a:srgbClr val="000000"/>
              </a:solidFill>
              <a:latin typeface="Calibri"/>
            </a:endParaRPr>
          </a:p>
        </p:txBody>
      </p:sp>
      <p:sp>
        <p:nvSpPr>
          <p:cNvPr id="152" name="TextShape 2"/>
          <p:cNvSpPr txBox="1"/>
          <p:nvPr/>
        </p:nvSpPr>
        <p:spPr>
          <a:xfrm>
            <a:off x="212425" y="1473867"/>
            <a:ext cx="11796168" cy="5295067"/>
          </a:xfrm>
          <a:prstGeom prst="rect">
            <a:avLst/>
          </a:prstGeom>
          <a:noFill/>
          <a:ln>
            <a:noFill/>
          </a:ln>
        </p:spPr>
        <p:txBody>
          <a:bodyPr lIns="91440" tIns="45720" rIns="91440" bIns="45720" anchor="t"/>
          <a:lstStyle/>
          <a:p>
            <a:r>
              <a:rPr lang="en-GB" b="1" dirty="0"/>
              <a:t>Example</a:t>
            </a:r>
            <a:endParaRPr lang="en-GB" dirty="0"/>
          </a:p>
          <a:p>
            <a:pPr marL="342900" indent="-342900">
              <a:buFont typeface="Arial" panose="020B0604020202020204" pitchFamily="34" charset="0"/>
              <a:buChar char="•"/>
            </a:pPr>
            <a:r>
              <a:rPr lang="en-GB" sz="2000" dirty="0"/>
              <a:t>If the mail server is unable to create a file in the spool directory, it should </a:t>
            </a:r>
            <a:endParaRPr lang="en-GB" sz="2000" dirty="0" smtClean="0"/>
          </a:p>
          <a:p>
            <a:pPr marL="800100" lvl="1" indent="-342900">
              <a:buFont typeface="Arial" panose="020B0604020202020204" pitchFamily="34" charset="0"/>
              <a:buChar char="•"/>
            </a:pPr>
            <a:r>
              <a:rPr lang="en-GB" sz="2000" dirty="0" smtClean="0"/>
              <a:t>close </a:t>
            </a:r>
            <a:r>
              <a:rPr lang="en-GB" sz="2000" dirty="0"/>
              <a:t>the network connection, issue an error message, and stop. </a:t>
            </a:r>
            <a:endParaRPr lang="en-GB" sz="2000" dirty="0" smtClean="0"/>
          </a:p>
          <a:p>
            <a:pPr marL="342900" indent="-342900">
              <a:buFont typeface="Arial" panose="020B0604020202020204" pitchFamily="34" charset="0"/>
              <a:buChar char="•"/>
            </a:pPr>
            <a:r>
              <a:rPr lang="en-GB" sz="2000" dirty="0" smtClean="0"/>
              <a:t>It </a:t>
            </a:r>
            <a:r>
              <a:rPr lang="en-GB" sz="2000" dirty="0"/>
              <a:t>should </a:t>
            </a:r>
            <a:r>
              <a:rPr lang="en-GB" sz="2000" i="1" dirty="0"/>
              <a:t>not</a:t>
            </a:r>
            <a:r>
              <a:rPr lang="en-GB" sz="2000" dirty="0"/>
              <a:t> try to store the message elsewhere or to expand its privileges to save the message in another location, because an attacker could use that ability to overwrite other files or fill up other disks (a denial of service attack). </a:t>
            </a:r>
            <a:endParaRPr lang="en-GB" sz="2000" dirty="0" smtClean="0"/>
          </a:p>
          <a:p>
            <a:pPr marL="342900" indent="-342900">
              <a:buFont typeface="Arial" panose="020B0604020202020204" pitchFamily="34" charset="0"/>
              <a:buChar char="•"/>
            </a:pPr>
            <a:r>
              <a:rPr lang="en-GB" sz="2000" dirty="0" smtClean="0"/>
              <a:t>The </a:t>
            </a:r>
            <a:r>
              <a:rPr lang="en-GB" sz="2000" dirty="0"/>
              <a:t>protections on the mail spool directory itself should allow create and write access only to the mail server and read and delete access only to the local server. </a:t>
            </a:r>
            <a:endParaRPr lang="en-GB" sz="2000" dirty="0" smtClean="0"/>
          </a:p>
          <a:p>
            <a:pPr marL="342900" indent="-342900">
              <a:buFont typeface="Arial" panose="020B0604020202020204" pitchFamily="34" charset="0"/>
              <a:buChar char="•"/>
            </a:pPr>
            <a:r>
              <a:rPr lang="en-GB" sz="2000" dirty="0" smtClean="0"/>
              <a:t>No </a:t>
            </a:r>
            <a:r>
              <a:rPr lang="en-GB" sz="2000" dirty="0"/>
              <a:t>other user should have access to the directory</a:t>
            </a:r>
            <a:r>
              <a:rPr lang="en-GB" sz="2000" dirty="0" smtClean="0"/>
              <a:t>.</a:t>
            </a:r>
          </a:p>
          <a:p>
            <a:pPr marL="342900" indent="-342900">
              <a:buFont typeface="Arial" panose="020B0604020202020204" pitchFamily="34" charset="0"/>
              <a:buChar char="•"/>
            </a:pPr>
            <a:endParaRPr lang="en-GB" sz="2000" dirty="0"/>
          </a:p>
          <a:p>
            <a:r>
              <a:rPr lang="en-GB" sz="2000" dirty="0"/>
              <a:t>In practice, most systems will allow an administrator access to the mail spool directory. By the principle of least privilege, that administrator should be able to access </a:t>
            </a:r>
            <a:r>
              <a:rPr lang="en-GB" sz="2000" i="1" dirty="0"/>
              <a:t>only</a:t>
            </a:r>
            <a:r>
              <a:rPr lang="en-GB" sz="2000" dirty="0"/>
              <a:t> the subjects and objects involved in mail queueing and delivery</a:t>
            </a:r>
            <a:r>
              <a:rPr lang="en-GB" sz="2000" dirty="0" smtClean="0"/>
              <a:t>. In this case , </a:t>
            </a:r>
            <a:r>
              <a:rPr lang="en-GB" sz="2000" dirty="0"/>
              <a:t>this constraint minimizes the threats if that administrator's account is compromised. The mail system can be damaged or destroyed, but nothing else can be.</a:t>
            </a:r>
          </a:p>
        </p:txBody>
      </p:sp>
    </p:spTree>
    <p:extLst>
      <p:ext uri="{BB962C8B-B14F-4D97-AF65-F5344CB8AC3E}">
        <p14:creationId xmlns:p14="http://schemas.microsoft.com/office/powerpoint/2010/main" val="395918239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Least Privilege </a:t>
            </a:r>
            <a:endParaRPr lang="en-US" sz="4400" b="0" strike="noStrike" spc="-1">
              <a:solidFill>
                <a:srgbClr val="000000"/>
              </a:solidFill>
              <a:latin typeface="Calibri"/>
            </a:endParaRPr>
          </a:p>
        </p:txBody>
      </p:sp>
      <p:sp>
        <p:nvSpPr>
          <p:cNvPr id="150" name="TextShape 2"/>
          <p:cNvSpPr txBox="1"/>
          <p:nvPr/>
        </p:nvSpPr>
        <p:spPr>
          <a:xfrm>
            <a:off x="312840" y="1825560"/>
            <a:ext cx="11590200" cy="4935600"/>
          </a:xfrm>
          <a:prstGeom prst="rect">
            <a:avLst/>
          </a:prstGeom>
          <a:noFill/>
          <a:ln>
            <a:noFill/>
          </a:ln>
        </p:spPr>
        <p:txBody>
          <a:bodyPr lIns="91440" tIns="45720" rIns="91440" bIns="45720" anchor="t"/>
          <a:lstStyle/>
          <a:p>
            <a:pPr marL="457200" indent="-457200">
              <a:buFont typeface="Arial" panose="020B0604020202020204" pitchFamily="34" charset="0"/>
              <a:buChar char="•"/>
            </a:pPr>
            <a:r>
              <a:rPr lang="en-GB" sz="3200"/>
              <a:t>The Principle of least privilege originated in military and intelligence operations.</a:t>
            </a:r>
          </a:p>
          <a:p>
            <a:endParaRPr lang="en-GB" sz="3200">
              <a:cs typeface="Calibri"/>
            </a:endParaRPr>
          </a:p>
          <a:p>
            <a:pPr>
              <a:buFont typeface="Arial" panose="020B0604020202020204" pitchFamily="34" charset="0"/>
            </a:pPr>
            <a:endParaRPr lang="en-GB" sz="3200">
              <a:cs typeface="Calibri"/>
            </a:endParaRPr>
          </a:p>
          <a:p>
            <a:pPr>
              <a:buFont typeface="Arial" panose="020B0604020202020204" pitchFamily="34" charset="0"/>
            </a:pPr>
            <a:endParaRPr lang="en-GB" sz="3200">
              <a:cs typeface="Calibri"/>
            </a:endParaRPr>
          </a:p>
          <a:p>
            <a:pPr>
              <a:buFont typeface="Arial" panose="020B0604020202020204" pitchFamily="34" charset="0"/>
            </a:pPr>
            <a:r>
              <a:rPr lang="en-GB" sz="3200">
                <a:cs typeface="Calibri"/>
              </a:rPr>
              <a:t>In network security,</a:t>
            </a:r>
          </a:p>
        </p:txBody>
      </p:sp>
      <p:pic>
        <p:nvPicPr>
          <p:cNvPr id="2" name="Picture 2" descr="A picture containing shape&#10;&#10;Description automatically generated">
            <a:extLst>
              <a:ext uri="{FF2B5EF4-FFF2-40B4-BE49-F238E27FC236}">
                <a16:creationId xmlns:a16="http://schemas.microsoft.com/office/drawing/2014/main" id="{59162905-721D-4BB9-9B80-E588BE5F7E25}"/>
              </a:ext>
            </a:extLst>
          </p:cNvPr>
          <p:cNvPicPr>
            <a:picLocks noChangeAspect="1"/>
          </p:cNvPicPr>
          <p:nvPr/>
        </p:nvPicPr>
        <p:blipFill>
          <a:blip r:embed="rId2"/>
          <a:stretch>
            <a:fillRect/>
          </a:stretch>
        </p:blipFill>
        <p:spPr>
          <a:xfrm>
            <a:off x="2128838" y="5200014"/>
            <a:ext cx="6886574" cy="1131175"/>
          </a:xfrm>
          <a:prstGeom prst="rect">
            <a:avLst/>
          </a:prstGeom>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Least Privilege </a:t>
            </a:r>
            <a:endParaRPr lang="en-US" sz="4400" b="0" strike="noStrike" spc="-1">
              <a:solidFill>
                <a:srgbClr val="000000"/>
              </a:solidFill>
              <a:latin typeface="Calibri"/>
            </a:endParaRPr>
          </a:p>
        </p:txBody>
      </p:sp>
      <p:sp>
        <p:nvSpPr>
          <p:cNvPr id="150" name="TextShape 2"/>
          <p:cNvSpPr txBox="1"/>
          <p:nvPr/>
        </p:nvSpPr>
        <p:spPr>
          <a:xfrm>
            <a:off x="312840" y="1825560"/>
            <a:ext cx="11590200" cy="4935600"/>
          </a:xfrm>
          <a:prstGeom prst="rect">
            <a:avLst/>
          </a:prstGeom>
          <a:noFill/>
          <a:ln>
            <a:noFill/>
          </a:ln>
        </p:spPr>
        <p:txBody>
          <a:bodyPr/>
          <a:lstStyle/>
          <a:p>
            <a:pPr marL="457200" indent="-457200">
              <a:buFont typeface="Arial" panose="020B0604020202020204" pitchFamily="34" charset="0"/>
              <a:buChar char="•"/>
            </a:pPr>
            <a:r>
              <a:rPr lang="en-GB" sz="3200"/>
              <a:t>Any user, program, or process should have only the bare minimum privileges necessary to perform its function</a:t>
            </a:r>
          </a:p>
          <a:p>
            <a:pPr marL="457200" indent="-457200">
              <a:buFont typeface="Arial" panose="020B0604020202020204" pitchFamily="34" charset="0"/>
              <a:buChar char="•"/>
            </a:pPr>
            <a:r>
              <a:rPr lang="en-GB" sz="3200"/>
              <a:t>Allowing only enough access to perform the required job</a:t>
            </a:r>
          </a:p>
          <a:p>
            <a:pPr marL="457200" indent="-457200">
              <a:buFont typeface="Arial" panose="020B0604020202020204" pitchFamily="34" charset="0"/>
              <a:buChar char="•"/>
            </a:pPr>
            <a:r>
              <a:rPr lang="en-GB" sz="3200"/>
              <a:t>Adhering to the principle of least privilege reduces the risk of attackers gaining access to critical systems or sensitive data by compromising a low-level user account, device, or application</a:t>
            </a:r>
          </a:p>
          <a:p>
            <a:pPr marL="457200" indent="-457200">
              <a:buFont typeface="Arial" panose="020B0604020202020204" pitchFamily="34" charset="0"/>
              <a:buChar char="•"/>
            </a:pPr>
            <a:r>
              <a:rPr lang="en-GB" sz="3200"/>
              <a:t>Implementing the POLP (principle of least privilege) helps contain compromises to their area of origin, stopping them from spreading to the system at large</a:t>
            </a:r>
            <a:endParaRPr lang="en-US" sz="3200" b="0" strike="noStrike" spc="-1">
              <a:solidFill>
                <a:srgbClr val="000000"/>
              </a:solidFill>
              <a:latin typeface="Calibri"/>
            </a:endParaRPr>
          </a:p>
        </p:txBody>
      </p:sp>
    </p:spTree>
    <p:extLst>
      <p:ext uri="{BB962C8B-B14F-4D97-AF65-F5344CB8AC3E}">
        <p14:creationId xmlns:p14="http://schemas.microsoft.com/office/powerpoint/2010/main" val="101386411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922C6-BA3C-4667-9F9E-9F0F275C5E4B}"/>
              </a:ext>
            </a:extLst>
          </p:cNvPr>
          <p:cNvSpPr>
            <a:spLocks noGrp="1"/>
          </p:cNvSpPr>
          <p:nvPr>
            <p:ph type="title"/>
          </p:nvPr>
        </p:nvSpPr>
        <p:spPr/>
        <p:txBody>
          <a:bodyPr/>
          <a:lstStyle/>
          <a:p>
            <a:r>
              <a:rPr lang="en-GB" b="1">
                <a:solidFill>
                  <a:srgbClr val="2E75B6"/>
                </a:solidFill>
                <a:latin typeface="Calibri" panose="020F0502020204030204" pitchFamily="34" charset="0"/>
                <a:cs typeface="Calibri" panose="020F0502020204030204" pitchFamily="34" charset="0"/>
              </a:rPr>
              <a:t>Least Privilege</a:t>
            </a:r>
            <a:endParaRPr lang="en-GB">
              <a:solidFill>
                <a:srgbClr val="2E75B6"/>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BC2D32EC-4466-4426-AECE-CF8220CCA6FB}"/>
              </a:ext>
            </a:extLst>
          </p:cNvPr>
          <p:cNvSpPr>
            <a:spLocks noGrp="1"/>
          </p:cNvSpPr>
          <p:nvPr>
            <p:ph idx="1"/>
          </p:nvPr>
        </p:nvSpPr>
        <p:spPr>
          <a:xfrm>
            <a:off x="312821" y="1498600"/>
            <a:ext cx="11590421" cy="5262981"/>
          </a:xfrm>
        </p:spPr>
        <p:txBody>
          <a:bodyPr anchor="t">
            <a:normAutofit/>
          </a:bodyPr>
          <a:lstStyle/>
          <a:p>
            <a:r>
              <a:rPr lang="en-GB" dirty="0"/>
              <a:t>The Least Privilege design principle requires a minimalistic approach to granting user access rights to specific information and tools</a:t>
            </a:r>
          </a:p>
          <a:p>
            <a:r>
              <a:rPr lang="en-GB" dirty="0"/>
              <a:t>Additionally, access rights should be time based as to limit resources access bound to the time needed to complete necessary tasks</a:t>
            </a:r>
          </a:p>
          <a:p>
            <a:r>
              <a:rPr lang="en-GB" dirty="0"/>
              <a:t>The implications of granting access beyond this scope will allow for unnecessary access and the potential for data to be updated out of the approved context</a:t>
            </a:r>
          </a:p>
          <a:p>
            <a:r>
              <a:rPr lang="en-GB" dirty="0"/>
              <a:t>The assigning of access rights will limit system damaging attacks from users whether they are intentional or not</a:t>
            </a:r>
          </a:p>
          <a:p>
            <a:r>
              <a:rPr lang="en-GB" dirty="0"/>
              <a:t>This principle attempts to limit data changes and prevents potential damage from occurring by accident or error by reducing the amount of potential interactions with a resource</a:t>
            </a:r>
          </a:p>
        </p:txBody>
      </p:sp>
    </p:spTree>
    <p:extLst>
      <p:ext uri="{BB962C8B-B14F-4D97-AF65-F5344CB8AC3E}">
        <p14:creationId xmlns:p14="http://schemas.microsoft.com/office/powerpoint/2010/main" val="573051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922C6-BA3C-4667-9F9E-9F0F275C5E4B}"/>
              </a:ext>
            </a:extLst>
          </p:cNvPr>
          <p:cNvSpPr>
            <a:spLocks noGrp="1"/>
          </p:cNvSpPr>
          <p:nvPr>
            <p:ph type="title"/>
          </p:nvPr>
        </p:nvSpPr>
        <p:spPr/>
        <p:txBody>
          <a:bodyPr/>
          <a:lstStyle/>
          <a:p>
            <a:r>
              <a:rPr lang="en-GB" b="1">
                <a:solidFill>
                  <a:srgbClr val="2E75B6"/>
                </a:solidFill>
                <a:latin typeface="Calibri" panose="020F0502020204030204" pitchFamily="34" charset="0"/>
                <a:cs typeface="Calibri" panose="020F0502020204030204" pitchFamily="34" charset="0"/>
              </a:rPr>
              <a:t>Least Privilege</a:t>
            </a:r>
            <a:endParaRPr lang="en-GB">
              <a:solidFill>
                <a:srgbClr val="2E75B6"/>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BC2D32EC-4466-4426-AECE-CF8220CCA6FB}"/>
              </a:ext>
            </a:extLst>
          </p:cNvPr>
          <p:cNvSpPr>
            <a:spLocks noGrp="1"/>
          </p:cNvSpPr>
          <p:nvPr>
            <p:ph idx="1"/>
          </p:nvPr>
        </p:nvSpPr>
        <p:spPr>
          <a:xfrm>
            <a:off x="312821" y="1498600"/>
            <a:ext cx="11590421" cy="5262981"/>
          </a:xfrm>
        </p:spPr>
        <p:txBody>
          <a:bodyPr anchor="t">
            <a:normAutofit/>
          </a:bodyPr>
          <a:lstStyle/>
          <a:p>
            <a:r>
              <a:rPr lang="en-GB" dirty="0"/>
              <a:t>Every program and every user of the system should operate using the least set of privileges necessary to complete the job. </a:t>
            </a:r>
            <a:endParaRPr lang="en-GB" dirty="0" smtClean="0"/>
          </a:p>
          <a:p>
            <a:r>
              <a:rPr lang="en-GB" dirty="0" smtClean="0"/>
              <a:t>Primarily</a:t>
            </a:r>
            <a:r>
              <a:rPr lang="en-GB" dirty="0"/>
              <a:t>, this principle limits the damage that can result from an accident or error. It also reduces the number of potential interactions among privileged programs to the minimum for correct operation, so that unintentional, unwanted, or improper uses of privilege are less likely to occur. </a:t>
            </a:r>
            <a:endParaRPr lang="en-GB" dirty="0" smtClean="0"/>
          </a:p>
          <a:p>
            <a:r>
              <a:rPr lang="en-GB" dirty="0" smtClean="0"/>
              <a:t>Thus</a:t>
            </a:r>
            <a:r>
              <a:rPr lang="en-GB" dirty="0"/>
              <a:t>, if a question arises related to misuse of a privilege, the number of programs that must be audited is minimized. Put another way, if a mechanism can provide “firewalls,” the principle of least privilege provides a rationale for where to install the firewalls. </a:t>
            </a:r>
          </a:p>
        </p:txBody>
      </p:sp>
    </p:spTree>
    <p:extLst>
      <p:ext uri="{BB962C8B-B14F-4D97-AF65-F5344CB8AC3E}">
        <p14:creationId xmlns:p14="http://schemas.microsoft.com/office/powerpoint/2010/main" val="2396719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922C6-BA3C-4667-9F9E-9F0F275C5E4B}"/>
              </a:ext>
            </a:extLst>
          </p:cNvPr>
          <p:cNvSpPr>
            <a:spLocks noGrp="1"/>
          </p:cNvSpPr>
          <p:nvPr>
            <p:ph type="title"/>
          </p:nvPr>
        </p:nvSpPr>
        <p:spPr/>
        <p:txBody>
          <a:bodyPr/>
          <a:lstStyle/>
          <a:p>
            <a:r>
              <a:rPr lang="en-GB" b="1">
                <a:solidFill>
                  <a:srgbClr val="2E75B6"/>
                </a:solidFill>
                <a:latin typeface="Calibri" panose="020F0502020204030204" pitchFamily="34" charset="0"/>
                <a:cs typeface="Calibri" panose="020F0502020204030204" pitchFamily="34" charset="0"/>
              </a:rPr>
              <a:t>Least Privilege</a:t>
            </a:r>
            <a:endParaRPr lang="en-GB">
              <a:solidFill>
                <a:srgbClr val="2E75B6"/>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BC2D32EC-4466-4426-AECE-CF8220CCA6FB}"/>
              </a:ext>
            </a:extLst>
          </p:cNvPr>
          <p:cNvSpPr>
            <a:spLocks noGrp="1"/>
          </p:cNvSpPr>
          <p:nvPr>
            <p:ph idx="1"/>
          </p:nvPr>
        </p:nvSpPr>
        <p:spPr>
          <a:xfrm>
            <a:off x="312821" y="1498600"/>
            <a:ext cx="11590421" cy="5262981"/>
          </a:xfrm>
        </p:spPr>
        <p:txBody>
          <a:bodyPr anchor="t">
            <a:normAutofit lnSpcReduction="10000"/>
          </a:bodyPr>
          <a:lstStyle/>
          <a:p>
            <a:r>
              <a:rPr lang="en-GB" dirty="0"/>
              <a:t>A subject should be given only those privileges that it needs in order to complete its task. </a:t>
            </a:r>
            <a:endParaRPr lang="en-GB" dirty="0" smtClean="0"/>
          </a:p>
          <a:p>
            <a:r>
              <a:rPr lang="en-GB" dirty="0" smtClean="0"/>
              <a:t>The </a:t>
            </a:r>
            <a:r>
              <a:rPr lang="en-GB" dirty="0"/>
              <a:t>function of a subject should control the assignment of rights, not the identity of the subject. </a:t>
            </a:r>
            <a:endParaRPr lang="en-GB" dirty="0" smtClean="0"/>
          </a:p>
          <a:p>
            <a:r>
              <a:rPr lang="en-GB" dirty="0" smtClean="0"/>
              <a:t>This </a:t>
            </a:r>
            <a:r>
              <a:rPr lang="en-GB" dirty="0"/>
              <a:t>means that if your boss demands root access to a UNIX system that you administer, she should not be given that privilege unless she absolutely has a task that requires such level of access</a:t>
            </a:r>
            <a:r>
              <a:rPr lang="en-GB" dirty="0" smtClean="0"/>
              <a:t>.</a:t>
            </a:r>
          </a:p>
          <a:p>
            <a:r>
              <a:rPr lang="en-GB" dirty="0" smtClean="0"/>
              <a:t> </a:t>
            </a:r>
            <a:r>
              <a:rPr lang="en-GB" dirty="0"/>
              <a:t>If possible, the elevated rights of an identity individual should be removed as soon as those rights are no longer required</a:t>
            </a:r>
            <a:r>
              <a:rPr lang="en-GB" dirty="0" smtClean="0"/>
              <a:t>.</a:t>
            </a:r>
          </a:p>
          <a:p>
            <a:r>
              <a:rPr lang="en-GB" dirty="0" smtClean="0"/>
              <a:t> </a:t>
            </a:r>
            <a:r>
              <a:rPr lang="en-GB" dirty="0"/>
              <a:t>e.g. </a:t>
            </a:r>
            <a:endParaRPr lang="en-GB" dirty="0" smtClean="0"/>
          </a:p>
          <a:p>
            <a:pPr marL="457200" lvl="1" indent="0">
              <a:buNone/>
            </a:pPr>
            <a:r>
              <a:rPr lang="en-GB" dirty="0" err="1" smtClean="0"/>
              <a:t>sudo</a:t>
            </a:r>
            <a:r>
              <a:rPr lang="en-GB" dirty="0" smtClean="0"/>
              <a:t> </a:t>
            </a:r>
          </a:p>
          <a:p>
            <a:pPr marL="457200" lvl="1" indent="0">
              <a:buNone/>
            </a:pPr>
            <a:r>
              <a:rPr lang="en-GB" dirty="0" err="1" smtClean="0"/>
              <a:t>su</a:t>
            </a:r>
            <a:r>
              <a:rPr lang="en-GB" dirty="0" smtClean="0"/>
              <a:t> </a:t>
            </a:r>
            <a:r>
              <a:rPr lang="en-GB" dirty="0"/>
              <a:t>programs </a:t>
            </a:r>
            <a:endParaRPr lang="en-GB" dirty="0" smtClean="0"/>
          </a:p>
          <a:p>
            <a:pPr marL="457200" lvl="1" indent="0">
              <a:buNone/>
            </a:pPr>
            <a:r>
              <a:rPr lang="en-GB" dirty="0" smtClean="0"/>
              <a:t>set </a:t>
            </a:r>
            <a:r>
              <a:rPr lang="en-GB" dirty="0" err="1"/>
              <a:t>uid</a:t>
            </a:r>
            <a:r>
              <a:rPr lang="en-GB" dirty="0"/>
              <a:t> only when needed</a:t>
            </a:r>
          </a:p>
        </p:txBody>
      </p:sp>
    </p:spTree>
    <p:extLst>
      <p:ext uri="{BB962C8B-B14F-4D97-AF65-F5344CB8AC3E}">
        <p14:creationId xmlns:p14="http://schemas.microsoft.com/office/powerpoint/2010/main" val="3322198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361080" y="1709640"/>
            <a:ext cx="11341440" cy="2852280"/>
          </a:xfrm>
          <a:prstGeom prst="rect">
            <a:avLst/>
          </a:prstGeom>
          <a:noFill/>
          <a:ln>
            <a:noFill/>
          </a:ln>
        </p:spPr>
        <p:txBody>
          <a:bodyPr anchor="b">
            <a:normAutofit/>
          </a:bodyPr>
          <a:lstStyle/>
          <a:p>
            <a:pPr>
              <a:lnSpc>
                <a:spcPct val="90000"/>
              </a:lnSpc>
            </a:pPr>
            <a:r>
              <a:rPr lang="en-US" sz="6000" b="0" strike="noStrike" spc="-1">
                <a:solidFill>
                  <a:srgbClr val="2E75B6"/>
                </a:solidFill>
                <a:latin typeface="Calibri"/>
              </a:rPr>
              <a:t>1.2  Describe the application and features of core IT Security Design Principles</a:t>
            </a:r>
            <a:endParaRPr lang="en-US" sz="6000" b="0" strike="noStrike" spc="-1">
              <a:solidFill>
                <a:srgbClr val="000000"/>
              </a:solidFill>
              <a:latin typeface="Calibri"/>
            </a:endParaRPr>
          </a:p>
        </p:txBody>
      </p:sp>
      <p:sp>
        <p:nvSpPr>
          <p:cNvPr id="144" name="TextShape 2"/>
          <p:cNvSpPr txBox="1"/>
          <p:nvPr/>
        </p:nvSpPr>
        <p:spPr>
          <a:xfrm>
            <a:off x="361080" y="4589640"/>
            <a:ext cx="11341440" cy="2203920"/>
          </a:xfrm>
          <a:prstGeom prst="rect">
            <a:avLst/>
          </a:prstGeom>
          <a:noFill/>
          <a:ln>
            <a:noFill/>
          </a:ln>
        </p:spPr>
        <p:txBody>
          <a:bodyPr>
            <a:normAutofit fontScale="92500" lnSpcReduction="20000"/>
          </a:bodyPr>
          <a:lstStyle/>
          <a:p>
            <a:pPr marL="457200">
              <a:lnSpc>
                <a:spcPct val="90000"/>
              </a:lnSpc>
              <a:spcBef>
                <a:spcPts val="499"/>
              </a:spcBef>
            </a:pPr>
            <a:r>
              <a:rPr lang="en-US" sz="2000" b="0" strike="noStrike" spc="-1">
                <a:solidFill>
                  <a:srgbClr val="8B8B8B"/>
                </a:solidFill>
                <a:latin typeface="Calibri"/>
              </a:rPr>
              <a:t>Least privilege </a:t>
            </a:r>
            <a:endParaRPr lang="en-US" sz="2000" b="0" strike="noStrike" spc="-1">
              <a:solidFill>
                <a:srgbClr val="000000"/>
              </a:solidFill>
              <a:latin typeface="Calibri"/>
            </a:endParaRPr>
          </a:p>
          <a:p>
            <a:pPr marL="457200">
              <a:lnSpc>
                <a:spcPct val="90000"/>
              </a:lnSpc>
              <a:spcBef>
                <a:spcPts val="499"/>
              </a:spcBef>
            </a:pPr>
            <a:r>
              <a:rPr lang="en-US" sz="2000" b="0" strike="noStrike" spc="-1">
                <a:solidFill>
                  <a:srgbClr val="8B8B8B"/>
                </a:solidFill>
                <a:latin typeface="Calibri"/>
              </a:rPr>
              <a:t>Economy of mechanism </a:t>
            </a:r>
            <a:endParaRPr lang="en-US" sz="2000" b="0" strike="noStrike" spc="-1">
              <a:solidFill>
                <a:srgbClr val="000000"/>
              </a:solidFill>
              <a:latin typeface="Calibri"/>
            </a:endParaRPr>
          </a:p>
          <a:p>
            <a:pPr marL="457200">
              <a:lnSpc>
                <a:spcPct val="90000"/>
              </a:lnSpc>
              <a:spcBef>
                <a:spcPts val="499"/>
              </a:spcBef>
            </a:pPr>
            <a:r>
              <a:rPr lang="en-US" sz="2000" b="0" strike="noStrike" spc="-1" err="1">
                <a:solidFill>
                  <a:srgbClr val="8B8B8B"/>
                </a:solidFill>
                <a:latin typeface="Calibri"/>
              </a:rPr>
              <a:t>Defence</a:t>
            </a:r>
            <a:r>
              <a:rPr lang="en-US" sz="2000" b="0" strike="noStrike" spc="-1">
                <a:solidFill>
                  <a:srgbClr val="8B8B8B"/>
                </a:solidFill>
                <a:latin typeface="Calibri"/>
              </a:rPr>
              <a:t> in depth (complete mediation) </a:t>
            </a:r>
            <a:endParaRPr lang="en-US" sz="2000" b="0" strike="noStrike" spc="-1">
              <a:solidFill>
                <a:srgbClr val="000000"/>
              </a:solidFill>
              <a:latin typeface="Calibri"/>
            </a:endParaRPr>
          </a:p>
          <a:p>
            <a:pPr marL="457200">
              <a:lnSpc>
                <a:spcPct val="90000"/>
              </a:lnSpc>
              <a:spcBef>
                <a:spcPts val="499"/>
              </a:spcBef>
            </a:pPr>
            <a:r>
              <a:rPr lang="en-US" sz="2000" b="0" strike="noStrike" spc="-1">
                <a:solidFill>
                  <a:srgbClr val="8B8B8B"/>
                </a:solidFill>
                <a:latin typeface="Calibri"/>
              </a:rPr>
              <a:t>Human factors - psychological acceptability </a:t>
            </a:r>
            <a:endParaRPr lang="en-US" sz="2000" b="0" strike="noStrike" spc="-1">
              <a:solidFill>
                <a:srgbClr val="000000"/>
              </a:solidFill>
              <a:latin typeface="Calibri"/>
            </a:endParaRPr>
          </a:p>
          <a:p>
            <a:pPr marL="457200">
              <a:lnSpc>
                <a:spcPct val="90000"/>
              </a:lnSpc>
              <a:spcBef>
                <a:spcPts val="499"/>
              </a:spcBef>
            </a:pPr>
            <a:r>
              <a:rPr lang="en-US" sz="2000" b="0" strike="noStrike" spc="-1">
                <a:solidFill>
                  <a:srgbClr val="8B8B8B"/>
                </a:solidFill>
                <a:latin typeface="Calibri"/>
              </a:rPr>
              <a:t>Fail-safe defaults </a:t>
            </a:r>
            <a:endParaRPr lang="en-US" sz="2000" b="0" strike="noStrike" spc="-1">
              <a:solidFill>
                <a:srgbClr val="000000"/>
              </a:solidFill>
              <a:latin typeface="Calibri"/>
            </a:endParaRPr>
          </a:p>
          <a:p>
            <a:pPr marL="457200">
              <a:lnSpc>
                <a:spcPct val="90000"/>
              </a:lnSpc>
              <a:spcBef>
                <a:spcPts val="499"/>
              </a:spcBef>
            </a:pPr>
            <a:r>
              <a:rPr lang="en-US" sz="2000" b="0" strike="noStrike" spc="-1">
                <a:solidFill>
                  <a:srgbClr val="8B8B8B"/>
                </a:solidFill>
                <a:latin typeface="Calibri"/>
              </a:rPr>
              <a:t>Open design </a:t>
            </a:r>
            <a:endParaRPr lang="en-US" sz="2000" b="0" strike="noStrike" spc="-1">
              <a:solidFill>
                <a:srgbClr val="000000"/>
              </a:solidFill>
              <a:latin typeface="Calibri"/>
            </a:endParaRPr>
          </a:p>
          <a:p>
            <a:pPr marL="457200">
              <a:lnSpc>
                <a:spcPct val="90000"/>
              </a:lnSpc>
              <a:spcBef>
                <a:spcPts val="499"/>
              </a:spcBef>
            </a:pPr>
            <a:r>
              <a:rPr lang="en-US" sz="2000" b="0" strike="noStrike" spc="-1">
                <a:solidFill>
                  <a:srgbClr val="8B8B8B"/>
                </a:solidFill>
                <a:latin typeface="Calibri"/>
              </a:rPr>
              <a:t>Separation of privileges </a:t>
            </a:r>
            <a:endParaRPr lang="en-US" sz="2000" b="0" strike="noStrike" spc="-1">
              <a:solidFill>
                <a:srgbClr val="000000"/>
              </a:solidFill>
              <a:latin typeface="Calibri"/>
            </a:endParaRPr>
          </a:p>
          <a:p>
            <a:pPr marL="457200">
              <a:lnSpc>
                <a:spcPct val="90000"/>
              </a:lnSpc>
              <a:spcBef>
                <a:spcPts val="499"/>
              </a:spcBef>
            </a:pPr>
            <a:r>
              <a:rPr lang="en-US" sz="2000" b="0" strike="noStrike" spc="-1">
                <a:solidFill>
                  <a:srgbClr val="8B8B8B"/>
                </a:solidFill>
                <a:latin typeface="Calibri"/>
              </a:rPr>
              <a:t>Least common mechanism   </a:t>
            </a:r>
            <a:endParaRPr lang="en-US" sz="2000" b="0" strike="noStrike" spc="-1">
              <a:solidFill>
                <a:srgbClr val="000000"/>
              </a:solidFill>
              <a:latin typeface="Calibri"/>
            </a:endParaRPr>
          </a:p>
          <a:p>
            <a:pPr>
              <a:lnSpc>
                <a:spcPct val="90000"/>
              </a:lnSpc>
              <a:spcBef>
                <a:spcPts val="1001"/>
              </a:spcBef>
            </a:pPr>
            <a:endParaRPr lang="en-US" sz="20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922C6-BA3C-4667-9F9E-9F0F275C5E4B}"/>
              </a:ext>
            </a:extLst>
          </p:cNvPr>
          <p:cNvSpPr>
            <a:spLocks noGrp="1"/>
          </p:cNvSpPr>
          <p:nvPr>
            <p:ph type="title"/>
          </p:nvPr>
        </p:nvSpPr>
        <p:spPr/>
        <p:txBody>
          <a:bodyPr/>
          <a:lstStyle/>
          <a:p>
            <a:r>
              <a:rPr lang="en-GB" b="1" dirty="0">
                <a:solidFill>
                  <a:srgbClr val="2E75B6"/>
                </a:solidFill>
                <a:latin typeface="Calibri" panose="020F0502020204030204" pitchFamily="34" charset="0"/>
                <a:cs typeface="Calibri" panose="020F0502020204030204" pitchFamily="34" charset="0"/>
              </a:rPr>
              <a:t>Least </a:t>
            </a:r>
            <a:r>
              <a:rPr lang="en-GB" b="1" dirty="0" smtClean="0">
                <a:solidFill>
                  <a:srgbClr val="2E75B6"/>
                </a:solidFill>
                <a:latin typeface="Calibri" panose="020F0502020204030204" pitchFamily="34" charset="0"/>
                <a:cs typeface="Calibri" panose="020F0502020204030204" pitchFamily="34" charset="0"/>
              </a:rPr>
              <a:t>Privilege- nutshell </a:t>
            </a:r>
            <a:endParaRPr lang="en-GB" dirty="0">
              <a:solidFill>
                <a:srgbClr val="2E75B6"/>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BC2D32EC-4466-4426-AECE-CF8220CCA6FB}"/>
              </a:ext>
            </a:extLst>
          </p:cNvPr>
          <p:cNvSpPr>
            <a:spLocks noGrp="1"/>
          </p:cNvSpPr>
          <p:nvPr>
            <p:ph idx="1"/>
          </p:nvPr>
        </p:nvSpPr>
        <p:spPr>
          <a:xfrm>
            <a:off x="312821" y="1498600"/>
            <a:ext cx="11590421" cy="5262981"/>
          </a:xfrm>
        </p:spPr>
        <p:txBody>
          <a:bodyPr anchor="t">
            <a:normAutofit/>
          </a:bodyPr>
          <a:lstStyle/>
          <a:p>
            <a:r>
              <a:rPr lang="en-GB" sz="3200" dirty="0" smtClean="0"/>
              <a:t>Entity </a:t>
            </a:r>
            <a:r>
              <a:rPr lang="en-GB" sz="3200" dirty="0"/>
              <a:t>should be given only those privilege needed to finish a </a:t>
            </a:r>
            <a:r>
              <a:rPr lang="en-GB" sz="3200" dirty="0" smtClean="0"/>
              <a:t>task</a:t>
            </a:r>
          </a:p>
          <a:p>
            <a:pPr lvl="1"/>
            <a:r>
              <a:rPr lang="en-GB" sz="2800" dirty="0" smtClean="0"/>
              <a:t>Temporary </a:t>
            </a:r>
            <a:r>
              <a:rPr lang="en-GB" sz="2800" dirty="0"/>
              <a:t>elevation of privilege should be relinquished </a:t>
            </a:r>
            <a:r>
              <a:rPr lang="en-GB" sz="2800" dirty="0" smtClean="0"/>
              <a:t>immediately</a:t>
            </a:r>
          </a:p>
          <a:p>
            <a:pPr lvl="1"/>
            <a:r>
              <a:rPr lang="en-GB" sz="2800" dirty="0" smtClean="0"/>
              <a:t>Granularity </a:t>
            </a:r>
            <a:r>
              <a:rPr lang="en-GB" sz="2800" dirty="0"/>
              <a:t>of </a:t>
            </a:r>
            <a:r>
              <a:rPr lang="en-GB" sz="2800" dirty="0" smtClean="0"/>
              <a:t>privileges</a:t>
            </a:r>
          </a:p>
          <a:p>
            <a:pPr lvl="1"/>
            <a:r>
              <a:rPr lang="en-GB" sz="2800" dirty="0" smtClean="0"/>
              <a:t>Append </a:t>
            </a:r>
            <a:r>
              <a:rPr lang="en-GB" sz="2800" dirty="0"/>
              <a:t>permission only for logging process</a:t>
            </a:r>
            <a:r>
              <a:rPr lang="en-GB" dirty="0"/>
              <a:t>.</a:t>
            </a:r>
          </a:p>
        </p:txBody>
      </p:sp>
    </p:spTree>
    <p:extLst>
      <p:ext uri="{BB962C8B-B14F-4D97-AF65-F5344CB8AC3E}">
        <p14:creationId xmlns:p14="http://schemas.microsoft.com/office/powerpoint/2010/main" val="12050029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922C6-BA3C-4667-9F9E-9F0F275C5E4B}"/>
              </a:ext>
            </a:extLst>
          </p:cNvPr>
          <p:cNvSpPr>
            <a:spLocks noGrp="1"/>
          </p:cNvSpPr>
          <p:nvPr>
            <p:ph type="title"/>
          </p:nvPr>
        </p:nvSpPr>
        <p:spPr/>
        <p:txBody>
          <a:bodyPr/>
          <a:lstStyle/>
          <a:p>
            <a:r>
              <a:rPr lang="en-GB" b="1" dirty="0">
                <a:solidFill>
                  <a:srgbClr val="2E75B6"/>
                </a:solidFill>
                <a:latin typeface="Calibri" panose="020F0502020204030204" pitchFamily="34" charset="0"/>
                <a:cs typeface="Calibri" panose="020F0502020204030204" pitchFamily="34" charset="0"/>
              </a:rPr>
              <a:t>Least </a:t>
            </a:r>
            <a:r>
              <a:rPr lang="en-GB" b="1" dirty="0" smtClean="0">
                <a:solidFill>
                  <a:srgbClr val="2E75B6"/>
                </a:solidFill>
                <a:latin typeface="Calibri" panose="020F0502020204030204" pitchFamily="34" charset="0"/>
                <a:cs typeface="Calibri" panose="020F0502020204030204" pitchFamily="34" charset="0"/>
              </a:rPr>
              <a:t>Privilege- Example </a:t>
            </a:r>
            <a:endParaRPr lang="en-GB" dirty="0">
              <a:solidFill>
                <a:srgbClr val="2E75B6"/>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BC2D32EC-4466-4426-AECE-CF8220CCA6FB}"/>
              </a:ext>
            </a:extLst>
          </p:cNvPr>
          <p:cNvSpPr>
            <a:spLocks noGrp="1"/>
          </p:cNvSpPr>
          <p:nvPr>
            <p:ph idx="1"/>
          </p:nvPr>
        </p:nvSpPr>
        <p:spPr>
          <a:xfrm>
            <a:off x="312821" y="1498600"/>
            <a:ext cx="11590421" cy="5262981"/>
          </a:xfrm>
        </p:spPr>
        <p:txBody>
          <a:bodyPr anchor="t">
            <a:normAutofit/>
          </a:bodyPr>
          <a:lstStyle/>
          <a:p>
            <a:r>
              <a:rPr lang="en-GB" b="1" dirty="0" smtClean="0"/>
              <a:t>Example 1</a:t>
            </a:r>
            <a:endParaRPr lang="en-GB" dirty="0"/>
          </a:p>
          <a:p>
            <a:r>
              <a:rPr lang="en-GB" dirty="0"/>
              <a:t>The UNIX operating system does not apply access controls to the user </a:t>
            </a:r>
            <a:r>
              <a:rPr lang="en-GB" i="1" dirty="0"/>
              <a:t>root</a:t>
            </a:r>
            <a:r>
              <a:rPr lang="en-GB" dirty="0"/>
              <a:t>. That user can terminate any process and read, write, or delete any file. Thus, users who create backups can also delete files. The </a:t>
            </a:r>
            <a:r>
              <a:rPr lang="en-GB" i="1" dirty="0"/>
              <a:t>administrator</a:t>
            </a:r>
            <a:r>
              <a:rPr lang="en-GB" dirty="0"/>
              <a:t> account on Windows has the same powers.</a:t>
            </a:r>
          </a:p>
          <a:p>
            <a:r>
              <a:rPr lang="en-GB" dirty="0"/>
              <a:t>This principle requires that processes should be confined to as small a protection domain as possible.</a:t>
            </a:r>
          </a:p>
          <a:p>
            <a:endParaRPr lang="en-GB" dirty="0"/>
          </a:p>
        </p:txBody>
      </p:sp>
    </p:spTree>
    <p:extLst>
      <p:ext uri="{BB962C8B-B14F-4D97-AF65-F5344CB8AC3E}">
        <p14:creationId xmlns:p14="http://schemas.microsoft.com/office/powerpoint/2010/main" val="14606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922C6-BA3C-4667-9F9E-9F0F275C5E4B}"/>
              </a:ext>
            </a:extLst>
          </p:cNvPr>
          <p:cNvSpPr>
            <a:spLocks noGrp="1"/>
          </p:cNvSpPr>
          <p:nvPr>
            <p:ph type="title"/>
          </p:nvPr>
        </p:nvSpPr>
        <p:spPr/>
        <p:txBody>
          <a:bodyPr/>
          <a:lstStyle/>
          <a:p>
            <a:r>
              <a:rPr lang="en-GB" b="1" dirty="0">
                <a:solidFill>
                  <a:srgbClr val="2E75B6"/>
                </a:solidFill>
                <a:latin typeface="Calibri" panose="020F0502020204030204" pitchFamily="34" charset="0"/>
                <a:cs typeface="Calibri" panose="020F0502020204030204" pitchFamily="34" charset="0"/>
              </a:rPr>
              <a:t>Least </a:t>
            </a:r>
            <a:r>
              <a:rPr lang="en-GB" b="1" dirty="0" smtClean="0">
                <a:solidFill>
                  <a:srgbClr val="2E75B6"/>
                </a:solidFill>
                <a:latin typeface="Calibri" panose="020F0502020204030204" pitchFamily="34" charset="0"/>
                <a:cs typeface="Calibri" panose="020F0502020204030204" pitchFamily="34" charset="0"/>
              </a:rPr>
              <a:t>Privilege- Example </a:t>
            </a:r>
            <a:endParaRPr lang="en-GB" dirty="0">
              <a:solidFill>
                <a:srgbClr val="2E75B6"/>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BC2D32EC-4466-4426-AECE-CF8220CCA6FB}"/>
              </a:ext>
            </a:extLst>
          </p:cNvPr>
          <p:cNvSpPr>
            <a:spLocks noGrp="1"/>
          </p:cNvSpPr>
          <p:nvPr>
            <p:ph idx="1"/>
          </p:nvPr>
        </p:nvSpPr>
        <p:spPr>
          <a:xfrm>
            <a:off x="312821" y="1498600"/>
            <a:ext cx="11590421" cy="5262981"/>
          </a:xfrm>
        </p:spPr>
        <p:txBody>
          <a:bodyPr anchor="t">
            <a:normAutofit/>
          </a:bodyPr>
          <a:lstStyle/>
          <a:p>
            <a:r>
              <a:rPr lang="en-GB" b="1" dirty="0" smtClean="0"/>
              <a:t>Example 2</a:t>
            </a:r>
            <a:endParaRPr lang="en-GB" dirty="0"/>
          </a:p>
          <a:p>
            <a:r>
              <a:rPr lang="en-GB" dirty="0"/>
              <a:t>A mail server accepts mail from the Internet and copies the messages into a spool directory; a local server will complete delivery. The mail server needs the rights to access the appropriate network port, to create files in the spool directory, and to alter those files (so it can copy the message into the file, rewrite the delivery address if needed, and add the appropriate "Received" lines). It should surrender the right to access the file as soon as it has finished writing the file into the spool directory, because it does not need to access that file again. The server should not be able to access any user's files, or any files other than its own configuration files.</a:t>
            </a:r>
          </a:p>
          <a:p>
            <a:endParaRPr lang="en-GB" dirty="0"/>
          </a:p>
        </p:txBody>
      </p:sp>
    </p:spTree>
    <p:extLst>
      <p:ext uri="{BB962C8B-B14F-4D97-AF65-F5344CB8AC3E}">
        <p14:creationId xmlns:p14="http://schemas.microsoft.com/office/powerpoint/2010/main" val="21066858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Economy of Mechanism </a:t>
            </a:r>
            <a:endParaRPr lang="en-US" sz="4400" b="0" strike="noStrike" spc="-1">
              <a:solidFill>
                <a:srgbClr val="000000"/>
              </a:solidFill>
              <a:latin typeface="Calibri"/>
            </a:endParaRPr>
          </a:p>
        </p:txBody>
      </p:sp>
      <p:sp>
        <p:nvSpPr>
          <p:cNvPr id="152" name="TextShape 2"/>
          <p:cNvSpPr txBox="1"/>
          <p:nvPr/>
        </p:nvSpPr>
        <p:spPr>
          <a:xfrm>
            <a:off x="312840" y="1825560"/>
            <a:ext cx="11590200" cy="4935600"/>
          </a:xfrm>
          <a:prstGeom prst="rect">
            <a:avLst/>
          </a:prstGeom>
          <a:noFill/>
          <a:ln>
            <a:noFill/>
          </a:ln>
        </p:spPr>
        <p:txBody>
          <a:bodyPr/>
          <a:lstStyle/>
          <a:p>
            <a:pPr marL="457200" indent="-457200">
              <a:buFont typeface="Arial" panose="020B0604020202020204" pitchFamily="34" charset="0"/>
              <a:buChar char="•"/>
            </a:pPr>
            <a:r>
              <a:rPr lang="en-GB" sz="2800" dirty="0"/>
              <a:t>Security mechanisms should be as simple as possible. </a:t>
            </a:r>
            <a:endParaRPr lang="en-GB" sz="2800" dirty="0" smtClean="0"/>
          </a:p>
          <a:p>
            <a:pPr marL="457200" indent="-457200">
              <a:buFont typeface="Arial" panose="020B0604020202020204" pitchFamily="34" charset="0"/>
              <a:buChar char="•"/>
            </a:pPr>
            <a:r>
              <a:rPr lang="en-GB" sz="2800" dirty="0" smtClean="0"/>
              <a:t>This </a:t>
            </a:r>
            <a:r>
              <a:rPr lang="en-GB" sz="2800" dirty="0"/>
              <a:t>principle simplifies the design and implementation of security mechanisms. </a:t>
            </a:r>
            <a:endParaRPr lang="en-GB" sz="2800" dirty="0" smtClean="0"/>
          </a:p>
          <a:p>
            <a:pPr marL="457200" indent="-457200">
              <a:buFont typeface="Arial" panose="020B0604020202020204" pitchFamily="34" charset="0"/>
              <a:buChar char="•"/>
            </a:pPr>
            <a:r>
              <a:rPr lang="en-GB" sz="2800" dirty="0" smtClean="0"/>
              <a:t>If </a:t>
            </a:r>
            <a:r>
              <a:rPr lang="en-GB" sz="2800" dirty="0"/>
              <a:t>the design and implementation are simple, fewer possibilities exist for errors</a:t>
            </a:r>
            <a:r>
              <a:rPr lang="en-GB" sz="2800" dirty="0" smtClean="0"/>
              <a:t>.</a:t>
            </a:r>
          </a:p>
          <a:p>
            <a:pPr marL="457200" indent="-457200">
              <a:buFont typeface="Arial" panose="020B0604020202020204" pitchFamily="34" charset="0"/>
              <a:buChar char="•"/>
            </a:pPr>
            <a:r>
              <a:rPr lang="en-GB" sz="2800" dirty="0" smtClean="0"/>
              <a:t> </a:t>
            </a:r>
            <a:r>
              <a:rPr lang="en-GB" sz="2800" dirty="0"/>
              <a:t>The checking and testing process is less complex. Interfaces between security modules are suspect area and should be as simple as possible.</a:t>
            </a:r>
            <a:endParaRPr lang="en-US" sz="2800" b="0" strike="noStrike" spc="-1" dirty="0">
              <a:solidFill>
                <a:srgbClr val="000000"/>
              </a:solidFill>
              <a:latin typeface="Calibri"/>
            </a:endParaRPr>
          </a:p>
        </p:txBody>
      </p:sp>
    </p:spTree>
    <p:extLst>
      <p:ext uri="{BB962C8B-B14F-4D97-AF65-F5344CB8AC3E}">
        <p14:creationId xmlns:p14="http://schemas.microsoft.com/office/powerpoint/2010/main" val="247976292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Economy of Mechanism </a:t>
            </a:r>
            <a:endParaRPr lang="en-US" sz="4400" b="0" strike="noStrike" spc="-1">
              <a:solidFill>
                <a:srgbClr val="000000"/>
              </a:solidFill>
              <a:latin typeface="Calibri"/>
            </a:endParaRPr>
          </a:p>
        </p:txBody>
      </p:sp>
      <p:sp>
        <p:nvSpPr>
          <p:cNvPr id="152" name="TextShape 2"/>
          <p:cNvSpPr txBox="1"/>
          <p:nvPr/>
        </p:nvSpPr>
        <p:spPr>
          <a:xfrm>
            <a:off x="312840" y="1825560"/>
            <a:ext cx="11590200" cy="4935600"/>
          </a:xfrm>
          <a:prstGeom prst="rect">
            <a:avLst/>
          </a:prstGeom>
          <a:noFill/>
          <a:ln>
            <a:noFill/>
          </a:ln>
        </p:spPr>
        <p:txBody>
          <a:bodyPr/>
          <a:lstStyle/>
          <a:p>
            <a:pPr marL="457200" indent="-457200">
              <a:buFont typeface="Arial" panose="020B0604020202020204" pitchFamily="34" charset="0"/>
              <a:buChar char="•"/>
            </a:pPr>
            <a:r>
              <a:rPr lang="en-GB" sz="2800" spc="-1" dirty="0">
                <a:solidFill>
                  <a:srgbClr val="000000"/>
                </a:solidFill>
                <a:latin typeface="Calibri"/>
              </a:rPr>
              <a:t>One factor in evaluating a system's security is its complexity</a:t>
            </a:r>
          </a:p>
          <a:p>
            <a:pPr marL="457200" indent="-457200">
              <a:buFont typeface="Arial" panose="020B0604020202020204" pitchFamily="34" charset="0"/>
              <a:buChar char="•"/>
            </a:pPr>
            <a:r>
              <a:rPr lang="en-GB" sz="2800" spc="-1" dirty="0">
                <a:solidFill>
                  <a:srgbClr val="000000"/>
                </a:solidFill>
                <a:latin typeface="Calibri"/>
              </a:rPr>
              <a:t>If the design, implementation, or security mechanisms are highly complex, then the likelihood of security vulnerabilities increases</a:t>
            </a:r>
          </a:p>
          <a:p>
            <a:pPr marL="457200" indent="-457200">
              <a:buFont typeface="Arial" panose="020B0604020202020204" pitchFamily="34" charset="0"/>
              <a:buChar char="•"/>
            </a:pPr>
            <a:r>
              <a:rPr lang="en-GB" sz="2800" spc="-1" dirty="0">
                <a:solidFill>
                  <a:srgbClr val="000000"/>
                </a:solidFill>
                <a:latin typeface="Calibri"/>
              </a:rPr>
              <a:t>Security mechanisms should be as simple as possible</a:t>
            </a:r>
          </a:p>
          <a:p>
            <a:pPr marL="457200" indent="-457200">
              <a:buFont typeface="Arial" panose="020B0604020202020204" pitchFamily="34" charset="0"/>
              <a:buChar char="•"/>
            </a:pPr>
            <a:r>
              <a:rPr lang="en-GB" sz="2800" spc="-1" dirty="0">
                <a:solidFill>
                  <a:srgbClr val="000000"/>
                </a:solidFill>
                <a:latin typeface="Calibri"/>
              </a:rPr>
              <a:t>If a design and implementation are simple, fewer possibilities exist for errors. The checking and testing process is less complex, because fewer components and cases need to be tested</a:t>
            </a:r>
            <a:endParaRPr lang="en-US" sz="2800" b="0" strike="noStrike" spc="-1" dirty="0">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Economy of Mechanism </a:t>
            </a:r>
            <a:endParaRPr lang="en-US" sz="4400" b="0" strike="noStrike" spc="-1">
              <a:solidFill>
                <a:srgbClr val="000000"/>
              </a:solidFill>
              <a:latin typeface="Calibri"/>
            </a:endParaRPr>
          </a:p>
        </p:txBody>
      </p:sp>
      <p:sp>
        <p:nvSpPr>
          <p:cNvPr id="152" name="TextShape 2"/>
          <p:cNvSpPr txBox="1"/>
          <p:nvPr/>
        </p:nvSpPr>
        <p:spPr>
          <a:xfrm>
            <a:off x="221661" y="1473868"/>
            <a:ext cx="11590200" cy="4935600"/>
          </a:xfrm>
          <a:prstGeom prst="rect">
            <a:avLst/>
          </a:prstGeom>
          <a:noFill/>
          <a:ln>
            <a:noFill/>
          </a:ln>
        </p:spPr>
        <p:txBody>
          <a:bodyPr lIns="91440" tIns="45720" rIns="91440" bIns="45720" anchor="t"/>
          <a:lstStyle/>
          <a:p>
            <a:pPr>
              <a:buFont typeface="Arial" panose="020B0604020202020204" pitchFamily="34" charset="0"/>
              <a:buChar char="•"/>
            </a:pPr>
            <a:r>
              <a:rPr lang="en-GB" sz="2800" dirty="0" smtClean="0">
                <a:cs typeface="Arial" panose="020B0604020202020204" pitchFamily="34" charset="0"/>
              </a:rPr>
              <a:t>keep </a:t>
            </a:r>
            <a:r>
              <a:rPr lang="en-GB" sz="2800" dirty="0">
                <a:cs typeface="Arial" panose="020B0604020202020204" pitchFamily="34" charset="0"/>
              </a:rPr>
              <a:t>the design as simple and small as possible</a:t>
            </a:r>
            <a:r>
              <a:rPr lang="en-GB" sz="2800" dirty="0" smtClean="0">
                <a:cs typeface="Arial" panose="020B0604020202020204" pitchFamily="34" charset="0"/>
              </a:rPr>
              <a:t>.</a:t>
            </a:r>
          </a:p>
          <a:p>
            <a:pPr>
              <a:buFont typeface="Arial" panose="020B0604020202020204" pitchFamily="34" charset="0"/>
              <a:buChar char="•"/>
            </a:pPr>
            <a:endParaRPr lang="en-GB" sz="2800" dirty="0">
              <a:cs typeface="Arial" panose="020B0604020202020204" pitchFamily="34" charset="0"/>
            </a:endParaRPr>
          </a:p>
          <a:p>
            <a:pPr>
              <a:buFont typeface="Arial" panose="020B0604020202020204" pitchFamily="34" charset="0"/>
              <a:buChar char="•"/>
            </a:pPr>
            <a:r>
              <a:rPr lang="en-GB" sz="2800" dirty="0" smtClean="0">
                <a:cs typeface="Arial" panose="020B0604020202020204" pitchFamily="34" charset="0"/>
              </a:rPr>
              <a:t>This </a:t>
            </a:r>
            <a:r>
              <a:rPr lang="en-GB" sz="2800" dirty="0">
                <a:cs typeface="Arial" panose="020B0604020202020204" pitchFamily="34" charset="0"/>
              </a:rPr>
              <a:t>well-known principle applies to any aspect of a system, but it deserves emphasis for protection mechanisms for this reason</a:t>
            </a:r>
            <a:r>
              <a:rPr lang="en-GB" sz="2800" dirty="0" smtClean="0">
                <a:cs typeface="Arial" panose="020B0604020202020204" pitchFamily="34" charset="0"/>
              </a:rPr>
              <a:t>:</a:t>
            </a:r>
          </a:p>
          <a:p>
            <a:pPr lvl="1">
              <a:buFont typeface="Arial" panose="020B0604020202020204" pitchFamily="34" charset="0"/>
              <a:buChar char="•"/>
            </a:pPr>
            <a:r>
              <a:rPr lang="en-GB" sz="2800" dirty="0" smtClean="0">
                <a:cs typeface="Arial" panose="020B0604020202020204" pitchFamily="34" charset="0"/>
              </a:rPr>
              <a:t> </a:t>
            </a:r>
            <a:r>
              <a:rPr lang="en-GB" sz="2800" dirty="0">
                <a:cs typeface="Arial" panose="020B0604020202020204" pitchFamily="34" charset="0"/>
              </a:rPr>
              <a:t>design and implementation errors that result in unwanted </a:t>
            </a:r>
            <a:r>
              <a:rPr lang="en-GB" sz="2800" dirty="0"/>
              <a:t>access</a:t>
            </a:r>
            <a:r>
              <a:rPr lang="en-GB" sz="2800" dirty="0">
                <a:cs typeface="Arial" panose="020B0604020202020204" pitchFamily="34" charset="0"/>
              </a:rPr>
              <a:t> paths will not be noticed during normal use (since normal use usually does not include attempts to exercise improper access paths). </a:t>
            </a:r>
            <a:endParaRPr lang="en-GB" sz="2800" dirty="0" smtClean="0">
              <a:cs typeface="Arial" panose="020B0604020202020204" pitchFamily="34" charset="0"/>
            </a:endParaRPr>
          </a:p>
          <a:p>
            <a:pPr lvl="1">
              <a:buFont typeface="Arial" panose="020B0604020202020204" pitchFamily="34" charset="0"/>
              <a:buChar char="•"/>
            </a:pPr>
            <a:r>
              <a:rPr lang="en-GB" sz="2800" dirty="0" smtClean="0">
                <a:cs typeface="Arial" panose="020B0604020202020204" pitchFamily="34" charset="0"/>
              </a:rPr>
              <a:t>As </a:t>
            </a:r>
            <a:r>
              <a:rPr lang="en-GB" sz="2800" dirty="0">
                <a:cs typeface="Arial" panose="020B0604020202020204" pitchFamily="34" charset="0"/>
              </a:rPr>
              <a:t>a result, techniques such as line-by-line inspection of software and physical examination of hardware that implements protection mechanisms are necessary. For such techniques to be successful, a small and simple design is essential.</a:t>
            </a:r>
            <a:endParaRPr lang="en-GB" sz="4000" strike="noStrike" spc="-1" dirty="0">
              <a:solidFill>
                <a:srgbClr val="000000"/>
              </a:solidFill>
              <a:cs typeface="Arial" panose="020B0604020202020204" pitchFamily="34" charset="0"/>
            </a:endParaRPr>
          </a:p>
        </p:txBody>
      </p:sp>
    </p:spTree>
    <p:extLst>
      <p:ext uri="{BB962C8B-B14F-4D97-AF65-F5344CB8AC3E}">
        <p14:creationId xmlns:p14="http://schemas.microsoft.com/office/powerpoint/2010/main" val="160421581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Economy of Mechanism </a:t>
            </a:r>
            <a:endParaRPr lang="en-US" sz="4400" b="0" strike="noStrike" spc="-1">
              <a:solidFill>
                <a:srgbClr val="000000"/>
              </a:solidFill>
              <a:latin typeface="Calibri"/>
            </a:endParaRPr>
          </a:p>
        </p:txBody>
      </p:sp>
      <p:sp>
        <p:nvSpPr>
          <p:cNvPr id="152" name="TextShape 2"/>
          <p:cNvSpPr txBox="1"/>
          <p:nvPr/>
        </p:nvSpPr>
        <p:spPr>
          <a:xfrm>
            <a:off x="221661" y="1473868"/>
            <a:ext cx="11590200" cy="4935600"/>
          </a:xfrm>
          <a:prstGeom prst="rect">
            <a:avLst/>
          </a:prstGeom>
          <a:noFill/>
          <a:ln>
            <a:noFill/>
          </a:ln>
        </p:spPr>
        <p:txBody>
          <a:bodyPr lIns="91440" tIns="45720" rIns="91440" bIns="45720" anchor="t"/>
          <a:lstStyle/>
          <a:p>
            <a:pPr>
              <a:buFont typeface="Arial" panose="020B0604020202020204" pitchFamily="34" charset="0"/>
              <a:buChar char="•"/>
            </a:pPr>
            <a:r>
              <a:rPr lang="en-GB" sz="2800" spc="-1">
                <a:ea typeface="+mn-lt"/>
                <a:cs typeface="+mn-lt"/>
              </a:rPr>
              <a:t>Complexity is the enemy of  good security design and the friend of the attacker. </a:t>
            </a:r>
            <a:endParaRPr lang="en-US">
              <a:ea typeface="+mn-lt"/>
              <a:cs typeface="+mn-lt"/>
            </a:endParaRPr>
          </a:p>
          <a:p>
            <a:pPr>
              <a:buFont typeface="Arial" panose="020B0604020202020204" pitchFamily="34" charset="0"/>
              <a:buChar char="•"/>
            </a:pPr>
            <a:r>
              <a:rPr lang="en-GB" sz="2800" spc="-1">
                <a:ea typeface="+mn-lt"/>
                <a:cs typeface="+mn-lt"/>
              </a:rPr>
              <a:t>It’s just too easy to screw things up in a complicated system, both from a design perspective and from an implementation perspective.  </a:t>
            </a:r>
            <a:endParaRPr lang="en-GB">
              <a:ea typeface="+mn-lt"/>
              <a:cs typeface="+mn-lt"/>
            </a:endParaRPr>
          </a:p>
          <a:p>
            <a:pPr>
              <a:buFont typeface="Arial" panose="020B0604020202020204" pitchFamily="34" charset="0"/>
              <a:buChar char="•"/>
            </a:pPr>
            <a:endParaRPr lang="en-GB" sz="2800" spc="-1">
              <a:ea typeface="+mn-lt"/>
              <a:cs typeface="+mn-lt"/>
            </a:endParaRPr>
          </a:p>
          <a:p>
            <a:pPr>
              <a:buFont typeface="Arial" panose="020B0604020202020204" pitchFamily="34" charset="0"/>
              <a:buChar char="•"/>
            </a:pPr>
            <a:r>
              <a:rPr lang="en-GB" sz="2800" spc="-1">
                <a:ea typeface="+mn-lt"/>
                <a:cs typeface="+mn-lt"/>
              </a:rPr>
              <a:t>Do what you can to keep things simple.  </a:t>
            </a:r>
            <a:endParaRPr lang="en-GB">
              <a:ea typeface="+mn-lt"/>
              <a:cs typeface="+mn-lt"/>
            </a:endParaRPr>
          </a:p>
          <a:p>
            <a:pPr>
              <a:buFont typeface="Arial" panose="020B0604020202020204" pitchFamily="34" charset="0"/>
              <a:buChar char="•"/>
            </a:pPr>
            <a:r>
              <a:rPr lang="en-GB" sz="2800" spc="-1">
                <a:ea typeface="+mn-lt"/>
                <a:cs typeface="+mn-lt"/>
              </a:rPr>
              <a:t>From </a:t>
            </a:r>
            <a:r>
              <a:rPr lang="en-GB" sz="2800" i="1" spc="-1">
                <a:ea typeface="+mn-lt"/>
                <a:cs typeface="+mn-lt"/>
              </a:rPr>
              <a:t>Building Secure Software</a:t>
            </a:r>
            <a:r>
              <a:rPr lang="en-GB" sz="2800" spc="-1">
                <a:ea typeface="+mn-lt"/>
                <a:cs typeface="+mn-lt"/>
              </a:rPr>
              <a:t>, </a:t>
            </a:r>
            <a:endParaRPr lang="en-GB">
              <a:ea typeface="+mn-lt"/>
              <a:cs typeface="+mn-lt"/>
            </a:endParaRPr>
          </a:p>
          <a:p>
            <a:r>
              <a:rPr lang="en-GB" sz="2800" spc="-1">
                <a:ea typeface="+mn-lt"/>
                <a:cs typeface="+mn-lt"/>
              </a:rPr>
              <a:t>"The KISS mantra is pervasive: 'Keep It Simple, Stupid!' This motto applies just as well to security as it does everywhere else. </a:t>
            </a:r>
            <a:endParaRPr lang="en-GB">
              <a:ea typeface="+mn-lt"/>
              <a:cs typeface="+mn-lt"/>
            </a:endParaRPr>
          </a:p>
          <a:p>
            <a:endParaRPr lang="en-GB" sz="2800" spc="-1">
              <a:ea typeface="+mn-lt"/>
              <a:cs typeface="+mn-lt"/>
            </a:endParaRPr>
          </a:p>
          <a:p>
            <a:pPr>
              <a:buFont typeface="Arial" panose="020B0604020202020204" pitchFamily="34" charset="0"/>
              <a:buChar char="•"/>
            </a:pPr>
            <a:r>
              <a:rPr lang="en-GB" sz="2800" spc="-1">
                <a:ea typeface="+mn-lt"/>
                <a:cs typeface="+mn-lt"/>
              </a:rPr>
              <a:t>Complexity increases the risk of problems. Avoid complexity and avoid problems."</a:t>
            </a:r>
            <a:endParaRPr lang="en-GB">
              <a:cs typeface="Calibri"/>
            </a:endParaRPr>
          </a:p>
          <a:p>
            <a:pPr marL="457200" indent="-457200">
              <a:buFont typeface="Arial" panose="020B0604020202020204" pitchFamily="34" charset="0"/>
              <a:buChar char="•"/>
            </a:pPr>
            <a:endParaRPr lang="en-GB" sz="2800" b="0" strike="noStrike" spc="-1">
              <a:solidFill>
                <a:srgbClr val="000000"/>
              </a:solidFill>
              <a:latin typeface="Calibri"/>
              <a:cs typeface="Calibri"/>
            </a:endParaRPr>
          </a:p>
        </p:txBody>
      </p:sp>
    </p:spTree>
    <p:extLst>
      <p:ext uri="{BB962C8B-B14F-4D97-AF65-F5344CB8AC3E}">
        <p14:creationId xmlns:p14="http://schemas.microsoft.com/office/powerpoint/2010/main" val="255632569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dirty="0">
                <a:solidFill>
                  <a:srgbClr val="2E75B6"/>
                </a:solidFill>
                <a:latin typeface="Calibri"/>
              </a:rPr>
              <a:t>Economy of </a:t>
            </a:r>
            <a:r>
              <a:rPr lang="en-US" sz="4400" b="1" strike="noStrike" spc="-1" dirty="0" smtClean="0">
                <a:solidFill>
                  <a:srgbClr val="2E75B6"/>
                </a:solidFill>
                <a:latin typeface="Calibri"/>
              </a:rPr>
              <a:t>Mechanism- Nutshell </a:t>
            </a:r>
            <a:endParaRPr lang="en-US" sz="4400" b="0" strike="noStrike" spc="-1" dirty="0">
              <a:solidFill>
                <a:srgbClr val="000000"/>
              </a:solidFill>
              <a:latin typeface="Calibri"/>
            </a:endParaRPr>
          </a:p>
        </p:txBody>
      </p:sp>
      <p:sp>
        <p:nvSpPr>
          <p:cNvPr id="152" name="TextShape 2"/>
          <p:cNvSpPr txBox="1"/>
          <p:nvPr/>
        </p:nvSpPr>
        <p:spPr>
          <a:xfrm>
            <a:off x="221661" y="1473868"/>
            <a:ext cx="11590200" cy="4935600"/>
          </a:xfrm>
          <a:prstGeom prst="rect">
            <a:avLst/>
          </a:prstGeom>
          <a:noFill/>
          <a:ln>
            <a:noFill/>
          </a:ln>
        </p:spPr>
        <p:txBody>
          <a:bodyPr lIns="91440" tIns="45720" rIns="91440" bIns="45720" anchor="t"/>
          <a:lstStyle/>
          <a:p>
            <a:pPr>
              <a:buFont typeface="Arial" panose="020B0604020202020204" pitchFamily="34" charset="0"/>
              <a:buChar char="•"/>
            </a:pPr>
            <a:r>
              <a:rPr lang="en-GB" sz="2800" dirty="0"/>
              <a:t>Security mechanism should be as simple as possible</a:t>
            </a:r>
            <a:r>
              <a:rPr lang="en-GB" sz="2800" dirty="0" smtClean="0"/>
              <a:t>.</a:t>
            </a:r>
          </a:p>
          <a:p>
            <a:pPr lvl="2">
              <a:buFont typeface="Arial" panose="020B0604020202020204" pitchFamily="34" charset="0"/>
              <a:buChar char="•"/>
            </a:pPr>
            <a:r>
              <a:rPr lang="en-GB" sz="2800" dirty="0" smtClean="0"/>
              <a:t>Fewer errors</a:t>
            </a:r>
          </a:p>
          <a:p>
            <a:pPr lvl="2">
              <a:buFont typeface="Arial" panose="020B0604020202020204" pitchFamily="34" charset="0"/>
              <a:buChar char="•"/>
            </a:pPr>
            <a:r>
              <a:rPr lang="en-GB" sz="2800" dirty="0" smtClean="0"/>
              <a:t>Testing </a:t>
            </a:r>
            <a:r>
              <a:rPr lang="en-GB" sz="2800" dirty="0"/>
              <a:t>and verification is </a:t>
            </a:r>
            <a:r>
              <a:rPr lang="en-GB" sz="2800" dirty="0" smtClean="0"/>
              <a:t>easy</a:t>
            </a:r>
          </a:p>
          <a:p>
            <a:pPr lvl="2">
              <a:buFont typeface="Arial" panose="020B0604020202020204" pitchFamily="34" charset="0"/>
              <a:buChar char="•"/>
            </a:pPr>
            <a:r>
              <a:rPr lang="en-GB" sz="2800" dirty="0" smtClean="0"/>
              <a:t>Assumptions </a:t>
            </a:r>
            <a:r>
              <a:rPr lang="en-GB" sz="2800" dirty="0"/>
              <a:t>are </a:t>
            </a:r>
            <a:r>
              <a:rPr lang="en-GB" sz="2800" dirty="0" smtClean="0"/>
              <a:t>less</a:t>
            </a:r>
          </a:p>
          <a:p>
            <a:pPr lvl="1">
              <a:buFont typeface="Arial" panose="020B0604020202020204" pitchFamily="34" charset="0"/>
              <a:buChar char="•"/>
            </a:pPr>
            <a:r>
              <a:rPr lang="en-GB" sz="2800" dirty="0" smtClean="0"/>
              <a:t>Interface </a:t>
            </a:r>
            <a:r>
              <a:rPr lang="en-GB" sz="2800" dirty="0"/>
              <a:t>to other </a:t>
            </a:r>
            <a:r>
              <a:rPr lang="en-GB" sz="2800" dirty="0" smtClean="0"/>
              <a:t>modules</a:t>
            </a:r>
          </a:p>
          <a:p>
            <a:pPr lvl="2">
              <a:buFont typeface="Arial" panose="020B0604020202020204" pitchFamily="34" charset="0"/>
              <a:buChar char="•"/>
            </a:pPr>
            <a:r>
              <a:rPr lang="en-GB" sz="2800" dirty="0" smtClean="0"/>
              <a:t>Implicit </a:t>
            </a:r>
            <a:r>
              <a:rPr lang="en-GB" sz="2800" dirty="0"/>
              <a:t>assumptions of modules</a:t>
            </a:r>
            <a:endParaRPr lang="en-GB" sz="4000" b="0" strike="noStrike" spc="-1" dirty="0">
              <a:solidFill>
                <a:srgbClr val="000000"/>
              </a:solidFill>
              <a:latin typeface="Calibri"/>
              <a:cs typeface="Calibri"/>
            </a:endParaRPr>
          </a:p>
        </p:txBody>
      </p:sp>
    </p:spTree>
    <p:extLst>
      <p:ext uri="{BB962C8B-B14F-4D97-AF65-F5344CB8AC3E}">
        <p14:creationId xmlns:p14="http://schemas.microsoft.com/office/powerpoint/2010/main" val="393423619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dirty="0">
                <a:solidFill>
                  <a:srgbClr val="2E75B6"/>
                </a:solidFill>
                <a:latin typeface="Calibri"/>
              </a:rPr>
              <a:t>Economy of </a:t>
            </a:r>
            <a:r>
              <a:rPr lang="en-US" sz="4400" b="1" strike="noStrike" spc="-1" dirty="0" smtClean="0">
                <a:solidFill>
                  <a:srgbClr val="2E75B6"/>
                </a:solidFill>
                <a:latin typeface="Calibri"/>
              </a:rPr>
              <a:t>Mechanism- Example </a:t>
            </a:r>
            <a:endParaRPr lang="en-US" sz="4400" b="0" strike="noStrike" spc="-1" dirty="0">
              <a:solidFill>
                <a:srgbClr val="000000"/>
              </a:solidFill>
              <a:latin typeface="Calibri"/>
            </a:endParaRPr>
          </a:p>
        </p:txBody>
      </p:sp>
      <p:sp>
        <p:nvSpPr>
          <p:cNvPr id="152" name="TextShape 2"/>
          <p:cNvSpPr txBox="1"/>
          <p:nvPr/>
        </p:nvSpPr>
        <p:spPr>
          <a:xfrm>
            <a:off x="221660" y="1080655"/>
            <a:ext cx="11767139" cy="5777345"/>
          </a:xfrm>
          <a:prstGeom prst="rect">
            <a:avLst/>
          </a:prstGeom>
          <a:noFill/>
          <a:ln>
            <a:noFill/>
          </a:ln>
        </p:spPr>
        <p:txBody>
          <a:bodyPr lIns="91440" tIns="45720" rIns="91440" bIns="45720" anchor="t"/>
          <a:lstStyle/>
          <a:p>
            <a:endParaRPr lang="en-GB" dirty="0" smtClean="0"/>
          </a:p>
          <a:p>
            <a:r>
              <a:rPr lang="en-GB" sz="2400" b="1" dirty="0" smtClean="0"/>
              <a:t>Example 1:</a:t>
            </a:r>
          </a:p>
          <a:p>
            <a:r>
              <a:rPr lang="en-GB" sz="2400" dirty="0" smtClean="0"/>
              <a:t>The</a:t>
            </a:r>
            <a:r>
              <a:rPr lang="en-GB" sz="2400" dirty="0"/>
              <a:t> </a:t>
            </a:r>
            <a:r>
              <a:rPr lang="en-GB" sz="2400" i="1" dirty="0"/>
              <a:t>ident</a:t>
            </a:r>
            <a:r>
              <a:rPr lang="en-GB" sz="2400" dirty="0"/>
              <a:t> protocol [861] sends the user name associated with a process that has a TCP connection to a remote host. </a:t>
            </a:r>
            <a:endParaRPr lang="en-GB" sz="2400" dirty="0" smtClean="0"/>
          </a:p>
          <a:p>
            <a:r>
              <a:rPr lang="en-GB" sz="2400" dirty="0" smtClean="0"/>
              <a:t>A </a:t>
            </a:r>
            <a:r>
              <a:rPr lang="en-GB" sz="2400" dirty="0"/>
              <a:t>mechanism on host </a:t>
            </a:r>
            <a:r>
              <a:rPr lang="en-GB" sz="2400" i="1" dirty="0"/>
              <a:t>A</a:t>
            </a:r>
            <a:r>
              <a:rPr lang="en-GB" sz="2400" dirty="0"/>
              <a:t> that allows access based on the results of an ident protocol result makes the assumption that the originating host is trustworthy. </a:t>
            </a:r>
            <a:endParaRPr lang="en-GB" sz="2400" dirty="0" smtClean="0"/>
          </a:p>
          <a:p>
            <a:r>
              <a:rPr lang="en-GB" sz="2400" dirty="0" smtClean="0"/>
              <a:t>If </a:t>
            </a:r>
            <a:r>
              <a:rPr lang="en-GB" sz="2400" dirty="0"/>
              <a:t>host </a:t>
            </a:r>
            <a:r>
              <a:rPr lang="en-GB" sz="2400" i="1" dirty="0"/>
              <a:t>B</a:t>
            </a:r>
            <a:r>
              <a:rPr lang="en-GB" sz="2400" dirty="0"/>
              <a:t> decides to attack host </a:t>
            </a:r>
            <a:r>
              <a:rPr lang="en-GB" sz="2400" i="1" dirty="0"/>
              <a:t>A</a:t>
            </a:r>
            <a:r>
              <a:rPr lang="en-GB" sz="2400" dirty="0"/>
              <a:t>, it can connect and then send any identity it chooses in response to the ident request. </a:t>
            </a:r>
            <a:endParaRPr lang="en-GB" sz="2400" dirty="0" smtClean="0"/>
          </a:p>
          <a:p>
            <a:r>
              <a:rPr lang="en-GB" sz="2400" dirty="0" smtClean="0"/>
              <a:t>This </a:t>
            </a:r>
            <a:r>
              <a:rPr lang="en-GB" sz="2400" dirty="0"/>
              <a:t>is an example of a mechanism making an incorrect assumption about the environment (specifically, that host </a:t>
            </a:r>
            <a:r>
              <a:rPr lang="en-GB" sz="2400" i="1" dirty="0"/>
              <a:t>B</a:t>
            </a:r>
            <a:r>
              <a:rPr lang="en-GB" sz="2400" dirty="0"/>
              <a:t> can be trusted).</a:t>
            </a:r>
          </a:p>
          <a:p>
            <a:r>
              <a:rPr lang="en-GB" sz="2400" dirty="0"/>
              <a:t>Interfaces to other modules are particularly suspect, because modules often make implicit assumptions about input or output parameters or the current system state; should any of these assumptions be wrong, the module's actions may produce unexpected, and erroneous, results. </a:t>
            </a:r>
            <a:endParaRPr lang="en-GB" sz="2400" dirty="0" smtClean="0"/>
          </a:p>
          <a:p>
            <a:r>
              <a:rPr lang="en-GB" sz="2400" dirty="0" smtClean="0"/>
              <a:t>Interaction </a:t>
            </a:r>
            <a:r>
              <a:rPr lang="en-GB" sz="2400" dirty="0"/>
              <a:t>with external entities, such as other programs, systems, or humans, amplifies this problem.</a:t>
            </a:r>
          </a:p>
        </p:txBody>
      </p:sp>
    </p:spTree>
    <p:extLst>
      <p:ext uri="{BB962C8B-B14F-4D97-AF65-F5344CB8AC3E}">
        <p14:creationId xmlns:p14="http://schemas.microsoft.com/office/powerpoint/2010/main" val="3778330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dirty="0">
                <a:solidFill>
                  <a:srgbClr val="2E75B6"/>
                </a:solidFill>
                <a:latin typeface="Calibri"/>
              </a:rPr>
              <a:t>Economy of </a:t>
            </a:r>
            <a:r>
              <a:rPr lang="en-US" sz="4400" b="1" strike="noStrike" spc="-1" dirty="0" smtClean="0">
                <a:solidFill>
                  <a:srgbClr val="2E75B6"/>
                </a:solidFill>
                <a:latin typeface="Calibri"/>
              </a:rPr>
              <a:t>Mechanism- Example </a:t>
            </a:r>
            <a:endParaRPr lang="en-US" sz="4400" b="0" strike="noStrike" spc="-1" dirty="0">
              <a:solidFill>
                <a:srgbClr val="000000"/>
              </a:solidFill>
              <a:latin typeface="Calibri"/>
            </a:endParaRPr>
          </a:p>
        </p:txBody>
      </p:sp>
      <p:sp>
        <p:nvSpPr>
          <p:cNvPr id="152" name="TextShape 2"/>
          <p:cNvSpPr txBox="1"/>
          <p:nvPr/>
        </p:nvSpPr>
        <p:spPr>
          <a:xfrm>
            <a:off x="221661" y="1473868"/>
            <a:ext cx="11590200" cy="4935600"/>
          </a:xfrm>
          <a:prstGeom prst="rect">
            <a:avLst/>
          </a:prstGeom>
          <a:noFill/>
          <a:ln>
            <a:noFill/>
          </a:ln>
        </p:spPr>
        <p:txBody>
          <a:bodyPr lIns="91440" tIns="45720" rIns="91440" bIns="45720" anchor="t"/>
          <a:lstStyle/>
          <a:p>
            <a:endParaRPr lang="en-GB" dirty="0" smtClean="0"/>
          </a:p>
          <a:p>
            <a:r>
              <a:rPr lang="en-GB" sz="2400" b="1" dirty="0" smtClean="0"/>
              <a:t>Example 2:</a:t>
            </a:r>
          </a:p>
          <a:p>
            <a:r>
              <a:rPr lang="en-GB" sz="2800" dirty="0"/>
              <a:t>The </a:t>
            </a:r>
            <a:r>
              <a:rPr lang="en-GB" sz="2800" i="1" dirty="0"/>
              <a:t>finger</a:t>
            </a:r>
            <a:r>
              <a:rPr lang="en-GB" sz="2800" dirty="0"/>
              <a:t> protocol transmits information about a user or system [1072]. Many client implementations assume that the server's response is well-formed. However, if an attacker were to create a server that generated an infinite stream of characters, and a finger client were to connect to it, the client would print all the characters. As a result, log files and disks could be filled up, resulting in a denial of service attack on the querying host. This is an example of incorrect assumptions about the input to the client.</a:t>
            </a:r>
            <a:endParaRPr lang="en-GB" sz="3600" dirty="0"/>
          </a:p>
        </p:txBody>
      </p:sp>
    </p:spTree>
    <p:extLst>
      <p:ext uri="{BB962C8B-B14F-4D97-AF65-F5344CB8AC3E}">
        <p14:creationId xmlns:p14="http://schemas.microsoft.com/office/powerpoint/2010/main" val="239850160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Shape 1"/>
          <p:cNvSpPr txBox="1"/>
          <p:nvPr/>
        </p:nvSpPr>
        <p:spPr>
          <a:xfrm>
            <a:off x="1182589" y="0"/>
            <a:ext cx="10290600" cy="724627"/>
          </a:xfrm>
          <a:prstGeom prst="rect">
            <a:avLst/>
          </a:prstGeom>
          <a:noFill/>
          <a:ln>
            <a:noFill/>
          </a:ln>
        </p:spPr>
        <p:txBody>
          <a:bodyPr anchor="ctr"/>
          <a:lstStyle/>
          <a:p>
            <a:pPr>
              <a:lnSpc>
                <a:spcPct val="90000"/>
              </a:lnSpc>
            </a:pPr>
            <a:r>
              <a:rPr lang="en-US" sz="3600" b="1" strike="noStrike" spc="-1" dirty="0">
                <a:solidFill>
                  <a:srgbClr val="2E75B6"/>
                </a:solidFill>
                <a:latin typeface="Calibri"/>
              </a:rPr>
              <a:t>Features of Core IT Security Design Principles</a:t>
            </a:r>
            <a:endParaRPr lang="en-US" sz="3600" b="0" strike="noStrike" spc="-1" dirty="0">
              <a:solidFill>
                <a:srgbClr val="000000"/>
              </a:solidFill>
              <a:latin typeface="Calibri"/>
            </a:endParaRPr>
          </a:p>
        </p:txBody>
      </p:sp>
      <p:sp>
        <p:nvSpPr>
          <p:cNvPr id="148" name="TextShape 2"/>
          <p:cNvSpPr txBox="1"/>
          <p:nvPr/>
        </p:nvSpPr>
        <p:spPr>
          <a:xfrm>
            <a:off x="312840" y="1825560"/>
            <a:ext cx="11590200" cy="4935600"/>
          </a:xfrm>
          <a:prstGeom prst="rect">
            <a:avLst/>
          </a:prstGeom>
          <a:noFill/>
          <a:ln>
            <a:noFill/>
          </a:ln>
        </p:spPr>
        <p:txBody>
          <a:bodyPr/>
          <a:lstStyle/>
          <a:p>
            <a:endParaRPr lang="en-US" sz="2800" b="0" strike="noStrike" spc="-1">
              <a:solidFill>
                <a:srgbClr val="000000"/>
              </a:solidFill>
              <a:latin typeface="Calibri"/>
            </a:endParaRPr>
          </a:p>
        </p:txBody>
      </p:sp>
      <p:pic>
        <p:nvPicPr>
          <p:cNvPr id="2" name="Picture 2" descr="Chart, radar chart&#10;&#10;Description automatically generated">
            <a:extLst>
              <a:ext uri="{FF2B5EF4-FFF2-40B4-BE49-F238E27FC236}">
                <a16:creationId xmlns:a16="http://schemas.microsoft.com/office/drawing/2014/main" id="{3072D964-F5F5-40E1-97D8-7BF0D1548D92}"/>
              </a:ext>
            </a:extLst>
          </p:cNvPr>
          <p:cNvPicPr>
            <a:picLocks noChangeAspect="1"/>
          </p:cNvPicPr>
          <p:nvPr/>
        </p:nvPicPr>
        <p:blipFill>
          <a:blip r:embed="rId2"/>
          <a:stretch>
            <a:fillRect/>
          </a:stretch>
        </p:blipFill>
        <p:spPr>
          <a:xfrm>
            <a:off x="191718" y="710345"/>
            <a:ext cx="10963891" cy="6147655"/>
          </a:xfrm>
          <a:prstGeom prst="rect">
            <a:avLst/>
          </a:prstGeom>
        </p:spPr>
      </p:pic>
    </p:spTree>
    <p:extLst>
      <p:ext uri="{BB962C8B-B14F-4D97-AF65-F5344CB8AC3E}">
        <p14:creationId xmlns:p14="http://schemas.microsoft.com/office/powerpoint/2010/main" val="305432872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312840" y="0"/>
            <a:ext cx="11590200" cy="1325160"/>
          </a:xfrm>
          <a:prstGeom prst="rect">
            <a:avLst/>
          </a:prstGeom>
          <a:noFill/>
          <a:ln>
            <a:noFill/>
          </a:ln>
        </p:spPr>
        <p:txBody>
          <a:bodyPr anchor="ctr"/>
          <a:lstStyle/>
          <a:p>
            <a:pPr>
              <a:lnSpc>
                <a:spcPct val="90000"/>
              </a:lnSpc>
            </a:pPr>
            <a:r>
              <a:rPr lang="en-US" sz="4400" b="1" strike="noStrike" spc="-1" dirty="0" err="1">
                <a:solidFill>
                  <a:srgbClr val="2E75B6"/>
                </a:solidFill>
                <a:latin typeface="Calibri"/>
              </a:rPr>
              <a:t>Defence</a:t>
            </a:r>
            <a:r>
              <a:rPr lang="en-US" sz="4400" b="1" strike="noStrike" spc="-1" dirty="0">
                <a:solidFill>
                  <a:srgbClr val="2E75B6"/>
                </a:solidFill>
                <a:latin typeface="Calibri"/>
              </a:rPr>
              <a:t> in Depth</a:t>
            </a:r>
            <a:endParaRPr lang="en-US" sz="4400" b="0" strike="noStrike" spc="-1" dirty="0">
              <a:solidFill>
                <a:srgbClr val="000000"/>
              </a:solidFill>
              <a:latin typeface="Calibri"/>
            </a:endParaRPr>
          </a:p>
        </p:txBody>
      </p:sp>
      <p:sp>
        <p:nvSpPr>
          <p:cNvPr id="154" name="TextShape 2"/>
          <p:cNvSpPr txBox="1"/>
          <p:nvPr/>
        </p:nvSpPr>
        <p:spPr>
          <a:xfrm>
            <a:off x="312840" y="1175657"/>
            <a:ext cx="11590200" cy="5585503"/>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b="0" strike="noStrike" spc="-1" dirty="0" err="1">
                <a:solidFill>
                  <a:srgbClr val="000000"/>
                </a:solidFill>
                <a:latin typeface="Calibri"/>
              </a:rPr>
              <a:t>Defence</a:t>
            </a:r>
            <a:r>
              <a:rPr lang="en-US" sz="2800" b="0" strike="noStrike" spc="-1" dirty="0">
                <a:solidFill>
                  <a:srgbClr val="000000"/>
                </a:solidFill>
                <a:latin typeface="Calibri"/>
              </a:rPr>
              <a:t> in depth (complete mediation) </a:t>
            </a:r>
          </a:p>
          <a:p>
            <a:pPr>
              <a:lnSpc>
                <a:spcPct val="90000"/>
              </a:lnSpc>
              <a:spcBef>
                <a:spcPts val="1001"/>
              </a:spcBef>
            </a:pPr>
            <a:endParaRPr lang="en-US" sz="2800" b="0" strike="noStrike" spc="-1" dirty="0">
              <a:solidFill>
                <a:srgbClr val="000000"/>
              </a:solidFill>
              <a:latin typeface="Calibri"/>
            </a:endParaRPr>
          </a:p>
        </p:txBody>
      </p:sp>
      <p:pic>
        <p:nvPicPr>
          <p:cNvPr id="2" name="Picture 2" descr="Diagram&#10;&#10;Description automatically generated">
            <a:extLst>
              <a:ext uri="{FF2B5EF4-FFF2-40B4-BE49-F238E27FC236}">
                <a16:creationId xmlns:a16="http://schemas.microsoft.com/office/drawing/2014/main" id="{7FFBDBD6-9240-417E-975F-B06EA2C3C673}"/>
              </a:ext>
            </a:extLst>
          </p:cNvPr>
          <p:cNvPicPr>
            <a:picLocks noChangeAspect="1"/>
          </p:cNvPicPr>
          <p:nvPr/>
        </p:nvPicPr>
        <p:blipFill>
          <a:blip r:embed="rId2"/>
          <a:stretch>
            <a:fillRect/>
          </a:stretch>
        </p:blipFill>
        <p:spPr>
          <a:xfrm>
            <a:off x="910913" y="1852551"/>
            <a:ext cx="8634327" cy="4909553"/>
          </a:xfrm>
          <a:prstGeom prst="rect">
            <a:avLst/>
          </a:prstGeom>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336591" y="0"/>
            <a:ext cx="11590200" cy="1325160"/>
          </a:xfrm>
          <a:prstGeom prst="rect">
            <a:avLst/>
          </a:prstGeom>
          <a:noFill/>
          <a:ln>
            <a:noFill/>
          </a:ln>
        </p:spPr>
        <p:txBody>
          <a:bodyPr anchor="ctr"/>
          <a:lstStyle/>
          <a:p>
            <a:pPr>
              <a:lnSpc>
                <a:spcPct val="90000"/>
              </a:lnSpc>
            </a:pPr>
            <a:r>
              <a:rPr lang="en-US" sz="4400" b="1" strike="noStrike" spc="-1" dirty="0" err="1">
                <a:solidFill>
                  <a:srgbClr val="2E75B6"/>
                </a:solidFill>
                <a:latin typeface="Calibri"/>
              </a:rPr>
              <a:t>Defence</a:t>
            </a:r>
            <a:r>
              <a:rPr lang="en-US" sz="4400" b="1" strike="noStrike" spc="-1" dirty="0">
                <a:solidFill>
                  <a:srgbClr val="2E75B6"/>
                </a:solidFill>
                <a:latin typeface="Calibri"/>
              </a:rPr>
              <a:t> in Depth</a:t>
            </a:r>
            <a:endParaRPr lang="en-US" sz="4400" b="0" strike="noStrike" spc="-1" dirty="0">
              <a:solidFill>
                <a:srgbClr val="000000"/>
              </a:solidFill>
              <a:latin typeface="Calibri"/>
            </a:endParaRPr>
          </a:p>
        </p:txBody>
      </p:sp>
      <p:sp>
        <p:nvSpPr>
          <p:cNvPr id="154" name="TextShape 2"/>
          <p:cNvSpPr txBox="1"/>
          <p:nvPr/>
        </p:nvSpPr>
        <p:spPr>
          <a:xfrm>
            <a:off x="217590" y="1825560"/>
            <a:ext cx="11590200" cy="4935600"/>
          </a:xfrm>
          <a:prstGeom prst="rect">
            <a:avLst/>
          </a:prstGeom>
          <a:noFill/>
          <a:ln>
            <a:noFill/>
          </a:ln>
        </p:spPr>
        <p:txBody>
          <a:bodyPr lIns="91440" tIns="45720" rIns="91440" bIns="45720" anchor="t"/>
          <a:lstStyle/>
          <a:p>
            <a:pPr marL="228600" indent="-227965">
              <a:lnSpc>
                <a:spcPct val="90000"/>
              </a:lnSpc>
              <a:spcBef>
                <a:spcPts val="1001"/>
              </a:spcBef>
              <a:buClr>
                <a:srgbClr val="000000"/>
              </a:buClr>
              <a:buFont typeface="Arial"/>
              <a:buChar char="•"/>
            </a:pPr>
            <a:endParaRPr lang="en-US"/>
          </a:p>
        </p:txBody>
      </p:sp>
      <p:pic>
        <p:nvPicPr>
          <p:cNvPr id="3" name="Picture 3" descr="Diagram, text&#10;&#10;Description automatically generated">
            <a:extLst>
              <a:ext uri="{FF2B5EF4-FFF2-40B4-BE49-F238E27FC236}">
                <a16:creationId xmlns:a16="http://schemas.microsoft.com/office/drawing/2014/main" id="{90AAB61A-E336-4FF9-BD79-0949E9C16F65}"/>
              </a:ext>
            </a:extLst>
          </p:cNvPr>
          <p:cNvPicPr>
            <a:picLocks noChangeAspect="1"/>
          </p:cNvPicPr>
          <p:nvPr/>
        </p:nvPicPr>
        <p:blipFill>
          <a:blip r:embed="rId2"/>
          <a:stretch>
            <a:fillRect/>
          </a:stretch>
        </p:blipFill>
        <p:spPr>
          <a:xfrm>
            <a:off x="2576945" y="901242"/>
            <a:ext cx="8218962" cy="5956758"/>
          </a:xfrm>
          <a:prstGeom prst="rect">
            <a:avLst/>
          </a:prstGeom>
        </p:spPr>
      </p:pic>
    </p:spTree>
    <p:extLst>
      <p:ext uri="{BB962C8B-B14F-4D97-AF65-F5344CB8AC3E}">
        <p14:creationId xmlns:p14="http://schemas.microsoft.com/office/powerpoint/2010/main" val="20895637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312840" y="0"/>
            <a:ext cx="11590200" cy="1325160"/>
          </a:xfrm>
          <a:prstGeom prst="rect">
            <a:avLst/>
          </a:prstGeom>
          <a:noFill/>
          <a:ln>
            <a:noFill/>
          </a:ln>
        </p:spPr>
        <p:txBody>
          <a:bodyPr anchor="ctr"/>
          <a:lstStyle/>
          <a:p>
            <a:pPr>
              <a:lnSpc>
                <a:spcPct val="90000"/>
              </a:lnSpc>
            </a:pPr>
            <a:r>
              <a:rPr lang="en-US" sz="4400" b="1" strike="noStrike" spc="-1" dirty="0" err="1">
                <a:solidFill>
                  <a:srgbClr val="2E75B6"/>
                </a:solidFill>
                <a:latin typeface="Calibri"/>
              </a:rPr>
              <a:t>Defence</a:t>
            </a:r>
            <a:r>
              <a:rPr lang="en-US" sz="4400" b="1" strike="noStrike" spc="-1" dirty="0">
                <a:solidFill>
                  <a:srgbClr val="2E75B6"/>
                </a:solidFill>
                <a:latin typeface="Calibri"/>
              </a:rPr>
              <a:t> in Depth</a:t>
            </a:r>
            <a:endParaRPr lang="en-US" sz="4400" b="0" strike="noStrike" spc="-1" dirty="0">
              <a:solidFill>
                <a:srgbClr val="000000"/>
              </a:solidFill>
              <a:latin typeface="Calibri"/>
            </a:endParaRPr>
          </a:p>
        </p:txBody>
      </p:sp>
      <p:sp>
        <p:nvSpPr>
          <p:cNvPr id="154" name="TextShape 2"/>
          <p:cNvSpPr txBox="1"/>
          <p:nvPr/>
        </p:nvSpPr>
        <p:spPr>
          <a:xfrm>
            <a:off x="201881" y="1033153"/>
            <a:ext cx="11701159" cy="5728007"/>
          </a:xfrm>
          <a:prstGeom prst="rect">
            <a:avLst/>
          </a:prstGeom>
          <a:noFill/>
          <a:ln>
            <a:noFill/>
          </a:ln>
        </p:spPr>
        <p:txBody>
          <a:bodyPr lIns="91440" tIns="45720" rIns="91440" bIns="45720" anchor="t"/>
          <a:lstStyle/>
          <a:p>
            <a:pPr marL="286385" indent="-285750">
              <a:lnSpc>
                <a:spcPct val="90000"/>
              </a:lnSpc>
              <a:spcBef>
                <a:spcPts val="1001"/>
              </a:spcBef>
              <a:buClr>
                <a:srgbClr val="000000"/>
              </a:buClr>
              <a:buFont typeface="Arial"/>
              <a:buChar char="•"/>
            </a:pPr>
            <a:r>
              <a:rPr lang="en-US" sz="2400" dirty="0">
                <a:cs typeface="Calibri" panose="020F0502020204030204"/>
              </a:rPr>
              <a:t>To apply the </a:t>
            </a:r>
            <a:r>
              <a:rPr lang="en-US" sz="2400" dirty="0" err="1">
                <a:cs typeface="Calibri" panose="020F0502020204030204"/>
              </a:rPr>
              <a:t>Defence</a:t>
            </a:r>
            <a:r>
              <a:rPr lang="en-US" sz="2400" dirty="0">
                <a:cs typeface="Calibri" panose="020F0502020204030204"/>
              </a:rPr>
              <a:t> in Depth principle to networks in practice</a:t>
            </a:r>
            <a:r>
              <a:rPr lang="en-US" sz="2400" dirty="0">
                <a:solidFill>
                  <a:srgbClr val="000000"/>
                </a:solidFill>
                <a:latin typeface="Calibri"/>
                <a:cs typeface="Calibri"/>
              </a:rPr>
              <a:t>, we can build layered </a:t>
            </a:r>
            <a:r>
              <a:rPr lang="en-US" sz="2400" dirty="0" err="1">
                <a:solidFill>
                  <a:srgbClr val="000000"/>
                </a:solidFill>
                <a:latin typeface="Calibri"/>
                <a:cs typeface="Calibri"/>
              </a:rPr>
              <a:t>defences</a:t>
            </a:r>
            <a:r>
              <a:rPr lang="en-US" sz="2400" dirty="0">
                <a:solidFill>
                  <a:srgbClr val="000000"/>
                </a:solidFill>
                <a:latin typeface="Calibri"/>
                <a:cs typeface="Calibri"/>
              </a:rPr>
              <a:t>: </a:t>
            </a:r>
          </a:p>
          <a:p>
            <a:pPr marL="286385" indent="-285750">
              <a:lnSpc>
                <a:spcPct val="90000"/>
              </a:lnSpc>
              <a:spcBef>
                <a:spcPts val="1001"/>
              </a:spcBef>
              <a:buClr>
                <a:srgbClr val="000000"/>
              </a:buClr>
              <a:buFont typeface="Arial"/>
              <a:buChar char="•"/>
            </a:pPr>
            <a:endParaRPr lang="en-US" dirty="0">
              <a:solidFill>
                <a:srgbClr val="000000"/>
              </a:solidFill>
              <a:latin typeface="Calibri"/>
              <a:cs typeface="Calibri"/>
            </a:endParaRPr>
          </a:p>
          <a:p>
            <a:pPr marL="457200" indent="-457200">
              <a:lnSpc>
                <a:spcPct val="90000"/>
              </a:lnSpc>
              <a:spcBef>
                <a:spcPts val="1001"/>
              </a:spcBef>
              <a:buFont typeface="Arial" panose="020B0604020202020204" pitchFamily="34" charset="0"/>
              <a:buChar char="•"/>
            </a:pPr>
            <a:endParaRPr lang="en-US" sz="2800" spc="-1" dirty="0">
              <a:solidFill>
                <a:srgbClr val="000000"/>
              </a:solidFill>
              <a:latin typeface="Calibri"/>
              <a:cs typeface="Calibri"/>
            </a:endParaRPr>
          </a:p>
        </p:txBody>
      </p:sp>
      <p:graphicFrame>
        <p:nvGraphicFramePr>
          <p:cNvPr id="5" name="Diagram 4"/>
          <p:cNvGraphicFramePr/>
          <p:nvPr>
            <p:extLst>
              <p:ext uri="{D42A27DB-BD31-4B8C-83A1-F6EECF244321}">
                <p14:modId xmlns:p14="http://schemas.microsoft.com/office/powerpoint/2010/main" val="535068174"/>
              </p:ext>
            </p:extLst>
          </p:nvPr>
        </p:nvGraphicFramePr>
        <p:xfrm>
          <a:off x="819397" y="1757548"/>
          <a:ext cx="9612629" cy="5003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7267276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Defence in Depth</a:t>
            </a:r>
            <a:endParaRPr lang="en-US" sz="4400" b="0" strike="noStrike" spc="-1">
              <a:solidFill>
                <a:srgbClr val="000000"/>
              </a:solidFill>
              <a:latin typeface="Calibri"/>
            </a:endParaRPr>
          </a:p>
        </p:txBody>
      </p:sp>
      <p:sp>
        <p:nvSpPr>
          <p:cNvPr id="154" name="TextShape 2"/>
          <p:cNvSpPr txBox="1"/>
          <p:nvPr/>
        </p:nvSpPr>
        <p:spPr>
          <a:xfrm>
            <a:off x="312840" y="1825560"/>
            <a:ext cx="11590200" cy="4935600"/>
          </a:xfrm>
          <a:prstGeom prst="rect">
            <a:avLst/>
          </a:prstGeom>
          <a:noFill/>
          <a:ln>
            <a:noFill/>
          </a:ln>
        </p:spPr>
        <p:txBody>
          <a:bodyPr lIns="91440" tIns="45720" rIns="91440" bIns="45720" anchor="t"/>
          <a:lstStyle/>
          <a:p>
            <a:pPr marL="286385" indent="-285750">
              <a:lnSpc>
                <a:spcPct val="90000"/>
              </a:lnSpc>
              <a:spcBef>
                <a:spcPts val="1001"/>
              </a:spcBef>
              <a:buClr>
                <a:srgbClr val="000000"/>
              </a:buClr>
              <a:buFont typeface="Arial"/>
              <a:buChar char="•"/>
            </a:pPr>
            <a:r>
              <a:rPr lang="en-US" sz="2800" dirty="0">
                <a:cs typeface="Calibri" panose="020F0502020204030204"/>
              </a:rPr>
              <a:t>Securing information &amp; systems against all threats requires:</a:t>
            </a:r>
            <a:endParaRPr lang="en-US" sz="2800" dirty="0"/>
          </a:p>
          <a:p>
            <a:pPr marL="743585" lvl="1" indent="-285750">
              <a:lnSpc>
                <a:spcPct val="90000"/>
              </a:lnSpc>
              <a:spcBef>
                <a:spcPts val="1001"/>
              </a:spcBef>
              <a:buClr>
                <a:srgbClr val="000000"/>
              </a:buClr>
              <a:buFont typeface="Arial"/>
              <a:buChar char="•"/>
            </a:pPr>
            <a:r>
              <a:rPr lang="en-US" sz="2800" dirty="0">
                <a:cs typeface="Calibri" panose="020F0502020204030204"/>
              </a:rPr>
              <a:t>Multiple, overlapping protection approaches</a:t>
            </a:r>
          </a:p>
          <a:p>
            <a:pPr marL="286385" indent="-285750">
              <a:lnSpc>
                <a:spcPct val="90000"/>
              </a:lnSpc>
              <a:spcBef>
                <a:spcPts val="1001"/>
              </a:spcBef>
              <a:buClr>
                <a:srgbClr val="000000"/>
              </a:buClr>
              <a:buFont typeface="Arial"/>
              <a:buChar char="•"/>
            </a:pPr>
            <a:r>
              <a:rPr lang="en-US" sz="2800" dirty="0">
                <a:solidFill>
                  <a:srgbClr val="000000"/>
                </a:solidFill>
                <a:latin typeface="Calibri"/>
                <a:cs typeface="Calibri"/>
              </a:rPr>
              <a:t>Ideally, security mechanisms should back each other up providing protection with:</a:t>
            </a:r>
            <a:endParaRPr lang="en-US" sz="2800" b="0" strike="noStrike" dirty="0">
              <a:solidFill>
                <a:srgbClr val="000000"/>
              </a:solidFill>
              <a:latin typeface="Calibri"/>
              <a:cs typeface="Calibri"/>
            </a:endParaRPr>
          </a:p>
          <a:p>
            <a:pPr marL="743585" lvl="1" indent="-285750">
              <a:lnSpc>
                <a:spcPct val="90000"/>
              </a:lnSpc>
              <a:spcBef>
                <a:spcPts val="1001"/>
              </a:spcBef>
              <a:buClr>
                <a:srgbClr val="000000"/>
              </a:buClr>
              <a:buFont typeface="Arial"/>
              <a:buChar char="•"/>
            </a:pPr>
            <a:r>
              <a:rPr lang="en-US" sz="2800" dirty="0">
                <a:solidFill>
                  <a:srgbClr val="000000"/>
                </a:solidFill>
                <a:latin typeface="Calibri"/>
                <a:cs typeface="Calibri"/>
              </a:rPr>
              <a:t>Diversity</a:t>
            </a:r>
          </a:p>
          <a:p>
            <a:pPr marL="743585" lvl="1" indent="-285750">
              <a:lnSpc>
                <a:spcPct val="90000"/>
              </a:lnSpc>
              <a:spcBef>
                <a:spcPts val="1001"/>
              </a:spcBef>
              <a:buClr>
                <a:srgbClr val="000000"/>
              </a:buClr>
              <a:buFont typeface="Arial"/>
              <a:buChar char="•"/>
            </a:pPr>
            <a:r>
              <a:rPr lang="en-US" sz="2800" dirty="0">
                <a:solidFill>
                  <a:srgbClr val="000000"/>
                </a:solidFill>
                <a:latin typeface="Calibri"/>
                <a:cs typeface="Calibri"/>
              </a:rPr>
              <a:t>Redundancy</a:t>
            </a:r>
          </a:p>
          <a:p>
            <a:pPr marL="743585" lvl="1" indent="-285750">
              <a:lnSpc>
                <a:spcPct val="90000"/>
              </a:lnSpc>
              <a:spcBef>
                <a:spcPts val="1001"/>
              </a:spcBef>
              <a:buClr>
                <a:srgbClr val="000000"/>
              </a:buClr>
              <a:buFont typeface="Arial"/>
              <a:buChar char="•"/>
            </a:pPr>
            <a:endParaRPr lang="en-US" sz="2800" dirty="0">
              <a:solidFill>
                <a:srgbClr val="000000"/>
              </a:solidFill>
              <a:latin typeface="Calibri"/>
              <a:cs typeface="Calibri"/>
            </a:endParaRPr>
          </a:p>
          <a:p>
            <a:pPr marL="457200" indent="-457200">
              <a:lnSpc>
                <a:spcPct val="90000"/>
              </a:lnSpc>
              <a:spcBef>
                <a:spcPts val="1001"/>
              </a:spcBef>
              <a:buClr>
                <a:srgbClr val="000000"/>
              </a:buClr>
              <a:buFont typeface="Arial,Sans-Serif"/>
              <a:buChar char="•"/>
            </a:pPr>
            <a:r>
              <a:rPr lang="en-US" sz="2800" dirty="0">
                <a:solidFill>
                  <a:srgbClr val="000000"/>
                </a:solidFill>
                <a:latin typeface="Calibri"/>
                <a:cs typeface="Calibri"/>
              </a:rPr>
              <a:t>In summary, </a:t>
            </a:r>
            <a:endParaRPr lang="en-US" sz="2800" dirty="0">
              <a:ea typeface="+mn-lt"/>
              <a:cs typeface="+mn-lt"/>
            </a:endParaRPr>
          </a:p>
          <a:p>
            <a:pPr>
              <a:lnSpc>
                <a:spcPct val="90000"/>
              </a:lnSpc>
              <a:spcBef>
                <a:spcPts val="1001"/>
              </a:spcBef>
            </a:pPr>
            <a:r>
              <a:rPr lang="en-US" sz="2800" dirty="0">
                <a:solidFill>
                  <a:srgbClr val="000000"/>
                </a:solidFill>
                <a:latin typeface="Calibri"/>
                <a:cs typeface="Calibri"/>
              </a:rPr>
              <a:t>            </a:t>
            </a:r>
            <a:r>
              <a:rPr lang="en-US" sz="2800" dirty="0">
                <a:solidFill>
                  <a:srgbClr val="000000"/>
                </a:solidFill>
                <a:latin typeface="Algerian" panose="04020705040A02060702" pitchFamily="82" charset="0"/>
                <a:cs typeface="Calibri"/>
              </a:rPr>
              <a:t>"a </a:t>
            </a:r>
            <a:r>
              <a:rPr lang="en-US" sz="2800" dirty="0" err="1">
                <a:solidFill>
                  <a:srgbClr val="000000"/>
                </a:solidFill>
                <a:latin typeface="Algerian" panose="04020705040A02060702" pitchFamily="82" charset="0"/>
                <a:cs typeface="Calibri"/>
              </a:rPr>
              <a:t>heterogenous</a:t>
            </a:r>
            <a:r>
              <a:rPr lang="en-US" sz="2800" dirty="0">
                <a:solidFill>
                  <a:srgbClr val="000000"/>
                </a:solidFill>
                <a:latin typeface="Algerian" panose="04020705040A02060702" pitchFamily="82" charset="0"/>
                <a:cs typeface="Calibri"/>
              </a:rPr>
              <a:t> system is more resilient to afflictions than a homogenous one."</a:t>
            </a:r>
            <a:endParaRPr lang="en-US" sz="2800" dirty="0">
              <a:latin typeface="Algerian" panose="04020705040A02060702" pitchFamily="82" charset="0"/>
              <a:ea typeface="+mn-lt"/>
              <a:cs typeface="+mn-lt"/>
            </a:endParaRPr>
          </a:p>
          <a:p>
            <a:pPr marL="286385" indent="-285750">
              <a:lnSpc>
                <a:spcPct val="90000"/>
              </a:lnSpc>
              <a:spcBef>
                <a:spcPts val="1001"/>
              </a:spcBef>
              <a:buClr>
                <a:srgbClr val="000000"/>
              </a:buClr>
              <a:buFont typeface="Arial"/>
              <a:buChar char="•"/>
            </a:pPr>
            <a:endParaRPr lang="en-US" dirty="0">
              <a:solidFill>
                <a:srgbClr val="000000"/>
              </a:solidFill>
              <a:latin typeface="Calibri"/>
              <a:cs typeface="Calibri"/>
            </a:endParaRPr>
          </a:p>
          <a:p>
            <a:pPr marL="743585" lvl="1" indent="-285750">
              <a:lnSpc>
                <a:spcPct val="90000"/>
              </a:lnSpc>
              <a:spcBef>
                <a:spcPts val="1001"/>
              </a:spcBef>
              <a:buClr>
                <a:srgbClr val="000000"/>
              </a:buClr>
              <a:buFont typeface="Arial"/>
              <a:buChar char="•"/>
            </a:pPr>
            <a:endParaRPr lang="en-US" dirty="0">
              <a:solidFill>
                <a:srgbClr val="000000"/>
              </a:solidFill>
              <a:latin typeface="Calibri"/>
              <a:cs typeface="Calibri"/>
            </a:endParaRPr>
          </a:p>
          <a:p>
            <a:pPr marL="457200" indent="-457200">
              <a:lnSpc>
                <a:spcPct val="90000"/>
              </a:lnSpc>
              <a:spcBef>
                <a:spcPts val="1001"/>
              </a:spcBef>
              <a:buFont typeface="Arial" panose="020B0604020202020204" pitchFamily="34" charset="0"/>
              <a:buChar char="•"/>
            </a:pPr>
            <a:endParaRPr lang="en-US" sz="2800" spc="-1" dirty="0">
              <a:solidFill>
                <a:srgbClr val="000000"/>
              </a:solidFill>
              <a:latin typeface="Calibri"/>
              <a:cs typeface="Calibri"/>
            </a:endParaRPr>
          </a:p>
        </p:txBody>
      </p:sp>
    </p:spTree>
    <p:extLst>
      <p:ext uri="{BB962C8B-B14F-4D97-AF65-F5344CB8AC3E}">
        <p14:creationId xmlns:p14="http://schemas.microsoft.com/office/powerpoint/2010/main" val="370615065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312840" y="365040"/>
            <a:ext cx="11590200" cy="1325160"/>
          </a:xfrm>
          <a:prstGeom prst="rect">
            <a:avLst/>
          </a:prstGeom>
          <a:noFill/>
          <a:ln>
            <a:noFill/>
          </a:ln>
        </p:spPr>
        <p:txBody>
          <a:bodyPr anchor="ctr"/>
          <a:lstStyle/>
          <a:p>
            <a:pPr>
              <a:lnSpc>
                <a:spcPct val="90000"/>
              </a:lnSpc>
            </a:pPr>
            <a:r>
              <a:rPr lang="en-GB" sz="4400" b="1" dirty="0"/>
              <a:t>Complete </a:t>
            </a:r>
            <a:r>
              <a:rPr lang="en-GB" sz="4400" b="1" dirty="0" smtClean="0"/>
              <a:t>Mediation</a:t>
            </a:r>
            <a:endParaRPr lang="en-US" sz="4400" b="0" strike="noStrike" spc="-1" dirty="0">
              <a:solidFill>
                <a:srgbClr val="000000"/>
              </a:solidFill>
              <a:latin typeface="Calibri"/>
            </a:endParaRPr>
          </a:p>
        </p:txBody>
      </p:sp>
      <p:sp>
        <p:nvSpPr>
          <p:cNvPr id="154" name="TextShape 2"/>
          <p:cNvSpPr txBox="1"/>
          <p:nvPr/>
        </p:nvSpPr>
        <p:spPr>
          <a:xfrm>
            <a:off x="312840" y="1825560"/>
            <a:ext cx="11590200" cy="4935600"/>
          </a:xfrm>
          <a:prstGeom prst="rect">
            <a:avLst/>
          </a:prstGeom>
          <a:noFill/>
          <a:ln>
            <a:noFill/>
          </a:ln>
        </p:spPr>
        <p:txBody>
          <a:bodyPr lIns="91440" tIns="45720" rIns="91440" bIns="45720" anchor="t"/>
          <a:lstStyle/>
          <a:p>
            <a:pPr marL="286385" indent="-285750">
              <a:lnSpc>
                <a:spcPct val="90000"/>
              </a:lnSpc>
              <a:spcBef>
                <a:spcPts val="1001"/>
              </a:spcBef>
              <a:buClr>
                <a:srgbClr val="000000"/>
              </a:buClr>
              <a:buFont typeface="Arial"/>
              <a:buChar char="•"/>
            </a:pPr>
            <a:r>
              <a:rPr lang="en-GB" sz="2800" dirty="0" smtClean="0"/>
              <a:t>Every access </a:t>
            </a:r>
            <a:r>
              <a:rPr lang="en-GB" sz="2800" dirty="0"/>
              <a:t>to every object must be checked for authority. </a:t>
            </a:r>
            <a:endParaRPr lang="en-GB" sz="2800" dirty="0" smtClean="0"/>
          </a:p>
          <a:p>
            <a:pPr marL="286385" indent="-285750">
              <a:lnSpc>
                <a:spcPct val="90000"/>
              </a:lnSpc>
              <a:spcBef>
                <a:spcPts val="1001"/>
              </a:spcBef>
              <a:buClr>
                <a:srgbClr val="000000"/>
              </a:buClr>
              <a:buFont typeface="Arial"/>
              <a:buChar char="•"/>
            </a:pPr>
            <a:r>
              <a:rPr lang="en-GB" sz="2800" dirty="0" smtClean="0"/>
              <a:t>This </a:t>
            </a:r>
            <a:r>
              <a:rPr lang="en-GB" sz="2800" dirty="0"/>
              <a:t>principle, when systematically applied, is the primary underpinning of the protection system. </a:t>
            </a:r>
            <a:endParaRPr lang="en-GB" sz="2800" dirty="0" smtClean="0"/>
          </a:p>
          <a:p>
            <a:pPr marL="286385" indent="-285750">
              <a:lnSpc>
                <a:spcPct val="90000"/>
              </a:lnSpc>
              <a:spcBef>
                <a:spcPts val="1001"/>
              </a:spcBef>
              <a:buClr>
                <a:srgbClr val="000000"/>
              </a:buClr>
              <a:buFont typeface="Arial"/>
              <a:buChar char="•"/>
            </a:pPr>
            <a:r>
              <a:rPr lang="en-GB" sz="2800" dirty="0" smtClean="0"/>
              <a:t>It </a:t>
            </a:r>
            <a:r>
              <a:rPr lang="en-GB" sz="2800" dirty="0"/>
              <a:t>forces a system-wide view of access control, which in addition to normal operation includes initialization, recovery, shutdown, and maintenance</a:t>
            </a:r>
            <a:r>
              <a:rPr lang="en-GB" sz="2800" dirty="0" smtClean="0"/>
              <a:t>.</a:t>
            </a:r>
          </a:p>
          <a:p>
            <a:pPr marL="286385" indent="-285750">
              <a:lnSpc>
                <a:spcPct val="90000"/>
              </a:lnSpc>
              <a:spcBef>
                <a:spcPts val="1001"/>
              </a:spcBef>
              <a:buClr>
                <a:srgbClr val="000000"/>
              </a:buClr>
              <a:buFont typeface="Arial"/>
              <a:buChar char="•"/>
            </a:pPr>
            <a:r>
              <a:rPr lang="en-GB" sz="2800" dirty="0" smtClean="0"/>
              <a:t> </a:t>
            </a:r>
            <a:r>
              <a:rPr lang="en-GB" sz="2800" dirty="0"/>
              <a:t>It implies that a </a:t>
            </a:r>
            <a:r>
              <a:rPr lang="en-GB" sz="2800" dirty="0" smtClean="0"/>
              <a:t>fool proof </a:t>
            </a:r>
            <a:r>
              <a:rPr lang="en-GB" sz="2800" dirty="0"/>
              <a:t>method of identifying the source of every request must be devised. </a:t>
            </a:r>
            <a:endParaRPr lang="en-GB" sz="2800" dirty="0" smtClean="0"/>
          </a:p>
          <a:p>
            <a:pPr marL="286385" indent="-285750">
              <a:lnSpc>
                <a:spcPct val="90000"/>
              </a:lnSpc>
              <a:spcBef>
                <a:spcPts val="1001"/>
              </a:spcBef>
              <a:buClr>
                <a:srgbClr val="000000"/>
              </a:buClr>
              <a:buFont typeface="Arial"/>
              <a:buChar char="•"/>
            </a:pPr>
            <a:r>
              <a:rPr lang="en-GB" sz="2800" dirty="0" smtClean="0"/>
              <a:t>It </a:t>
            </a:r>
            <a:r>
              <a:rPr lang="en-GB" sz="2800" dirty="0"/>
              <a:t>also requires that proposals to gain performance by remembering the result of an authority check be examined </a:t>
            </a:r>
            <a:r>
              <a:rPr lang="en-GB" sz="2800" dirty="0" err="1"/>
              <a:t>skeptically</a:t>
            </a:r>
            <a:r>
              <a:rPr lang="en-GB" sz="2800" dirty="0"/>
              <a:t>. </a:t>
            </a:r>
            <a:endParaRPr lang="en-GB" sz="2800" dirty="0" smtClean="0"/>
          </a:p>
          <a:p>
            <a:pPr marL="286385" indent="-285750">
              <a:lnSpc>
                <a:spcPct val="90000"/>
              </a:lnSpc>
              <a:spcBef>
                <a:spcPts val="1001"/>
              </a:spcBef>
              <a:buClr>
                <a:srgbClr val="000000"/>
              </a:buClr>
              <a:buFont typeface="Arial"/>
              <a:buChar char="•"/>
            </a:pPr>
            <a:r>
              <a:rPr lang="en-GB" sz="2800" dirty="0" smtClean="0"/>
              <a:t>If </a:t>
            </a:r>
            <a:r>
              <a:rPr lang="en-GB" sz="2800" dirty="0"/>
              <a:t>a change in authority occurs, such remembered results must be systematically updated.</a:t>
            </a:r>
            <a:endParaRPr lang="en-US" sz="2800" dirty="0">
              <a:solidFill>
                <a:srgbClr val="000000"/>
              </a:solidFill>
              <a:latin typeface="Calibri"/>
              <a:cs typeface="Calibri"/>
            </a:endParaRPr>
          </a:p>
          <a:p>
            <a:pPr marL="743585" lvl="1" indent="-285750">
              <a:lnSpc>
                <a:spcPct val="90000"/>
              </a:lnSpc>
              <a:spcBef>
                <a:spcPts val="1001"/>
              </a:spcBef>
              <a:buClr>
                <a:srgbClr val="000000"/>
              </a:buClr>
              <a:buFont typeface="Arial"/>
              <a:buChar char="•"/>
            </a:pPr>
            <a:endParaRPr lang="en-US" sz="2800" dirty="0">
              <a:solidFill>
                <a:srgbClr val="000000"/>
              </a:solidFill>
              <a:latin typeface="Calibri"/>
              <a:cs typeface="Calibri"/>
            </a:endParaRPr>
          </a:p>
          <a:p>
            <a:pPr marL="457200" indent="-457200">
              <a:lnSpc>
                <a:spcPct val="90000"/>
              </a:lnSpc>
              <a:spcBef>
                <a:spcPts val="1001"/>
              </a:spcBef>
              <a:buFont typeface="Arial" panose="020B0604020202020204" pitchFamily="34" charset="0"/>
              <a:buChar char="•"/>
            </a:pPr>
            <a:endParaRPr lang="en-US" sz="2800" spc="-1" dirty="0">
              <a:solidFill>
                <a:srgbClr val="000000"/>
              </a:solidFill>
              <a:latin typeface="Calibri"/>
              <a:cs typeface="Calibri"/>
            </a:endParaRPr>
          </a:p>
        </p:txBody>
      </p:sp>
    </p:spTree>
    <p:extLst>
      <p:ext uri="{BB962C8B-B14F-4D97-AF65-F5344CB8AC3E}">
        <p14:creationId xmlns:p14="http://schemas.microsoft.com/office/powerpoint/2010/main" val="41033515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3E6E843-27CE-4DAF-AF4C-9EDAB0F88452}" type="slidenum">
              <a:rPr lang="en-US" altLang="en-US"/>
              <a:pPr/>
              <a:t>35</a:t>
            </a:fld>
            <a:endParaRPr lang="en-US" altLang="en-US"/>
          </a:p>
        </p:txBody>
      </p:sp>
      <p:sp>
        <p:nvSpPr>
          <p:cNvPr id="12291" name="Rectangle 2"/>
          <p:cNvSpPr>
            <a:spLocks noGrp="1" noChangeArrowheads="1"/>
          </p:cNvSpPr>
          <p:nvPr>
            <p:ph type="title"/>
          </p:nvPr>
        </p:nvSpPr>
        <p:spPr/>
        <p:txBody>
          <a:bodyPr/>
          <a:lstStyle/>
          <a:p>
            <a:pPr eaLnBrk="1" hangingPunct="1"/>
            <a:r>
              <a:rPr lang="en-US" altLang="en-US" smtClean="0"/>
              <a:t>Complete Mediation</a:t>
            </a:r>
          </a:p>
        </p:txBody>
      </p:sp>
      <p:sp>
        <p:nvSpPr>
          <p:cNvPr id="12292" name="Rectangle 3"/>
          <p:cNvSpPr>
            <a:spLocks noGrp="1" noChangeArrowheads="1"/>
          </p:cNvSpPr>
          <p:nvPr>
            <p:ph type="body" idx="1"/>
          </p:nvPr>
        </p:nvSpPr>
        <p:spPr/>
        <p:txBody>
          <a:bodyPr/>
          <a:lstStyle/>
          <a:p>
            <a:pPr eaLnBrk="1" hangingPunct="1"/>
            <a:r>
              <a:rPr lang="en-US" altLang="en-US" smtClean="0"/>
              <a:t>No caching of information</a:t>
            </a:r>
          </a:p>
          <a:p>
            <a:pPr eaLnBrk="1" hangingPunct="1"/>
            <a:r>
              <a:rPr lang="en-US" altLang="en-US" smtClean="0"/>
              <a:t>Mediate all accesses</a:t>
            </a:r>
          </a:p>
          <a:p>
            <a:pPr lvl="1" eaLnBrk="1" hangingPunct="1"/>
            <a:r>
              <a:rPr lang="en-US" altLang="en-US" smtClean="0"/>
              <a:t>Why?</a:t>
            </a:r>
          </a:p>
          <a:p>
            <a:pPr lvl="3" eaLnBrk="1" hangingPunct="1"/>
            <a:endParaRPr lang="en-US" altLang="en-US" smtClean="0"/>
          </a:p>
          <a:p>
            <a:pPr lvl="1" eaLnBrk="1" hangingPunct="1"/>
            <a:r>
              <a:rPr lang="en-US" altLang="en-US" smtClean="0"/>
              <a:t>How does Unix read operation work?</a:t>
            </a:r>
          </a:p>
          <a:p>
            <a:pPr lvl="1" eaLnBrk="1" hangingPunct="1"/>
            <a:endParaRPr lang="en-US" altLang="en-US" smtClean="0"/>
          </a:p>
          <a:p>
            <a:pPr lvl="1" eaLnBrk="1" hangingPunct="1"/>
            <a:r>
              <a:rPr lang="en-US" altLang="en-US" smtClean="0"/>
              <a:t>Any disadvantage of this principle?</a:t>
            </a:r>
          </a:p>
          <a:p>
            <a:pPr lvl="1" eaLnBrk="1" hangingPunct="1"/>
            <a:endParaRPr lang="en-US" altLang="en-US" smtClean="0"/>
          </a:p>
        </p:txBody>
      </p:sp>
    </p:spTree>
    <p:extLst>
      <p:ext uri="{BB962C8B-B14F-4D97-AF65-F5344CB8AC3E}">
        <p14:creationId xmlns:p14="http://schemas.microsoft.com/office/powerpoint/2010/main" val="32895386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312840" y="365040"/>
            <a:ext cx="11590200" cy="1325160"/>
          </a:xfrm>
          <a:prstGeom prst="rect">
            <a:avLst/>
          </a:prstGeom>
          <a:noFill/>
          <a:ln>
            <a:noFill/>
          </a:ln>
        </p:spPr>
        <p:txBody>
          <a:bodyPr anchor="ctr"/>
          <a:lstStyle/>
          <a:p>
            <a:pPr>
              <a:lnSpc>
                <a:spcPct val="90000"/>
              </a:lnSpc>
            </a:pPr>
            <a:r>
              <a:rPr lang="en-GB" sz="4400" b="1" dirty="0"/>
              <a:t>Complete </a:t>
            </a:r>
            <a:r>
              <a:rPr lang="en-GB" sz="4400" b="1" dirty="0" smtClean="0"/>
              <a:t>Mediation- Nutshell</a:t>
            </a:r>
            <a:endParaRPr lang="en-US" sz="4400" b="0" strike="noStrike" spc="-1" dirty="0">
              <a:solidFill>
                <a:srgbClr val="000000"/>
              </a:solidFill>
              <a:latin typeface="Calibri"/>
            </a:endParaRPr>
          </a:p>
        </p:txBody>
      </p:sp>
      <p:sp>
        <p:nvSpPr>
          <p:cNvPr id="154" name="TextShape 2"/>
          <p:cNvSpPr txBox="1"/>
          <p:nvPr/>
        </p:nvSpPr>
        <p:spPr>
          <a:xfrm>
            <a:off x="312840" y="1825560"/>
            <a:ext cx="11590200" cy="4935600"/>
          </a:xfrm>
          <a:prstGeom prst="rect">
            <a:avLst/>
          </a:prstGeom>
          <a:noFill/>
          <a:ln>
            <a:noFill/>
          </a:ln>
        </p:spPr>
        <p:txBody>
          <a:bodyPr lIns="91440" tIns="45720" rIns="91440" bIns="45720" anchor="t"/>
          <a:lstStyle/>
          <a:p>
            <a:pPr marL="286385" indent="-285750">
              <a:lnSpc>
                <a:spcPct val="90000"/>
              </a:lnSpc>
              <a:spcBef>
                <a:spcPts val="1001"/>
              </a:spcBef>
              <a:buClr>
                <a:srgbClr val="000000"/>
              </a:buClr>
              <a:buFont typeface="Arial"/>
              <a:buChar char="•"/>
            </a:pPr>
            <a:r>
              <a:rPr lang="en-GB" sz="2800" dirty="0"/>
              <a:t>All accesses to objects should be checked to ensure they are allowed</a:t>
            </a:r>
            <a:r>
              <a:rPr lang="en-GB" sz="2800" dirty="0" smtClean="0"/>
              <a:t>.</a:t>
            </a:r>
          </a:p>
          <a:p>
            <a:pPr marL="286385" indent="-285750">
              <a:lnSpc>
                <a:spcPct val="90000"/>
              </a:lnSpc>
              <a:spcBef>
                <a:spcPts val="1001"/>
              </a:spcBef>
              <a:buClr>
                <a:srgbClr val="000000"/>
              </a:buClr>
              <a:buFont typeface="Arial"/>
              <a:buChar char="•"/>
            </a:pPr>
            <a:r>
              <a:rPr lang="en-GB" sz="2800" dirty="0" smtClean="0"/>
              <a:t>UNIX </a:t>
            </a:r>
            <a:r>
              <a:rPr lang="en-GB" sz="2800" dirty="0"/>
              <a:t>file </a:t>
            </a:r>
            <a:r>
              <a:rPr lang="en-GB" sz="2800" dirty="0" smtClean="0"/>
              <a:t>descriptor</a:t>
            </a:r>
          </a:p>
          <a:p>
            <a:pPr marL="286385" indent="-285750">
              <a:lnSpc>
                <a:spcPct val="90000"/>
              </a:lnSpc>
              <a:spcBef>
                <a:spcPts val="1001"/>
              </a:spcBef>
              <a:buClr>
                <a:srgbClr val="000000"/>
              </a:buClr>
              <a:buFont typeface="Arial"/>
              <a:buChar char="•"/>
            </a:pPr>
            <a:r>
              <a:rPr lang="en-GB" sz="2800" dirty="0" smtClean="0"/>
              <a:t>DNS </a:t>
            </a:r>
            <a:r>
              <a:rPr lang="en-GB" sz="2800" dirty="0"/>
              <a:t>cache poisoning</a:t>
            </a:r>
            <a:r>
              <a:rPr lang="en-GB" sz="2800" dirty="0" smtClean="0"/>
              <a:t>.</a:t>
            </a:r>
          </a:p>
          <a:p>
            <a:pPr marL="286385" indent="-285750">
              <a:lnSpc>
                <a:spcPct val="90000"/>
              </a:lnSpc>
              <a:spcBef>
                <a:spcPts val="1001"/>
              </a:spcBef>
              <a:buClr>
                <a:srgbClr val="000000"/>
              </a:buClr>
              <a:buFont typeface="Arial"/>
              <a:buChar char="•"/>
            </a:pPr>
            <a:r>
              <a:rPr lang="en-GB" sz="2800" dirty="0" smtClean="0"/>
              <a:t>Restrict </a:t>
            </a:r>
            <a:r>
              <a:rPr lang="en-GB" sz="2800" dirty="0"/>
              <a:t>caching </a:t>
            </a:r>
            <a:r>
              <a:rPr lang="en-GB" sz="2800" dirty="0" smtClean="0"/>
              <a:t>policies</a:t>
            </a:r>
          </a:p>
          <a:p>
            <a:pPr marL="286385" indent="-285750">
              <a:lnSpc>
                <a:spcPct val="90000"/>
              </a:lnSpc>
              <a:spcBef>
                <a:spcPts val="1001"/>
              </a:spcBef>
              <a:buClr>
                <a:srgbClr val="000000"/>
              </a:buClr>
              <a:buFont typeface="Arial"/>
              <a:buChar char="•"/>
            </a:pPr>
            <a:r>
              <a:rPr lang="en-GB" sz="2800" dirty="0" smtClean="0"/>
              <a:t>Security </a:t>
            </a:r>
            <a:r>
              <a:rPr lang="en-GB" sz="2800" dirty="0"/>
              <a:t>vs. performance issues</a:t>
            </a:r>
            <a:endParaRPr lang="en-US" sz="4000" dirty="0">
              <a:solidFill>
                <a:srgbClr val="000000"/>
              </a:solidFill>
              <a:latin typeface="Calibri"/>
              <a:cs typeface="Calibri"/>
            </a:endParaRPr>
          </a:p>
          <a:p>
            <a:pPr marL="457200" indent="-457200">
              <a:lnSpc>
                <a:spcPct val="90000"/>
              </a:lnSpc>
              <a:spcBef>
                <a:spcPts val="1001"/>
              </a:spcBef>
              <a:buFont typeface="Arial" panose="020B0604020202020204" pitchFamily="34" charset="0"/>
              <a:buChar char="•"/>
            </a:pPr>
            <a:endParaRPr lang="en-US" sz="2800" spc="-1" dirty="0">
              <a:solidFill>
                <a:srgbClr val="000000"/>
              </a:solidFill>
              <a:latin typeface="Calibri"/>
              <a:cs typeface="Calibri"/>
            </a:endParaRPr>
          </a:p>
        </p:txBody>
      </p:sp>
    </p:spTree>
    <p:extLst>
      <p:ext uri="{BB962C8B-B14F-4D97-AF65-F5344CB8AC3E}">
        <p14:creationId xmlns:p14="http://schemas.microsoft.com/office/powerpoint/2010/main" val="45127919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312840" y="365040"/>
            <a:ext cx="11590200" cy="1325160"/>
          </a:xfrm>
          <a:prstGeom prst="rect">
            <a:avLst/>
          </a:prstGeom>
          <a:noFill/>
          <a:ln>
            <a:noFill/>
          </a:ln>
        </p:spPr>
        <p:txBody>
          <a:bodyPr anchor="ctr"/>
          <a:lstStyle/>
          <a:p>
            <a:pPr>
              <a:lnSpc>
                <a:spcPct val="90000"/>
              </a:lnSpc>
            </a:pPr>
            <a:r>
              <a:rPr lang="en-GB" sz="4400" b="1" dirty="0"/>
              <a:t>Complete </a:t>
            </a:r>
            <a:r>
              <a:rPr lang="en-GB" sz="4400" b="1" dirty="0" smtClean="0"/>
              <a:t>Mediation- Example</a:t>
            </a:r>
            <a:endParaRPr lang="en-US" sz="4400" b="0" strike="noStrike" spc="-1" dirty="0">
              <a:solidFill>
                <a:srgbClr val="000000"/>
              </a:solidFill>
              <a:latin typeface="Calibri"/>
            </a:endParaRPr>
          </a:p>
        </p:txBody>
      </p:sp>
      <p:sp>
        <p:nvSpPr>
          <p:cNvPr id="154" name="TextShape 2"/>
          <p:cNvSpPr txBox="1"/>
          <p:nvPr/>
        </p:nvSpPr>
        <p:spPr>
          <a:xfrm>
            <a:off x="312840" y="1825560"/>
            <a:ext cx="11590200" cy="4935600"/>
          </a:xfrm>
          <a:prstGeom prst="rect">
            <a:avLst/>
          </a:prstGeom>
          <a:noFill/>
          <a:ln>
            <a:noFill/>
          </a:ln>
        </p:spPr>
        <p:txBody>
          <a:bodyPr lIns="91440" tIns="45720" rIns="91440" bIns="45720" anchor="t"/>
          <a:lstStyle/>
          <a:p>
            <a:r>
              <a:rPr lang="en-GB" sz="2400" b="1" dirty="0" smtClean="0"/>
              <a:t>Example 1:</a:t>
            </a:r>
            <a:endParaRPr lang="en-GB" sz="2400" dirty="0"/>
          </a:p>
          <a:p>
            <a:r>
              <a:rPr lang="en-GB" sz="2400" dirty="0"/>
              <a:t>When a UNIX process tries to read a file, the operating system determines if the process is allowed to read the file. If so, the process receives a file descriptor encoding the allowed access. Whenever the process wants to read the file, it presents the file descriptor to the kernel. The kernel then allows the access.</a:t>
            </a:r>
          </a:p>
          <a:p>
            <a:r>
              <a:rPr lang="en-GB" sz="2400" dirty="0"/>
              <a:t>If the owner of the file disallows the process permission to read the file after the file descriptor is issued, the kernel still allows access. This scheme violates the principle of complete mediation, because the second access is not checked. The cached value is used, resulting in the denial of access being ineffective.</a:t>
            </a:r>
          </a:p>
          <a:p>
            <a:pPr marL="457200" indent="-457200">
              <a:lnSpc>
                <a:spcPct val="90000"/>
              </a:lnSpc>
              <a:spcBef>
                <a:spcPts val="1001"/>
              </a:spcBef>
              <a:buFont typeface="Arial" panose="020B0604020202020204" pitchFamily="34" charset="0"/>
              <a:buChar char="•"/>
            </a:pPr>
            <a:endParaRPr lang="en-US" sz="2800" spc="-1" dirty="0">
              <a:solidFill>
                <a:srgbClr val="000000"/>
              </a:solidFill>
              <a:latin typeface="Calibri"/>
              <a:cs typeface="Calibri"/>
            </a:endParaRPr>
          </a:p>
        </p:txBody>
      </p:sp>
    </p:spTree>
    <p:extLst>
      <p:ext uri="{BB962C8B-B14F-4D97-AF65-F5344CB8AC3E}">
        <p14:creationId xmlns:p14="http://schemas.microsoft.com/office/powerpoint/2010/main" val="9378605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312840" y="365040"/>
            <a:ext cx="11590200" cy="1325160"/>
          </a:xfrm>
          <a:prstGeom prst="rect">
            <a:avLst/>
          </a:prstGeom>
          <a:noFill/>
          <a:ln>
            <a:noFill/>
          </a:ln>
        </p:spPr>
        <p:txBody>
          <a:bodyPr anchor="ctr"/>
          <a:lstStyle/>
          <a:p>
            <a:pPr>
              <a:lnSpc>
                <a:spcPct val="90000"/>
              </a:lnSpc>
            </a:pPr>
            <a:r>
              <a:rPr lang="en-GB" sz="4400" b="1" dirty="0"/>
              <a:t>Complete </a:t>
            </a:r>
            <a:r>
              <a:rPr lang="en-GB" sz="4400" b="1" dirty="0" smtClean="0"/>
              <a:t>Mediation- Example</a:t>
            </a:r>
            <a:endParaRPr lang="en-US" sz="4400" b="0" strike="noStrike" spc="-1" dirty="0">
              <a:solidFill>
                <a:srgbClr val="000000"/>
              </a:solidFill>
              <a:latin typeface="Calibri"/>
            </a:endParaRPr>
          </a:p>
        </p:txBody>
      </p:sp>
      <p:sp>
        <p:nvSpPr>
          <p:cNvPr id="154" name="TextShape 2"/>
          <p:cNvSpPr txBox="1"/>
          <p:nvPr/>
        </p:nvSpPr>
        <p:spPr>
          <a:xfrm>
            <a:off x="682294" y="2305851"/>
            <a:ext cx="11590200" cy="4935600"/>
          </a:xfrm>
          <a:prstGeom prst="rect">
            <a:avLst/>
          </a:prstGeom>
          <a:noFill/>
          <a:ln>
            <a:noFill/>
          </a:ln>
        </p:spPr>
        <p:txBody>
          <a:bodyPr lIns="91440" tIns="45720" rIns="91440" bIns="45720" anchor="t"/>
          <a:lstStyle/>
          <a:p>
            <a:r>
              <a:rPr lang="en-GB" sz="2400" b="1" dirty="0" smtClean="0"/>
              <a:t>Example 2:</a:t>
            </a:r>
            <a:endParaRPr lang="en-GB" sz="2400" dirty="0"/>
          </a:p>
          <a:p>
            <a:r>
              <a:rPr lang="en-GB" sz="2400" dirty="0" smtClean="0"/>
              <a:t>The </a:t>
            </a:r>
            <a:r>
              <a:rPr lang="en-GB" sz="2400" dirty="0"/>
              <a:t>Domain Name Service (DNS) caches information mapping host names into IP addresses. If an attacker is able to "poison" the cache by implanting records associating a bogus IP address with a name, one host will route connections to another host incorrectly. </a:t>
            </a:r>
            <a:endParaRPr lang="en-US" sz="3600" spc="-1" dirty="0">
              <a:solidFill>
                <a:srgbClr val="000000"/>
              </a:solidFill>
              <a:latin typeface="Calibri"/>
              <a:cs typeface="Calibri"/>
            </a:endParaRPr>
          </a:p>
        </p:txBody>
      </p:sp>
    </p:spTree>
    <p:extLst>
      <p:ext uri="{BB962C8B-B14F-4D97-AF65-F5344CB8AC3E}">
        <p14:creationId xmlns:p14="http://schemas.microsoft.com/office/powerpoint/2010/main" val="173215984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Human factors</a:t>
            </a:r>
            <a:endParaRPr lang="en-US" sz="4400" b="0" strike="noStrike" spc="-1">
              <a:solidFill>
                <a:srgbClr val="000000"/>
              </a:solidFill>
              <a:latin typeface="Calibri"/>
            </a:endParaRPr>
          </a:p>
        </p:txBody>
      </p:sp>
      <p:sp>
        <p:nvSpPr>
          <p:cNvPr id="156" name="TextShape 2"/>
          <p:cNvSpPr txBox="1"/>
          <p:nvPr/>
        </p:nvSpPr>
        <p:spPr>
          <a:xfrm>
            <a:off x="312840" y="1825560"/>
            <a:ext cx="11590200" cy="493560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Human factors - psychological </a:t>
            </a:r>
            <a:r>
              <a:rPr lang="en-US" sz="2800" b="0" strike="noStrike" spc="-1" dirty="0" smtClean="0">
                <a:solidFill>
                  <a:srgbClr val="000000"/>
                </a:solidFill>
                <a:latin typeface="Calibri"/>
              </a:rPr>
              <a:t>acceptability</a:t>
            </a:r>
          </a:p>
          <a:p>
            <a:pPr marL="685800" lvl="1" indent="-228240">
              <a:lnSpc>
                <a:spcPct val="90000"/>
              </a:lnSpc>
              <a:spcBef>
                <a:spcPts val="1001"/>
              </a:spcBef>
              <a:buClr>
                <a:srgbClr val="000000"/>
              </a:buClr>
              <a:buFont typeface="Arial"/>
              <a:buChar char="•"/>
            </a:pPr>
            <a:r>
              <a:rPr lang="en-GB" sz="2800" dirty="0"/>
              <a:t>Most issues in security do not involve choices that are quite so weighty, but all </a:t>
            </a:r>
            <a:r>
              <a:rPr lang="en-GB" sz="2800" dirty="0" smtClean="0"/>
              <a:t>have </a:t>
            </a:r>
            <a:r>
              <a:rPr lang="en-GB" sz="2800" dirty="0"/>
              <a:t>to be weighed against the psychological acceptability test. What is acceptable varies greatly across </a:t>
            </a:r>
            <a:r>
              <a:rPr lang="en-GB" sz="2800" dirty="0" smtClean="0"/>
              <a:t>people.</a:t>
            </a:r>
          </a:p>
          <a:p>
            <a:pPr marL="685800" lvl="1" indent="-228240">
              <a:lnSpc>
                <a:spcPct val="90000"/>
              </a:lnSpc>
              <a:spcBef>
                <a:spcPts val="1001"/>
              </a:spcBef>
              <a:buClr>
                <a:srgbClr val="000000"/>
              </a:buClr>
              <a:buFont typeface="Arial"/>
              <a:buChar char="•"/>
            </a:pPr>
            <a:r>
              <a:rPr lang="en-GB" sz="2800" dirty="0" smtClean="0"/>
              <a:t> </a:t>
            </a:r>
            <a:r>
              <a:rPr lang="en-GB" sz="2800" dirty="0"/>
              <a:t>Some own guns to defend themselves, others feel having a gun puts them at greater risk. </a:t>
            </a:r>
            <a:endParaRPr lang="en-GB" sz="2800" dirty="0" smtClean="0"/>
          </a:p>
          <a:p>
            <a:pPr marL="685800" lvl="1" indent="-228240">
              <a:lnSpc>
                <a:spcPct val="90000"/>
              </a:lnSpc>
              <a:spcBef>
                <a:spcPts val="1001"/>
              </a:spcBef>
              <a:buClr>
                <a:srgbClr val="000000"/>
              </a:buClr>
              <a:buFont typeface="Arial"/>
              <a:buChar char="•"/>
            </a:pPr>
            <a:r>
              <a:rPr lang="en-GB" sz="2800" dirty="0" smtClean="0"/>
              <a:t>Some </a:t>
            </a:r>
            <a:r>
              <a:rPr lang="en-GB" sz="2800" dirty="0"/>
              <a:t>call for the use of wiretaps without oversight, reassured that someone is doing something, while others oppose it, recalling past abuses.</a:t>
            </a:r>
            <a:r>
              <a:rPr lang="en-US" sz="4000" b="0" strike="noStrike" spc="-1" dirty="0" smtClean="0">
                <a:solidFill>
                  <a:srgbClr val="000000"/>
                </a:solidFill>
                <a:latin typeface="Calibri"/>
              </a:rPr>
              <a:t> </a:t>
            </a:r>
            <a:endParaRPr lang="en-US" sz="4000" b="0" strike="noStrike" spc="-1" dirty="0">
              <a:solidFill>
                <a:srgbClr val="000000"/>
              </a:solidFill>
              <a:latin typeface="Calibri"/>
            </a:endParaRPr>
          </a:p>
          <a:p>
            <a:pPr>
              <a:lnSpc>
                <a:spcPct val="90000"/>
              </a:lnSpc>
              <a:spcBef>
                <a:spcPts val="1001"/>
              </a:spcBef>
            </a:pPr>
            <a:endParaRPr lang="en-US" sz="4000" b="0" strike="noStrike" spc="-1" dirty="0">
              <a:solidFill>
                <a:srgbClr val="000000"/>
              </a:solidFill>
              <a:latin typeface="Calibr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Shape 1"/>
          <p:cNvSpPr txBox="1"/>
          <p:nvPr/>
        </p:nvSpPr>
        <p:spPr>
          <a:xfrm>
            <a:off x="994680" y="405360"/>
            <a:ext cx="982548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Application of Core IT Security Design Principles</a:t>
            </a:r>
            <a:endParaRPr lang="en-US" sz="4400" b="0" strike="noStrike" spc="-1">
              <a:solidFill>
                <a:srgbClr val="000000"/>
              </a:solidFill>
              <a:latin typeface="Calibri"/>
            </a:endParaRPr>
          </a:p>
        </p:txBody>
      </p:sp>
      <p:sp>
        <p:nvSpPr>
          <p:cNvPr id="146" name="TextShape 2"/>
          <p:cNvSpPr txBox="1"/>
          <p:nvPr/>
        </p:nvSpPr>
        <p:spPr>
          <a:xfrm>
            <a:off x="5997676" y="4935794"/>
            <a:ext cx="5073447" cy="1825365"/>
          </a:xfrm>
          <a:prstGeom prst="rect">
            <a:avLst/>
          </a:prstGeom>
          <a:noFill/>
          <a:ln>
            <a:noFill/>
          </a:ln>
        </p:spPr>
        <p:txBody>
          <a:bodyPr/>
          <a:lstStyle/>
          <a:p>
            <a:endParaRPr lang="en-US" sz="2800" b="0" strike="noStrike" spc="-1">
              <a:solidFill>
                <a:srgbClr val="000000"/>
              </a:solidFill>
              <a:latin typeface="Calibri"/>
            </a:endParaRPr>
          </a:p>
        </p:txBody>
      </p:sp>
      <p:graphicFrame>
        <p:nvGraphicFramePr>
          <p:cNvPr id="4" name="Diagram 3"/>
          <p:cNvGraphicFramePr/>
          <p:nvPr>
            <p:extLst>
              <p:ext uri="{D42A27DB-BD31-4B8C-83A1-F6EECF244321}">
                <p14:modId xmlns:p14="http://schemas.microsoft.com/office/powerpoint/2010/main" val="1779650505"/>
              </p:ext>
            </p:extLst>
          </p:nvPr>
        </p:nvGraphicFramePr>
        <p:xfrm>
          <a:off x="1187532" y="1816924"/>
          <a:ext cx="9215252" cy="46907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Human factors</a:t>
            </a:r>
            <a:endParaRPr lang="en-US" sz="4400" b="0" strike="noStrike" spc="-1">
              <a:solidFill>
                <a:srgbClr val="000000"/>
              </a:solidFill>
              <a:latin typeface="Calibri"/>
            </a:endParaRPr>
          </a:p>
        </p:txBody>
      </p:sp>
      <p:sp>
        <p:nvSpPr>
          <p:cNvPr id="156" name="TextShape 2"/>
          <p:cNvSpPr txBox="1"/>
          <p:nvPr/>
        </p:nvSpPr>
        <p:spPr>
          <a:xfrm>
            <a:off x="312840" y="1825560"/>
            <a:ext cx="11590200" cy="493560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GB" sz="2800" dirty="0"/>
              <a:t>Issues of psychological acceptability are hard to grapple with, especially when you’ve spent a day immersed in code or network traces. </a:t>
            </a:r>
            <a:endParaRPr lang="en-GB" sz="2800" dirty="0" smtClean="0"/>
          </a:p>
          <a:p>
            <a:pPr marL="228600" indent="-228240">
              <a:lnSpc>
                <a:spcPct val="90000"/>
              </a:lnSpc>
              <a:spcBef>
                <a:spcPts val="1001"/>
              </a:spcBef>
              <a:buClr>
                <a:srgbClr val="000000"/>
              </a:buClr>
              <a:buFont typeface="Arial"/>
              <a:buChar char="•"/>
            </a:pPr>
            <a:r>
              <a:rPr lang="en-GB" sz="2800" dirty="0" smtClean="0"/>
              <a:t>They’re </a:t>
            </a:r>
            <a:r>
              <a:rPr lang="en-GB" sz="2800" dirty="0"/>
              <a:t>“soft and fuzzy.” </a:t>
            </a:r>
            <a:endParaRPr lang="en-GB" sz="2800" dirty="0" smtClean="0"/>
          </a:p>
          <a:p>
            <a:pPr marL="228600" indent="-228240">
              <a:lnSpc>
                <a:spcPct val="90000"/>
              </a:lnSpc>
              <a:spcBef>
                <a:spcPts val="1001"/>
              </a:spcBef>
              <a:buClr>
                <a:srgbClr val="000000"/>
              </a:buClr>
              <a:buFont typeface="Arial"/>
              <a:buChar char="•"/>
            </a:pPr>
            <a:r>
              <a:rPr lang="en-GB" sz="2800" dirty="0" smtClean="0"/>
              <a:t>They </a:t>
            </a:r>
            <a:r>
              <a:rPr lang="en-GB" sz="2800" dirty="0"/>
              <a:t>involve people who haven’t made up their minds, or have nuanced opinions</a:t>
            </a:r>
            <a:r>
              <a:rPr lang="en-GB" sz="2800" dirty="0" smtClean="0"/>
              <a:t>.</a:t>
            </a:r>
          </a:p>
        </p:txBody>
      </p:sp>
    </p:spTree>
    <p:extLst>
      <p:ext uri="{BB962C8B-B14F-4D97-AF65-F5344CB8AC3E}">
        <p14:creationId xmlns:p14="http://schemas.microsoft.com/office/powerpoint/2010/main" val="30739204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Human factors</a:t>
            </a:r>
            <a:endParaRPr lang="en-US" sz="4400" b="0" strike="noStrike" spc="-1">
              <a:solidFill>
                <a:srgbClr val="000000"/>
              </a:solidFill>
              <a:latin typeface="Calibri"/>
            </a:endParaRPr>
          </a:p>
        </p:txBody>
      </p:sp>
      <p:sp>
        <p:nvSpPr>
          <p:cNvPr id="156" name="TextShape 2"/>
          <p:cNvSpPr txBox="1"/>
          <p:nvPr/>
        </p:nvSpPr>
        <p:spPr>
          <a:xfrm>
            <a:off x="312840" y="1825560"/>
            <a:ext cx="11590200" cy="493560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GB" sz="2800" dirty="0"/>
              <a:t> It can be easier to declare that everyone must have eight character passwords with mixed case, numbers, and special characters. </a:t>
            </a:r>
          </a:p>
          <a:p>
            <a:pPr marL="228600" indent="-228240">
              <a:lnSpc>
                <a:spcPct val="90000"/>
              </a:lnSpc>
              <a:spcBef>
                <a:spcPts val="1001"/>
              </a:spcBef>
              <a:buClr>
                <a:srgbClr val="000000"/>
              </a:buClr>
              <a:buFont typeface="Arial"/>
              <a:buChar char="•"/>
            </a:pPr>
            <a:r>
              <a:rPr lang="en-GB" sz="2800" dirty="0"/>
              <a:t>That your policy has been approved by executives. </a:t>
            </a:r>
          </a:p>
          <a:p>
            <a:pPr marL="228600" indent="-228240">
              <a:lnSpc>
                <a:spcPct val="90000"/>
              </a:lnSpc>
              <a:spcBef>
                <a:spcPts val="1001"/>
              </a:spcBef>
              <a:buClr>
                <a:srgbClr val="000000"/>
              </a:buClr>
              <a:buFont typeface="Arial"/>
              <a:buChar char="•"/>
            </a:pPr>
            <a:r>
              <a:rPr lang="en-GB" sz="2800" dirty="0"/>
              <a:t>That anyone found in non-compliance will be fired. </a:t>
            </a:r>
            <a:endParaRPr lang="en-GB" sz="2800" dirty="0" smtClean="0"/>
          </a:p>
          <a:p>
            <a:pPr marL="228600" indent="-228240">
              <a:lnSpc>
                <a:spcPct val="90000"/>
              </a:lnSpc>
              <a:spcBef>
                <a:spcPts val="1001"/>
              </a:spcBef>
              <a:buClr>
                <a:srgbClr val="000000"/>
              </a:buClr>
              <a:buFont typeface="Arial"/>
              <a:buChar char="•"/>
            </a:pPr>
            <a:r>
              <a:rPr lang="en-GB" sz="2800" dirty="0" smtClean="0"/>
              <a:t>That </a:t>
            </a:r>
            <a:r>
              <a:rPr lang="en-GB" sz="2800" dirty="0"/>
              <a:t>you have monitoring tools that will tell you that. (Sound familiar</a:t>
            </a:r>
            <a:r>
              <a:rPr lang="en-GB" sz="2800" dirty="0" smtClean="0"/>
              <a:t>?)</a:t>
            </a:r>
          </a:p>
          <a:p>
            <a:pPr marL="228600" indent="-228240">
              <a:lnSpc>
                <a:spcPct val="90000"/>
              </a:lnSpc>
              <a:spcBef>
                <a:spcPts val="1001"/>
              </a:spcBef>
              <a:buClr>
                <a:srgbClr val="000000"/>
              </a:buClr>
              <a:buFont typeface="Arial"/>
              <a:buChar char="•"/>
            </a:pPr>
            <a:r>
              <a:rPr lang="en-GB" sz="2800" dirty="0" smtClean="0"/>
              <a:t> </a:t>
            </a:r>
            <a:r>
              <a:rPr lang="en-GB" sz="2800" dirty="0"/>
              <a:t>The practical difficulties get swept under the rug. </a:t>
            </a:r>
            <a:endParaRPr lang="en-GB" sz="2800" dirty="0" smtClean="0"/>
          </a:p>
          <a:p>
            <a:pPr marL="228600" indent="-228240">
              <a:lnSpc>
                <a:spcPct val="90000"/>
              </a:lnSpc>
              <a:spcBef>
                <a:spcPts val="1001"/>
              </a:spcBef>
              <a:buClr>
                <a:srgbClr val="000000"/>
              </a:buClr>
              <a:buFont typeface="Arial"/>
              <a:buChar char="•"/>
            </a:pPr>
            <a:r>
              <a:rPr lang="en-GB" sz="2800" dirty="0" smtClean="0"/>
              <a:t>The </a:t>
            </a:r>
            <a:r>
              <a:rPr lang="en-GB" sz="2800" dirty="0"/>
              <a:t>failures of the systems are declared to be a price we all must pay</a:t>
            </a:r>
            <a:r>
              <a:rPr lang="en-GB" sz="2800" dirty="0" smtClean="0"/>
              <a:t>.</a:t>
            </a:r>
          </a:p>
          <a:p>
            <a:pPr marL="228600" indent="-228240">
              <a:lnSpc>
                <a:spcPct val="90000"/>
              </a:lnSpc>
              <a:spcBef>
                <a:spcPts val="1001"/>
              </a:spcBef>
              <a:buClr>
                <a:srgbClr val="000000"/>
              </a:buClr>
              <a:buFont typeface="Arial"/>
              <a:buChar char="•"/>
            </a:pPr>
            <a:r>
              <a:rPr lang="en-GB" sz="2800" dirty="0" smtClean="0"/>
              <a:t> </a:t>
            </a:r>
            <a:r>
              <a:rPr lang="en-GB" sz="2800" dirty="0"/>
              <a:t>In the passive voice, usually. </a:t>
            </a:r>
            <a:endParaRPr lang="en-GB" sz="2800" dirty="0" smtClean="0"/>
          </a:p>
          <a:p>
            <a:pPr marL="228600" indent="-228240">
              <a:lnSpc>
                <a:spcPct val="90000"/>
              </a:lnSpc>
              <a:spcBef>
                <a:spcPts val="1001"/>
              </a:spcBef>
              <a:buClr>
                <a:srgbClr val="000000"/>
              </a:buClr>
              <a:buFont typeface="Arial"/>
              <a:buChar char="•"/>
            </a:pPr>
            <a:r>
              <a:rPr lang="en-GB" sz="2800" dirty="0" smtClean="0"/>
              <a:t>Because </a:t>
            </a:r>
            <a:r>
              <a:rPr lang="en-GB" sz="2800" dirty="0"/>
              <a:t>even those making the decisions know that they are, on a very real level, unacceptable, and that credit and its evil twin of accountability, is to be avoided.</a:t>
            </a:r>
            <a:endParaRPr lang="en-US" sz="5400" spc="-1" dirty="0">
              <a:solidFill>
                <a:srgbClr val="000000"/>
              </a:solidFill>
            </a:endParaRPr>
          </a:p>
          <a:p>
            <a:pPr>
              <a:lnSpc>
                <a:spcPct val="90000"/>
              </a:lnSpc>
              <a:spcBef>
                <a:spcPts val="1001"/>
              </a:spcBef>
            </a:pPr>
            <a:endParaRPr lang="en-US" sz="4000" b="0" strike="noStrike" spc="-1" dirty="0">
              <a:solidFill>
                <a:srgbClr val="000000"/>
              </a:solidFill>
              <a:latin typeface="Calibri"/>
            </a:endParaRPr>
          </a:p>
        </p:txBody>
      </p:sp>
    </p:spTree>
    <p:extLst>
      <p:ext uri="{BB962C8B-B14F-4D97-AF65-F5344CB8AC3E}">
        <p14:creationId xmlns:p14="http://schemas.microsoft.com/office/powerpoint/2010/main" val="1818486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5DCA78D-C7CA-4B95-BA68-D5C54FA2A016}" type="slidenum">
              <a:rPr lang="en-US" altLang="en-US"/>
              <a:pPr/>
              <a:t>42</a:t>
            </a:fld>
            <a:endParaRPr lang="en-US" altLang="en-US"/>
          </a:p>
        </p:txBody>
      </p:sp>
      <p:sp>
        <p:nvSpPr>
          <p:cNvPr id="16387" name="Rectangle 2"/>
          <p:cNvSpPr>
            <a:spLocks noGrp="1" noChangeArrowheads="1"/>
          </p:cNvSpPr>
          <p:nvPr>
            <p:ph type="title"/>
          </p:nvPr>
        </p:nvSpPr>
        <p:spPr/>
        <p:txBody>
          <a:bodyPr/>
          <a:lstStyle/>
          <a:p>
            <a:pPr eaLnBrk="1" hangingPunct="1"/>
            <a:r>
              <a:rPr lang="en-US" altLang="en-US" smtClean="0"/>
              <a:t>Psychological Acceptability</a:t>
            </a:r>
          </a:p>
        </p:txBody>
      </p:sp>
      <p:sp>
        <p:nvSpPr>
          <p:cNvPr id="16388" name="Rectangle 3"/>
          <p:cNvSpPr>
            <a:spLocks noGrp="1" noChangeArrowheads="1"/>
          </p:cNvSpPr>
          <p:nvPr>
            <p:ph type="body" idx="1"/>
          </p:nvPr>
        </p:nvSpPr>
        <p:spPr/>
        <p:txBody>
          <a:bodyPr/>
          <a:lstStyle/>
          <a:p>
            <a:pPr eaLnBrk="1" hangingPunct="1"/>
            <a:r>
              <a:rPr lang="en-US" altLang="en-US" smtClean="0"/>
              <a:t>Security mechanisms should not add to difficulty of accessing resource</a:t>
            </a:r>
          </a:p>
          <a:p>
            <a:pPr lvl="1" eaLnBrk="1" hangingPunct="1"/>
            <a:r>
              <a:rPr lang="en-US" altLang="en-US" smtClean="0"/>
              <a:t>Hide complexity introduced by security mechanisms</a:t>
            </a:r>
          </a:p>
          <a:p>
            <a:pPr lvl="1" eaLnBrk="1" hangingPunct="1"/>
            <a:r>
              <a:rPr lang="en-US" altLang="en-US" smtClean="0"/>
              <a:t>Ease of installation, configuration, use</a:t>
            </a:r>
          </a:p>
          <a:p>
            <a:pPr lvl="3" eaLnBrk="1" hangingPunct="1"/>
            <a:endParaRPr lang="en-US" altLang="en-US" smtClean="0"/>
          </a:p>
          <a:p>
            <a:pPr lvl="1" eaLnBrk="1" hangingPunct="1"/>
            <a:r>
              <a:rPr lang="en-US" altLang="en-US" smtClean="0"/>
              <a:t>Human factors critical here</a:t>
            </a:r>
          </a:p>
          <a:p>
            <a:pPr lvl="2" eaLnBrk="1" hangingPunct="1"/>
            <a:r>
              <a:rPr lang="en-US" altLang="en-US" smtClean="0"/>
              <a:t>Proper messages</a:t>
            </a:r>
          </a:p>
        </p:txBody>
      </p:sp>
    </p:spTree>
    <p:extLst>
      <p:ext uri="{BB962C8B-B14F-4D97-AF65-F5344CB8AC3E}">
        <p14:creationId xmlns:p14="http://schemas.microsoft.com/office/powerpoint/2010/main" val="20076936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5DCA78D-C7CA-4B95-BA68-D5C54FA2A016}" type="slidenum">
              <a:rPr lang="en-US" altLang="en-US"/>
              <a:pPr/>
              <a:t>43</a:t>
            </a:fld>
            <a:endParaRPr lang="en-US" altLang="en-US"/>
          </a:p>
        </p:txBody>
      </p:sp>
      <p:sp>
        <p:nvSpPr>
          <p:cNvPr id="16387" name="Rectangle 2"/>
          <p:cNvSpPr>
            <a:spLocks noGrp="1" noChangeArrowheads="1"/>
          </p:cNvSpPr>
          <p:nvPr>
            <p:ph type="title"/>
          </p:nvPr>
        </p:nvSpPr>
        <p:spPr/>
        <p:txBody>
          <a:bodyPr/>
          <a:lstStyle/>
          <a:p>
            <a:pPr eaLnBrk="1" hangingPunct="1"/>
            <a:r>
              <a:rPr lang="en-US" altLang="en-US" dirty="0" smtClean="0"/>
              <a:t>Psychological Acceptability- Example</a:t>
            </a:r>
          </a:p>
        </p:txBody>
      </p:sp>
      <p:sp>
        <p:nvSpPr>
          <p:cNvPr id="16388" name="Rectangle 3"/>
          <p:cNvSpPr>
            <a:spLocks noGrp="1" noChangeArrowheads="1"/>
          </p:cNvSpPr>
          <p:nvPr>
            <p:ph type="body" idx="1"/>
          </p:nvPr>
        </p:nvSpPr>
        <p:spPr/>
        <p:txBody>
          <a:bodyPr/>
          <a:lstStyle/>
          <a:p>
            <a:r>
              <a:rPr lang="en-GB" b="1" dirty="0" smtClean="0"/>
              <a:t>Example 1:</a:t>
            </a:r>
            <a:endParaRPr lang="en-GB" dirty="0"/>
          </a:p>
          <a:p>
            <a:r>
              <a:rPr lang="en-GB" dirty="0"/>
              <a:t>The </a:t>
            </a:r>
            <a:r>
              <a:rPr lang="en-GB" i="1" dirty="0" err="1"/>
              <a:t>ssh</a:t>
            </a:r>
            <a:r>
              <a:rPr lang="en-GB" dirty="0"/>
              <a:t> program [1065] allows a user to set up a public key mechanism for enciphering communications between systems. The installation and configuration mechanisms for the UNIX version allow one to arrange that the public key be stored locally without any password protection. In this case, one need not supply a password to connect to the remote system, but will still obtain the enciphered connection. This mechanism satisfies the principle of psychological acceptability.</a:t>
            </a:r>
          </a:p>
        </p:txBody>
      </p:sp>
    </p:spTree>
    <p:extLst>
      <p:ext uri="{BB962C8B-B14F-4D97-AF65-F5344CB8AC3E}">
        <p14:creationId xmlns:p14="http://schemas.microsoft.com/office/powerpoint/2010/main" val="30212067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5DCA78D-C7CA-4B95-BA68-D5C54FA2A016}" type="slidenum">
              <a:rPr lang="en-US" altLang="en-US"/>
              <a:pPr/>
              <a:t>44</a:t>
            </a:fld>
            <a:endParaRPr lang="en-US" altLang="en-US"/>
          </a:p>
        </p:txBody>
      </p:sp>
      <p:sp>
        <p:nvSpPr>
          <p:cNvPr id="16387" name="Rectangle 2"/>
          <p:cNvSpPr>
            <a:spLocks noGrp="1" noChangeArrowheads="1"/>
          </p:cNvSpPr>
          <p:nvPr>
            <p:ph type="title"/>
          </p:nvPr>
        </p:nvSpPr>
        <p:spPr/>
        <p:txBody>
          <a:bodyPr/>
          <a:lstStyle/>
          <a:p>
            <a:pPr eaLnBrk="1" hangingPunct="1"/>
            <a:r>
              <a:rPr lang="en-US" altLang="en-US" dirty="0" smtClean="0"/>
              <a:t>Psychological Acceptability- Example</a:t>
            </a:r>
          </a:p>
        </p:txBody>
      </p:sp>
      <p:sp>
        <p:nvSpPr>
          <p:cNvPr id="16388" name="Rectangle 3"/>
          <p:cNvSpPr>
            <a:spLocks noGrp="1" noChangeArrowheads="1"/>
          </p:cNvSpPr>
          <p:nvPr>
            <p:ph type="body" idx="1"/>
          </p:nvPr>
        </p:nvSpPr>
        <p:spPr/>
        <p:txBody>
          <a:bodyPr/>
          <a:lstStyle/>
          <a:p>
            <a:r>
              <a:rPr lang="en-GB" b="1" dirty="0" smtClean="0"/>
              <a:t>Example 2:</a:t>
            </a:r>
            <a:endParaRPr lang="en-GB" dirty="0"/>
          </a:p>
          <a:p>
            <a:r>
              <a:rPr lang="en-GB" dirty="0"/>
              <a:t>When a user supplies the wrong password during login, the system should reject the attempt with a message stating that the login failed. If it were to say that the password was incorrect, the user would know that the account name was legitimate. If the "user" were really an unauthorized attacker, she would then know the name of an account for which she could try to guess a password.</a:t>
            </a:r>
          </a:p>
        </p:txBody>
      </p:sp>
    </p:spTree>
    <p:extLst>
      <p:ext uri="{BB962C8B-B14F-4D97-AF65-F5344CB8AC3E}">
        <p14:creationId xmlns:p14="http://schemas.microsoft.com/office/powerpoint/2010/main" val="18153395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Open Design </a:t>
            </a:r>
            <a:endParaRPr lang="en-US" sz="4400" b="0" strike="noStrike" spc="-1">
              <a:solidFill>
                <a:srgbClr val="000000"/>
              </a:solidFill>
              <a:latin typeface="Calibri"/>
            </a:endParaRPr>
          </a:p>
        </p:txBody>
      </p:sp>
      <p:sp>
        <p:nvSpPr>
          <p:cNvPr id="160" name="TextShape 2"/>
          <p:cNvSpPr txBox="1"/>
          <p:nvPr/>
        </p:nvSpPr>
        <p:spPr>
          <a:xfrm>
            <a:off x="312840" y="1825560"/>
            <a:ext cx="11590200" cy="4935600"/>
          </a:xfrm>
          <a:prstGeom prst="rect">
            <a:avLst/>
          </a:prstGeom>
          <a:noFill/>
          <a:ln>
            <a:noFill/>
          </a:ln>
        </p:spPr>
        <p:txBody>
          <a:bodyPr/>
          <a:lstStyle/>
          <a:p>
            <a:pPr marL="285750" indent="-285750">
              <a:buFont typeface="Arial" panose="020B0604020202020204" pitchFamily="34" charset="0"/>
              <a:buChar char="•"/>
            </a:pPr>
            <a:r>
              <a:rPr lang="en-GB" sz="2800" dirty="0"/>
              <a:t>In a classical castle, things which are easy to change are things like the frequency with which patrols go out, or the routes which they take. </a:t>
            </a:r>
            <a:endParaRPr lang="en-GB" sz="2800" dirty="0" smtClean="0"/>
          </a:p>
          <a:p>
            <a:pPr marL="285750" indent="-285750">
              <a:buFont typeface="Arial" panose="020B0604020202020204" pitchFamily="34" charset="0"/>
              <a:buChar char="•"/>
            </a:pPr>
            <a:r>
              <a:rPr lang="en-GB" sz="2800" dirty="0" smtClean="0"/>
              <a:t>Harder </a:t>
            </a:r>
            <a:r>
              <a:rPr lang="en-GB" sz="2800" dirty="0"/>
              <a:t>to change is the location of the walls, or where your water comes from</a:t>
            </a:r>
            <a:r>
              <a:rPr lang="en-GB" sz="2800" dirty="0" smtClean="0"/>
              <a:t>.</a:t>
            </a:r>
          </a:p>
          <a:p>
            <a:pPr marL="285750" indent="-285750">
              <a:buFont typeface="Arial" panose="020B0604020202020204" pitchFamily="34" charset="0"/>
              <a:buChar char="•"/>
            </a:pPr>
            <a:r>
              <a:rPr lang="en-GB" sz="2800" dirty="0" smtClean="0"/>
              <a:t> </a:t>
            </a:r>
            <a:r>
              <a:rPr lang="en-GB" sz="2800" dirty="0"/>
              <a:t>So your security should not depend on your walls or water source being secret. </a:t>
            </a:r>
            <a:endParaRPr lang="en-GB" sz="2800" dirty="0" smtClean="0"/>
          </a:p>
          <a:p>
            <a:pPr marL="285750" indent="-285750">
              <a:buFont typeface="Arial" panose="020B0604020202020204" pitchFamily="34" charset="0"/>
              <a:buChar char="•"/>
            </a:pPr>
            <a:r>
              <a:rPr lang="en-GB" sz="2800" dirty="0" smtClean="0"/>
              <a:t>Over </a:t>
            </a:r>
            <a:r>
              <a:rPr lang="en-GB" sz="2800" dirty="0"/>
              <a:t>time, those secrets will leak out. When they do, they’re hard to alter, even if you know they’ve leaked out.</a:t>
            </a:r>
            <a:endParaRPr lang="en-US" sz="2800" strike="noStrike" spc="-1" dirty="0">
              <a:solidFill>
                <a:srgbClr val="000000"/>
              </a:solidFill>
              <a:latin typeface="Calibri"/>
            </a:endParaRPr>
          </a:p>
        </p:txBody>
      </p:sp>
    </p:spTree>
    <p:extLst>
      <p:ext uri="{BB962C8B-B14F-4D97-AF65-F5344CB8AC3E}">
        <p14:creationId xmlns:p14="http://schemas.microsoft.com/office/powerpoint/2010/main" val="236249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Open Design </a:t>
            </a:r>
            <a:endParaRPr lang="en-US" sz="4400" b="0" strike="noStrike" spc="-1">
              <a:solidFill>
                <a:srgbClr val="000000"/>
              </a:solidFill>
              <a:latin typeface="Calibri"/>
            </a:endParaRPr>
          </a:p>
        </p:txBody>
      </p:sp>
      <p:sp>
        <p:nvSpPr>
          <p:cNvPr id="160" name="TextShape 2"/>
          <p:cNvSpPr txBox="1"/>
          <p:nvPr/>
        </p:nvSpPr>
        <p:spPr>
          <a:xfrm>
            <a:off x="312840" y="1825560"/>
            <a:ext cx="11590200" cy="4935600"/>
          </a:xfrm>
          <a:prstGeom prst="rect">
            <a:avLst/>
          </a:prstGeom>
          <a:noFill/>
          <a:ln>
            <a:noFill/>
          </a:ln>
        </p:spPr>
        <p:txBody>
          <a:bodyPr/>
          <a:lstStyle/>
          <a:p>
            <a:pPr marL="285750" indent="-285750">
              <a:buFont typeface="Arial" panose="020B0604020202020204" pitchFamily="34" charset="0"/>
              <a:buChar char="•"/>
            </a:pPr>
            <a:r>
              <a:rPr lang="en-GB" sz="2800" dirty="0"/>
              <a:t>The design should not be secret. </a:t>
            </a:r>
            <a:endParaRPr lang="en-GB" sz="2800" dirty="0" smtClean="0"/>
          </a:p>
          <a:p>
            <a:pPr marL="285750" indent="-285750">
              <a:buFont typeface="Arial" panose="020B0604020202020204" pitchFamily="34" charset="0"/>
              <a:buChar char="•"/>
            </a:pPr>
            <a:r>
              <a:rPr lang="en-GB" sz="2800" dirty="0" smtClean="0"/>
              <a:t>The </a:t>
            </a:r>
            <a:r>
              <a:rPr lang="en-GB" sz="2800" dirty="0"/>
              <a:t>mechanisms should not depend on the ignorance of potential attackers, but rather on the possession of specific, more easily protected, keys or passwords</a:t>
            </a:r>
            <a:r>
              <a:rPr lang="en-GB" sz="2800" dirty="0" smtClean="0"/>
              <a:t>.</a:t>
            </a:r>
          </a:p>
          <a:p>
            <a:pPr marL="285750" indent="-285750">
              <a:buFont typeface="Arial" panose="020B0604020202020204" pitchFamily="34" charset="0"/>
              <a:buChar char="•"/>
            </a:pPr>
            <a:r>
              <a:rPr lang="en-GB" sz="2800" dirty="0" smtClean="0"/>
              <a:t> </a:t>
            </a:r>
            <a:r>
              <a:rPr lang="en-GB" sz="2800" dirty="0"/>
              <a:t>This decoupling of protection mechanisms from protection keys permits the mechanisms to be examined by many reviewers without concern that the review may itself compromise the safeguards. </a:t>
            </a:r>
            <a:endParaRPr lang="en-GB" sz="2800" dirty="0" smtClean="0"/>
          </a:p>
          <a:p>
            <a:pPr marL="285750" indent="-285750">
              <a:buFont typeface="Arial" panose="020B0604020202020204" pitchFamily="34" charset="0"/>
              <a:buChar char="•"/>
            </a:pPr>
            <a:r>
              <a:rPr lang="en-GB" sz="2800" dirty="0" smtClean="0"/>
              <a:t>In </a:t>
            </a:r>
            <a:r>
              <a:rPr lang="en-GB" sz="2800" dirty="0"/>
              <a:t>addition, any </a:t>
            </a:r>
            <a:r>
              <a:rPr lang="en-GB" sz="2800" dirty="0" err="1"/>
              <a:t>skeptical</a:t>
            </a:r>
            <a:r>
              <a:rPr lang="en-GB" sz="2800" dirty="0"/>
              <a:t> user may be allowed to convince himself that the system he is about to use is adequate for his purpose. </a:t>
            </a:r>
            <a:endParaRPr lang="en-GB" sz="2800" dirty="0" smtClean="0"/>
          </a:p>
          <a:p>
            <a:pPr marL="285750" indent="-285750">
              <a:buFont typeface="Arial" panose="020B0604020202020204" pitchFamily="34" charset="0"/>
              <a:buChar char="•"/>
            </a:pPr>
            <a:r>
              <a:rPr lang="en-GB" sz="2800" dirty="0" smtClean="0"/>
              <a:t>Finally</a:t>
            </a:r>
            <a:r>
              <a:rPr lang="en-GB" sz="2800" dirty="0"/>
              <a:t>, it is simply not realistic to attempt to maintain secrecy for any system which receives wide distribution.</a:t>
            </a:r>
            <a:endParaRPr lang="en-US" sz="4000" strike="noStrike" spc="-1" dirty="0">
              <a:solidFill>
                <a:srgbClr val="000000"/>
              </a:solidFill>
              <a:latin typeface="Calibri"/>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89BA416-19BC-45CB-B841-4A300AE0F16A}" type="slidenum">
              <a:rPr lang="en-US" altLang="en-US"/>
              <a:pPr/>
              <a:t>47</a:t>
            </a:fld>
            <a:endParaRPr lang="en-US" altLang="en-US"/>
          </a:p>
        </p:txBody>
      </p:sp>
      <p:sp>
        <p:nvSpPr>
          <p:cNvPr id="13315" name="Rectangle 2"/>
          <p:cNvSpPr>
            <a:spLocks noGrp="1" noChangeArrowheads="1"/>
          </p:cNvSpPr>
          <p:nvPr>
            <p:ph type="title"/>
          </p:nvPr>
        </p:nvSpPr>
        <p:spPr/>
        <p:txBody>
          <a:bodyPr/>
          <a:lstStyle/>
          <a:p>
            <a:pPr eaLnBrk="1" hangingPunct="1"/>
            <a:r>
              <a:rPr lang="en-US" altLang="en-US" smtClean="0"/>
              <a:t>Open Design</a:t>
            </a:r>
          </a:p>
        </p:txBody>
      </p:sp>
      <p:sp>
        <p:nvSpPr>
          <p:cNvPr id="13316" name="Rectangle 3"/>
          <p:cNvSpPr>
            <a:spLocks noGrp="1" noChangeArrowheads="1"/>
          </p:cNvSpPr>
          <p:nvPr>
            <p:ph type="body" idx="1"/>
          </p:nvPr>
        </p:nvSpPr>
        <p:spPr/>
        <p:txBody>
          <a:bodyPr/>
          <a:lstStyle/>
          <a:p>
            <a:pPr eaLnBrk="1" hangingPunct="1"/>
            <a:r>
              <a:rPr lang="en-US" altLang="en-US" dirty="0" smtClean="0"/>
              <a:t>Security should not depend on secrecy of design or implementation</a:t>
            </a:r>
          </a:p>
          <a:p>
            <a:pPr lvl="1" eaLnBrk="1" hangingPunct="1"/>
            <a:r>
              <a:rPr lang="en-US" altLang="en-US" dirty="0" smtClean="0"/>
              <a:t>Source code should be public?</a:t>
            </a:r>
          </a:p>
          <a:p>
            <a:pPr lvl="1" eaLnBrk="1" hangingPunct="1"/>
            <a:r>
              <a:rPr lang="en-US" altLang="en-US" dirty="0" smtClean="0"/>
              <a:t>“Security through obscurity” ?</a:t>
            </a:r>
          </a:p>
          <a:p>
            <a:pPr lvl="3" eaLnBrk="1" hangingPunct="1"/>
            <a:endParaRPr lang="en-US" altLang="en-US" dirty="0" smtClean="0"/>
          </a:p>
          <a:p>
            <a:pPr lvl="1" eaLnBrk="1" hangingPunct="1"/>
            <a:r>
              <a:rPr lang="en-US" altLang="en-US" dirty="0" smtClean="0"/>
              <a:t>Does not apply to certain “information”</a:t>
            </a:r>
          </a:p>
          <a:p>
            <a:pPr lvl="2" eaLnBrk="1" hangingPunct="1"/>
            <a:r>
              <a:rPr lang="en-US" altLang="en-US" dirty="0" smtClean="0"/>
              <a:t>Secrecy of : keys vs encryption algorithm”?</a:t>
            </a:r>
          </a:p>
          <a:p>
            <a:pPr lvl="1" eaLnBrk="1" hangingPunct="1"/>
            <a:r>
              <a:rPr lang="en-US" altLang="en-US" dirty="0" smtClean="0"/>
              <a:t>What about the “Proprietary software”?</a:t>
            </a:r>
          </a:p>
        </p:txBody>
      </p:sp>
    </p:spTree>
    <p:extLst>
      <p:ext uri="{BB962C8B-B14F-4D97-AF65-F5344CB8AC3E}">
        <p14:creationId xmlns:p14="http://schemas.microsoft.com/office/powerpoint/2010/main" val="30829061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89BA416-19BC-45CB-B841-4A300AE0F16A}" type="slidenum">
              <a:rPr lang="en-US" altLang="en-US"/>
              <a:pPr/>
              <a:t>48</a:t>
            </a:fld>
            <a:endParaRPr lang="en-US" altLang="en-US"/>
          </a:p>
        </p:txBody>
      </p:sp>
      <p:sp>
        <p:nvSpPr>
          <p:cNvPr id="13315" name="Rectangle 2"/>
          <p:cNvSpPr>
            <a:spLocks noGrp="1" noChangeArrowheads="1"/>
          </p:cNvSpPr>
          <p:nvPr>
            <p:ph type="title"/>
          </p:nvPr>
        </p:nvSpPr>
        <p:spPr/>
        <p:txBody>
          <a:bodyPr/>
          <a:lstStyle/>
          <a:p>
            <a:pPr eaLnBrk="1" hangingPunct="1"/>
            <a:r>
              <a:rPr lang="en-US" altLang="en-US" smtClean="0"/>
              <a:t>Open Design</a:t>
            </a:r>
          </a:p>
        </p:txBody>
      </p:sp>
      <p:sp>
        <p:nvSpPr>
          <p:cNvPr id="13316" name="Rectangle 3"/>
          <p:cNvSpPr>
            <a:spLocks noGrp="1" noChangeArrowheads="1"/>
          </p:cNvSpPr>
          <p:nvPr>
            <p:ph type="body" idx="1"/>
          </p:nvPr>
        </p:nvSpPr>
        <p:spPr/>
        <p:txBody>
          <a:bodyPr/>
          <a:lstStyle/>
          <a:p>
            <a:pPr eaLnBrk="1" hangingPunct="1"/>
            <a:r>
              <a:rPr lang="en-US" altLang="en-US" dirty="0" smtClean="0"/>
              <a:t>Security should not depend on secrecy of design or implementation</a:t>
            </a:r>
          </a:p>
          <a:p>
            <a:pPr lvl="1" eaLnBrk="1" hangingPunct="1"/>
            <a:r>
              <a:rPr lang="en-US" altLang="en-US" dirty="0" smtClean="0"/>
              <a:t>Source code should be public?</a:t>
            </a:r>
          </a:p>
          <a:p>
            <a:pPr lvl="1" eaLnBrk="1" hangingPunct="1"/>
            <a:r>
              <a:rPr lang="en-US" altLang="en-US" dirty="0" smtClean="0"/>
              <a:t>“Security through obscurity” ?</a:t>
            </a:r>
          </a:p>
          <a:p>
            <a:pPr lvl="3" eaLnBrk="1" hangingPunct="1"/>
            <a:endParaRPr lang="en-US" altLang="en-US" dirty="0" smtClean="0"/>
          </a:p>
          <a:p>
            <a:pPr lvl="1" eaLnBrk="1" hangingPunct="1"/>
            <a:r>
              <a:rPr lang="en-US" altLang="en-US" dirty="0" smtClean="0"/>
              <a:t>Does not apply to certain “information”</a:t>
            </a:r>
          </a:p>
          <a:p>
            <a:pPr lvl="2" eaLnBrk="1" hangingPunct="1"/>
            <a:r>
              <a:rPr lang="en-US" altLang="en-US" dirty="0" smtClean="0"/>
              <a:t>Secrecy of : keys vs encryption algorithm”?</a:t>
            </a:r>
          </a:p>
          <a:p>
            <a:pPr lvl="1" eaLnBrk="1" hangingPunct="1"/>
            <a:r>
              <a:rPr lang="en-US" altLang="en-US" dirty="0" smtClean="0"/>
              <a:t>What about the “Proprietary software”?</a:t>
            </a:r>
          </a:p>
        </p:txBody>
      </p:sp>
    </p:spTree>
    <p:extLst>
      <p:ext uri="{BB962C8B-B14F-4D97-AF65-F5344CB8AC3E}">
        <p14:creationId xmlns:p14="http://schemas.microsoft.com/office/powerpoint/2010/main" val="33716712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89BA416-19BC-45CB-B841-4A300AE0F16A}" type="slidenum">
              <a:rPr lang="en-US" altLang="en-US"/>
              <a:pPr/>
              <a:t>49</a:t>
            </a:fld>
            <a:endParaRPr lang="en-US" altLang="en-US"/>
          </a:p>
        </p:txBody>
      </p:sp>
      <p:sp>
        <p:nvSpPr>
          <p:cNvPr id="13315" name="Rectangle 2"/>
          <p:cNvSpPr>
            <a:spLocks noGrp="1" noChangeArrowheads="1"/>
          </p:cNvSpPr>
          <p:nvPr>
            <p:ph type="title"/>
          </p:nvPr>
        </p:nvSpPr>
        <p:spPr/>
        <p:txBody>
          <a:bodyPr/>
          <a:lstStyle/>
          <a:p>
            <a:pPr eaLnBrk="1" hangingPunct="1"/>
            <a:r>
              <a:rPr lang="en-US" altLang="en-US" dirty="0" smtClean="0"/>
              <a:t>Open Design- Example</a:t>
            </a:r>
          </a:p>
        </p:txBody>
      </p:sp>
      <p:sp>
        <p:nvSpPr>
          <p:cNvPr id="13316" name="Rectangle 3"/>
          <p:cNvSpPr>
            <a:spLocks noGrp="1" noChangeArrowheads="1"/>
          </p:cNvSpPr>
          <p:nvPr>
            <p:ph type="body" idx="1"/>
          </p:nvPr>
        </p:nvSpPr>
        <p:spPr/>
        <p:txBody>
          <a:bodyPr>
            <a:normAutofit lnSpcReduction="10000"/>
          </a:bodyPr>
          <a:lstStyle/>
          <a:p>
            <a:r>
              <a:rPr lang="en-GB" b="1" dirty="0"/>
              <a:t>Example</a:t>
            </a:r>
            <a:endParaRPr lang="en-GB" dirty="0"/>
          </a:p>
          <a:p>
            <a:r>
              <a:rPr lang="en-GB" dirty="0"/>
              <a:t>The Content Scrambling System (CSS) is a cryptographic algorithm that protects DVD movie disks from unauthorized copying. The DVD disk has an authentication key, a disk key, and a title key. The title key is enciphered with the disk key. A block on the DVD contains several copies of the disk key, each enciphered by a different player key, and a checksum of the disk key. When a DVD is inserted into a DVD player, the algorithm reads the authentication key. It then deciphers the disk keys using the DVD player's unique key. When it finds a deciphered key with the correct hash, it uses that key to decipher the title key, and it uses the title key to decipher the movie [971]. </a:t>
            </a:r>
            <a:r>
              <a:rPr lang="en-GB" dirty="0" smtClean="0"/>
              <a:t> </a:t>
            </a:r>
            <a:r>
              <a:rPr lang="en-GB" dirty="0"/>
              <a:t>The authentication and disk keys are not located in the file containing the movie, so if one copies the file, one still needs the DVD disk in the DVD player to be able to play the movie.</a:t>
            </a:r>
          </a:p>
          <a:p>
            <a:pPr eaLnBrk="1" hangingPunct="1"/>
            <a:endParaRPr lang="en-US" altLang="en-US" dirty="0" smtClean="0"/>
          </a:p>
        </p:txBody>
      </p:sp>
    </p:spTree>
    <p:extLst>
      <p:ext uri="{BB962C8B-B14F-4D97-AF65-F5344CB8AC3E}">
        <p14:creationId xmlns:p14="http://schemas.microsoft.com/office/powerpoint/2010/main" val="787425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Shape 1"/>
          <p:cNvSpPr txBox="1"/>
          <p:nvPr/>
        </p:nvSpPr>
        <p:spPr>
          <a:xfrm>
            <a:off x="994680" y="405360"/>
            <a:ext cx="9825480" cy="1325160"/>
          </a:xfrm>
          <a:prstGeom prst="rect">
            <a:avLst/>
          </a:prstGeom>
          <a:noFill/>
          <a:ln>
            <a:noFill/>
          </a:ln>
        </p:spPr>
        <p:txBody>
          <a:bodyPr anchor="ctr"/>
          <a:lstStyle/>
          <a:p>
            <a:pPr>
              <a:lnSpc>
                <a:spcPct val="90000"/>
              </a:lnSpc>
            </a:pPr>
            <a:r>
              <a:rPr lang="en-US" sz="4400" b="1" strike="noStrike" spc="-1" dirty="0" smtClean="0">
                <a:solidFill>
                  <a:srgbClr val="2E75B6"/>
                </a:solidFill>
                <a:latin typeface="Calibri"/>
              </a:rPr>
              <a:t>Core Security </a:t>
            </a:r>
            <a:r>
              <a:rPr lang="en-US" sz="4400" b="1" strike="noStrike" spc="-1" dirty="0">
                <a:solidFill>
                  <a:srgbClr val="2E75B6"/>
                </a:solidFill>
                <a:latin typeface="Calibri"/>
              </a:rPr>
              <a:t>Design Principles</a:t>
            </a:r>
            <a:endParaRPr lang="en-US" sz="4400" b="0" strike="noStrike" spc="-1" dirty="0">
              <a:solidFill>
                <a:srgbClr val="000000"/>
              </a:solidFill>
              <a:latin typeface="Calibri"/>
            </a:endParaRPr>
          </a:p>
        </p:txBody>
      </p:sp>
      <p:sp>
        <p:nvSpPr>
          <p:cNvPr id="146" name="TextShape 2"/>
          <p:cNvSpPr txBox="1"/>
          <p:nvPr/>
        </p:nvSpPr>
        <p:spPr>
          <a:xfrm>
            <a:off x="312840" y="1825560"/>
            <a:ext cx="11590200" cy="4935600"/>
          </a:xfrm>
          <a:prstGeom prst="rect">
            <a:avLst/>
          </a:prstGeom>
          <a:noFill/>
          <a:ln>
            <a:noFill/>
          </a:ln>
        </p:spPr>
        <p:txBody>
          <a:bodyPr lIns="91440" tIns="45720" rIns="91440" bIns="45720" anchor="t"/>
          <a:lstStyle/>
          <a:p>
            <a:pPr marL="457200" indent="-457200">
              <a:buFont typeface="Arial" panose="020B0604020202020204" pitchFamily="34" charset="0"/>
              <a:buChar char="•"/>
            </a:pPr>
            <a:r>
              <a:rPr lang="en-US" sz="2800" spc="-1">
                <a:solidFill>
                  <a:srgbClr val="000000"/>
                </a:solidFill>
                <a:latin typeface="Calibri"/>
                <a:cs typeface="Calibri"/>
              </a:rPr>
              <a:t>Two fundamental types of security policy:</a:t>
            </a:r>
            <a:endParaRPr lang="en-US"/>
          </a:p>
          <a:p>
            <a:pPr marL="914400" lvl="1" indent="-457200">
              <a:buFont typeface="Arial" panose="020B0604020202020204" pitchFamily="34" charset="0"/>
              <a:buChar char="•"/>
            </a:pPr>
            <a:r>
              <a:rPr lang="en-US" sz="2800" spc="-1">
                <a:solidFill>
                  <a:srgbClr val="000000"/>
                </a:solidFill>
                <a:latin typeface="Calibri"/>
                <a:cs typeface="Calibri"/>
              </a:rPr>
              <a:t>Permissive</a:t>
            </a:r>
          </a:p>
          <a:p>
            <a:pPr marL="914400" lvl="1" indent="-457200">
              <a:buFont typeface="Arial" panose="020B0604020202020204" pitchFamily="34" charset="0"/>
              <a:buChar char="•"/>
            </a:pPr>
            <a:r>
              <a:rPr lang="en-US" sz="2800" spc="-1">
                <a:solidFill>
                  <a:srgbClr val="000000"/>
                </a:solidFill>
                <a:latin typeface="Calibri"/>
                <a:cs typeface="Calibri"/>
              </a:rPr>
              <a:t>Restrictive</a:t>
            </a:r>
          </a:p>
          <a:p>
            <a:pPr marL="914400" lvl="1" indent="-457200">
              <a:buFont typeface="Arial" panose="020B0604020202020204" pitchFamily="34" charset="0"/>
              <a:buChar char="•"/>
            </a:pPr>
            <a:endParaRPr lang="en-US" sz="2800" spc="-1">
              <a:solidFill>
                <a:srgbClr val="000000"/>
              </a:solidFill>
              <a:latin typeface="Calibri"/>
              <a:cs typeface="Calibri"/>
            </a:endParaRPr>
          </a:p>
          <a:p>
            <a:pPr marL="914400" lvl="1" indent="-457200">
              <a:buFont typeface="Arial" panose="020B0604020202020204" pitchFamily="34" charset="0"/>
              <a:buChar char="•"/>
            </a:pPr>
            <a:r>
              <a:rPr lang="en-US" sz="2800" spc="-1">
                <a:solidFill>
                  <a:srgbClr val="000000"/>
                </a:solidFill>
                <a:latin typeface="Calibri"/>
                <a:cs typeface="Calibri"/>
              </a:rPr>
              <a:t>If the balance is wrong, policies are often ignored.</a:t>
            </a:r>
          </a:p>
        </p:txBody>
      </p:sp>
    </p:spTree>
    <p:extLst>
      <p:ext uri="{BB962C8B-B14F-4D97-AF65-F5344CB8AC3E}">
        <p14:creationId xmlns:p14="http://schemas.microsoft.com/office/powerpoint/2010/main" val="385718506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89BA416-19BC-45CB-B841-4A300AE0F16A}" type="slidenum">
              <a:rPr lang="en-US" altLang="en-US"/>
              <a:pPr/>
              <a:t>50</a:t>
            </a:fld>
            <a:endParaRPr lang="en-US" altLang="en-US"/>
          </a:p>
        </p:txBody>
      </p:sp>
      <p:sp>
        <p:nvSpPr>
          <p:cNvPr id="13315" name="Rectangle 2"/>
          <p:cNvSpPr>
            <a:spLocks noGrp="1" noChangeArrowheads="1"/>
          </p:cNvSpPr>
          <p:nvPr>
            <p:ph type="title"/>
          </p:nvPr>
        </p:nvSpPr>
        <p:spPr/>
        <p:txBody>
          <a:bodyPr/>
          <a:lstStyle/>
          <a:p>
            <a:pPr eaLnBrk="1" hangingPunct="1"/>
            <a:r>
              <a:rPr lang="en-US" altLang="en-US" dirty="0" smtClean="0"/>
              <a:t>Open Design- Example</a:t>
            </a:r>
          </a:p>
        </p:txBody>
      </p:sp>
      <p:sp>
        <p:nvSpPr>
          <p:cNvPr id="13316" name="Rectangle 3"/>
          <p:cNvSpPr>
            <a:spLocks noGrp="1" noChangeArrowheads="1"/>
          </p:cNvSpPr>
          <p:nvPr>
            <p:ph type="body" idx="1"/>
          </p:nvPr>
        </p:nvSpPr>
        <p:spPr/>
        <p:txBody>
          <a:bodyPr>
            <a:normAutofit lnSpcReduction="10000"/>
          </a:bodyPr>
          <a:lstStyle/>
          <a:p>
            <a:r>
              <a:rPr lang="en-GB" dirty="0"/>
              <a:t>In 1999, a group in Norway acquired a (software) DVD playing program that had an </a:t>
            </a:r>
            <a:r>
              <a:rPr lang="en-GB" dirty="0" err="1"/>
              <a:t>unenciphered</a:t>
            </a:r>
            <a:r>
              <a:rPr lang="en-GB" dirty="0"/>
              <a:t> key. They also derived an algorithm completely compatible with the CSS algorithm from the software. This enabled them to decipher any DVD movie file. Software that could perform these functions rapidly became available throughout the Internet, much to the discomfort of the DVD Copyright Control Association, which promptly sued to prevent the code from being made public [783, 798]. As if to emphasize the problems of providing security by concealing algorithms, the plaintiff's lawyers filed a declaration containing the source code of an implementation of the CSS algorithm. When they realized this, they requested that the declaration be sealed from public view. By then, the declaration had been posted on several Internet sites, including one that had more than 21,000 downloads of the declaration before the court sealed it [671].</a:t>
            </a:r>
            <a:endParaRPr lang="en-US" altLang="en-US" dirty="0" smtClean="0"/>
          </a:p>
        </p:txBody>
      </p:sp>
    </p:spTree>
    <p:extLst>
      <p:ext uri="{BB962C8B-B14F-4D97-AF65-F5344CB8AC3E}">
        <p14:creationId xmlns:p14="http://schemas.microsoft.com/office/powerpoint/2010/main" val="876595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Separation of Privileges </a:t>
            </a:r>
            <a:endParaRPr lang="en-US" sz="4400" b="0" strike="noStrike" spc="-1">
              <a:solidFill>
                <a:srgbClr val="000000"/>
              </a:solidFill>
              <a:latin typeface="Calibri"/>
            </a:endParaRPr>
          </a:p>
        </p:txBody>
      </p:sp>
      <p:sp>
        <p:nvSpPr>
          <p:cNvPr id="162" name="TextShape 2"/>
          <p:cNvSpPr txBox="1"/>
          <p:nvPr/>
        </p:nvSpPr>
        <p:spPr>
          <a:xfrm>
            <a:off x="312840" y="1825560"/>
            <a:ext cx="11590200" cy="4935600"/>
          </a:xfrm>
          <a:prstGeom prst="rect">
            <a:avLst/>
          </a:prstGeom>
          <a:noFill/>
          <a:ln>
            <a:noFill/>
          </a:ln>
        </p:spPr>
        <p:txBody>
          <a:bodyPr lIns="91440" tIns="45720" rIns="91440" bIns="45720" anchor="t"/>
          <a:lstStyle/>
          <a:p>
            <a:pPr marL="457200" indent="-457200">
              <a:buFont typeface="Arial"/>
              <a:buChar char="•"/>
            </a:pPr>
            <a:r>
              <a:rPr lang="en-GB" sz="2800" dirty="0" smtClean="0"/>
              <a:t>Where </a:t>
            </a:r>
            <a:r>
              <a:rPr lang="en-GB" sz="2800" dirty="0"/>
              <a:t>feasible, a protection mechanism that requires two keys to unlock it is more robust and flexible than one that allows access to the presenter of only a single key. </a:t>
            </a:r>
            <a:endParaRPr lang="en-GB" sz="2800" dirty="0" smtClean="0"/>
          </a:p>
          <a:p>
            <a:pPr marL="457200" indent="-457200">
              <a:buFont typeface="Arial"/>
              <a:buChar char="•"/>
            </a:pPr>
            <a:r>
              <a:rPr lang="en-GB" sz="2800" dirty="0" smtClean="0"/>
              <a:t>The </a:t>
            </a:r>
            <a:r>
              <a:rPr lang="en-GB" sz="2800" dirty="0"/>
              <a:t>relevance of this observation to computer systems was pointed out by </a:t>
            </a:r>
            <a:r>
              <a:rPr lang="en-GB" sz="2800" b="1" dirty="0" smtClean="0"/>
              <a:t>R. Needham </a:t>
            </a:r>
            <a:r>
              <a:rPr lang="en-GB" sz="2800" dirty="0" smtClean="0"/>
              <a:t>in 1973. </a:t>
            </a:r>
          </a:p>
          <a:p>
            <a:pPr marL="457200" indent="-457200">
              <a:buFont typeface="Arial"/>
              <a:buChar char="•"/>
            </a:pPr>
            <a:r>
              <a:rPr lang="en-GB" sz="2800" dirty="0" smtClean="0"/>
              <a:t>The </a:t>
            </a:r>
            <a:r>
              <a:rPr lang="en-GB" sz="2800" dirty="0"/>
              <a:t>reason is that, once the mechanism is locked, the two keys can be physically separated and distinct programs, organizations, or individuals made responsible for them. </a:t>
            </a:r>
            <a:endParaRPr lang="en-GB" sz="2800" dirty="0" smtClean="0"/>
          </a:p>
          <a:p>
            <a:pPr marL="457200" indent="-457200">
              <a:buFont typeface="Arial"/>
              <a:buChar char="•"/>
            </a:pPr>
            <a:r>
              <a:rPr lang="en-GB" sz="2800" dirty="0" smtClean="0"/>
              <a:t>From </a:t>
            </a:r>
            <a:r>
              <a:rPr lang="en-GB" sz="2800" dirty="0"/>
              <a:t>then on, no single accident, deception, or breach of trust is sufficient to compromise the protected information. </a:t>
            </a:r>
            <a:endParaRPr lang="en-US" sz="2800" strike="noStrike" dirty="0">
              <a:solidFill>
                <a:srgbClr val="000000"/>
              </a:solidFill>
              <a:latin typeface="Calibri"/>
              <a:cs typeface="Calibri"/>
            </a:endParaRPr>
          </a:p>
        </p:txBody>
      </p:sp>
    </p:spTree>
    <p:extLst>
      <p:ext uri="{BB962C8B-B14F-4D97-AF65-F5344CB8AC3E}">
        <p14:creationId xmlns:p14="http://schemas.microsoft.com/office/powerpoint/2010/main" val="36769000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Separation of Privileges </a:t>
            </a:r>
            <a:endParaRPr lang="en-US" sz="4400" b="0" strike="noStrike" spc="-1">
              <a:solidFill>
                <a:srgbClr val="000000"/>
              </a:solidFill>
              <a:latin typeface="Calibri"/>
            </a:endParaRPr>
          </a:p>
        </p:txBody>
      </p:sp>
      <p:sp>
        <p:nvSpPr>
          <p:cNvPr id="162" name="TextShape 2"/>
          <p:cNvSpPr txBox="1"/>
          <p:nvPr/>
        </p:nvSpPr>
        <p:spPr>
          <a:xfrm>
            <a:off x="312840" y="1825560"/>
            <a:ext cx="11590200" cy="4935600"/>
          </a:xfrm>
          <a:prstGeom prst="rect">
            <a:avLst/>
          </a:prstGeom>
          <a:noFill/>
          <a:ln>
            <a:noFill/>
          </a:ln>
        </p:spPr>
        <p:txBody>
          <a:bodyPr lIns="91440" tIns="45720" rIns="91440" bIns="45720" anchor="t"/>
          <a:lstStyle/>
          <a:p>
            <a:pPr marL="457200" indent="-457200">
              <a:buFont typeface="Arial"/>
              <a:buChar char="•"/>
            </a:pPr>
            <a:r>
              <a:rPr lang="en-GB" sz="2800" dirty="0"/>
              <a:t>This principle is often used in bank safe-deposit boxes. </a:t>
            </a:r>
            <a:endParaRPr lang="en-GB" sz="2800" dirty="0" smtClean="0"/>
          </a:p>
          <a:p>
            <a:pPr marL="457200" indent="-457200">
              <a:buFont typeface="Arial"/>
              <a:buChar char="•"/>
            </a:pPr>
            <a:r>
              <a:rPr lang="en-GB" sz="2800" dirty="0" smtClean="0"/>
              <a:t>It </a:t>
            </a:r>
            <a:r>
              <a:rPr lang="en-GB" sz="2800" dirty="0"/>
              <a:t>is also at work in the </a:t>
            </a:r>
            <a:r>
              <a:rPr lang="en-GB" sz="2800" dirty="0" err="1"/>
              <a:t>defense</a:t>
            </a:r>
            <a:r>
              <a:rPr lang="en-GB" sz="2800" dirty="0"/>
              <a:t> system that fires a nuclear weapon only if two different people both give the correct command</a:t>
            </a:r>
            <a:r>
              <a:rPr lang="en-GB" sz="2800" dirty="0" smtClean="0"/>
              <a:t>.</a:t>
            </a:r>
          </a:p>
          <a:p>
            <a:pPr marL="457200" indent="-457200">
              <a:buFont typeface="Arial"/>
              <a:buChar char="•"/>
            </a:pPr>
            <a:r>
              <a:rPr lang="en-GB" sz="2800" dirty="0" smtClean="0"/>
              <a:t> </a:t>
            </a:r>
            <a:r>
              <a:rPr lang="en-GB" sz="2800" dirty="0"/>
              <a:t>In a computer system, separated keys apply to any situation in which two or more conditions must be met before access should be permitted. </a:t>
            </a:r>
            <a:endParaRPr lang="en-GB" sz="2800" dirty="0" smtClean="0"/>
          </a:p>
          <a:p>
            <a:pPr marL="457200" indent="-457200">
              <a:buFont typeface="Arial"/>
              <a:buChar char="•"/>
            </a:pPr>
            <a:r>
              <a:rPr lang="en-GB" sz="2800" dirty="0" smtClean="0"/>
              <a:t>For </a:t>
            </a:r>
            <a:r>
              <a:rPr lang="en-GB" sz="2800" dirty="0"/>
              <a:t>example, systems providing user-extendible protected data types usually depend on separation of privilege for their implementation.</a:t>
            </a:r>
            <a:endParaRPr lang="en-US" sz="2800" dirty="0">
              <a:solidFill>
                <a:srgbClr val="000000"/>
              </a:solidFill>
              <a:cs typeface="Calibri"/>
            </a:endParaRPr>
          </a:p>
        </p:txBody>
      </p:sp>
    </p:spTree>
    <p:extLst>
      <p:ext uri="{BB962C8B-B14F-4D97-AF65-F5344CB8AC3E}">
        <p14:creationId xmlns:p14="http://schemas.microsoft.com/office/powerpoint/2010/main" val="32497954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Separation of Privileges </a:t>
            </a:r>
            <a:endParaRPr lang="en-US" sz="4400" b="0" strike="noStrike" spc="-1">
              <a:solidFill>
                <a:srgbClr val="000000"/>
              </a:solidFill>
              <a:latin typeface="Calibri"/>
            </a:endParaRPr>
          </a:p>
        </p:txBody>
      </p:sp>
      <p:sp>
        <p:nvSpPr>
          <p:cNvPr id="162" name="TextShape 2"/>
          <p:cNvSpPr txBox="1"/>
          <p:nvPr/>
        </p:nvSpPr>
        <p:spPr>
          <a:xfrm>
            <a:off x="312840" y="1825560"/>
            <a:ext cx="11590200" cy="4935600"/>
          </a:xfrm>
          <a:prstGeom prst="rect">
            <a:avLst/>
          </a:prstGeom>
          <a:noFill/>
          <a:ln>
            <a:noFill/>
          </a:ln>
        </p:spPr>
        <p:txBody>
          <a:bodyPr lIns="91440" tIns="45720" rIns="91440" bIns="45720" anchor="t"/>
          <a:lstStyle/>
          <a:p>
            <a:pPr marL="457200" indent="-457200">
              <a:buFont typeface="Arial"/>
              <a:buChar char="•"/>
            </a:pPr>
            <a:r>
              <a:rPr lang="en-US" sz="2800" spc="-1">
                <a:ea typeface="+mn-lt"/>
                <a:cs typeface="+mn-lt"/>
              </a:rPr>
              <a:t>Keep privilege sets apart.</a:t>
            </a:r>
            <a:endParaRPr lang="en-US"/>
          </a:p>
          <a:p>
            <a:endParaRPr lang="en-US" sz="2800" spc="-1">
              <a:ea typeface="+mn-lt"/>
              <a:cs typeface="+mn-lt"/>
            </a:endParaRPr>
          </a:p>
          <a:p>
            <a:pPr marL="457200" indent="-457200">
              <a:buFont typeface="Arial"/>
              <a:buChar char="•"/>
            </a:pPr>
            <a:r>
              <a:rPr lang="en-US" sz="2800" spc="-1">
                <a:ea typeface="+mn-lt"/>
                <a:cs typeface="+mn-lt"/>
              </a:rPr>
              <a:t>For example, if an </a:t>
            </a:r>
            <a:r>
              <a:rPr lang="en-US" sz="2800" spc="-1" err="1">
                <a:ea typeface="+mn-lt"/>
                <a:cs typeface="+mn-lt"/>
              </a:rPr>
              <a:t>organisation</a:t>
            </a:r>
            <a:r>
              <a:rPr lang="en-US" sz="2800" spc="-1">
                <a:ea typeface="+mn-lt"/>
                <a:cs typeface="+mn-lt"/>
              </a:rPr>
              <a:t> has divided its authentication front end into an impressive number of roles with different degrees of access to the system.   And a user of </a:t>
            </a:r>
            <a:r>
              <a:rPr lang="en-US" sz="2800" i="1" spc="-1">
                <a:ea typeface="+mn-lt"/>
                <a:cs typeface="+mn-lt"/>
              </a:rPr>
              <a:t>any </a:t>
            </a:r>
            <a:r>
              <a:rPr lang="en-US" sz="2800" spc="-1">
                <a:ea typeface="+mn-lt"/>
                <a:cs typeface="+mn-lt"/>
              </a:rPr>
              <a:t>role while performing a back-end database action, the software grants each user de-facto administrator privilege  temporarily.  Its highly vulnerable!  </a:t>
            </a:r>
            <a:endParaRPr lang="en-US">
              <a:ea typeface="+mn-lt"/>
              <a:cs typeface="+mn-lt"/>
            </a:endParaRPr>
          </a:p>
          <a:p>
            <a:pPr marL="457200" indent="-457200">
              <a:buFont typeface="Arial"/>
              <a:buChar char="•"/>
            </a:pPr>
            <a:r>
              <a:rPr lang="en-US" sz="2800" spc="-1">
                <a:ea typeface="+mn-lt"/>
                <a:cs typeface="+mn-lt"/>
              </a:rPr>
              <a:t>Even the lowest intern could play around with the database. </a:t>
            </a:r>
            <a:endParaRPr lang="en-US">
              <a:cs typeface="Calibri"/>
            </a:endParaRPr>
          </a:p>
          <a:p>
            <a:pPr marL="457200" indent="-457200">
              <a:buFont typeface="Arial"/>
              <a:buChar char="•"/>
            </a:pPr>
            <a:r>
              <a:rPr lang="en-US" sz="2800" spc="-1">
                <a:ea typeface="+mn-lt"/>
                <a:cs typeface="+mn-lt"/>
              </a:rPr>
              <a:t>It is important to understand that if  an attacker is able to finagle one privilege but not a second, she may not be able to launch a successful attack.  </a:t>
            </a:r>
            <a:endParaRPr lang="en-US" b="0" strike="noStrike">
              <a:solidFill>
                <a:srgbClr val="000000"/>
              </a:solidFill>
              <a:latin typeface="Calibri"/>
              <a:cs typeface="Calibri"/>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Separation of Privileges </a:t>
            </a:r>
            <a:endParaRPr lang="en-US" sz="4400" b="0" strike="noStrike" spc="-1">
              <a:solidFill>
                <a:srgbClr val="000000"/>
              </a:solidFill>
              <a:latin typeface="Calibri"/>
            </a:endParaRPr>
          </a:p>
        </p:txBody>
      </p:sp>
      <p:sp>
        <p:nvSpPr>
          <p:cNvPr id="162" name="TextShape 2"/>
          <p:cNvSpPr txBox="1"/>
          <p:nvPr/>
        </p:nvSpPr>
        <p:spPr>
          <a:xfrm>
            <a:off x="312840" y="1825560"/>
            <a:ext cx="11590200" cy="4935600"/>
          </a:xfrm>
          <a:prstGeom prst="rect">
            <a:avLst/>
          </a:prstGeom>
          <a:noFill/>
          <a:ln>
            <a:noFill/>
          </a:ln>
        </p:spPr>
        <p:txBody>
          <a:bodyPr lIns="91440" tIns="45720" rIns="91440" bIns="45720" anchor="t"/>
          <a:lstStyle/>
          <a:p>
            <a:pPr marL="457200" indent="-457200">
              <a:buFont typeface="Arial"/>
              <a:buChar char="•"/>
            </a:pPr>
            <a:r>
              <a:rPr lang="en-US" sz="2800" spc="-1">
                <a:ea typeface="+mn-lt"/>
                <a:cs typeface="+mn-lt"/>
              </a:rPr>
              <a:t>Separation of duties can be used to prevent individuals from acting fraudulently. </a:t>
            </a:r>
            <a:endParaRPr lang="en-US">
              <a:ea typeface="+mn-lt"/>
              <a:cs typeface="+mn-lt"/>
            </a:endParaRPr>
          </a:p>
          <a:p>
            <a:pPr marL="457200" indent="-457200">
              <a:buFont typeface="Arial"/>
              <a:buChar char="•"/>
            </a:pPr>
            <a:r>
              <a:rPr lang="en-US" sz="2800" spc="-1">
                <a:ea typeface="+mn-lt"/>
                <a:cs typeface="+mn-lt"/>
              </a:rPr>
              <a:t>For example, a user of an eCommerce website should not be promoted to also be an administrator as they will be able to alter orders and give themselves products. </a:t>
            </a:r>
            <a:endParaRPr lang="en-US">
              <a:ea typeface="+mn-lt"/>
              <a:cs typeface="+mn-lt"/>
            </a:endParaRPr>
          </a:p>
          <a:p>
            <a:pPr marL="457200" indent="-457200">
              <a:buFont typeface="Arial"/>
              <a:buChar char="•"/>
            </a:pPr>
            <a:r>
              <a:rPr lang="en-US" sz="2800" spc="-1">
                <a:ea typeface="+mn-lt"/>
                <a:cs typeface="+mn-lt"/>
              </a:rPr>
              <a:t>The reverse is also true — an administrator should not have the ability to do things that customers do, like order items from the front end of the website.</a:t>
            </a:r>
            <a:endParaRPr lang="en-US" b="0" strike="noStrike">
              <a:ea typeface="+mn-lt"/>
              <a:cs typeface="+mn-lt"/>
            </a:endParaRPr>
          </a:p>
        </p:txBody>
      </p:sp>
    </p:spTree>
    <p:extLst>
      <p:ext uri="{BB962C8B-B14F-4D97-AF65-F5344CB8AC3E}">
        <p14:creationId xmlns:p14="http://schemas.microsoft.com/office/powerpoint/2010/main" val="23027132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Separation of Privileges </a:t>
            </a:r>
            <a:endParaRPr lang="en-US" sz="4400" b="0" strike="noStrike" spc="-1">
              <a:solidFill>
                <a:srgbClr val="000000"/>
              </a:solidFill>
              <a:latin typeface="Calibri"/>
            </a:endParaRPr>
          </a:p>
        </p:txBody>
      </p:sp>
      <p:sp>
        <p:nvSpPr>
          <p:cNvPr id="162" name="TextShape 2"/>
          <p:cNvSpPr txBox="1"/>
          <p:nvPr/>
        </p:nvSpPr>
        <p:spPr>
          <a:xfrm>
            <a:off x="312840" y="1825560"/>
            <a:ext cx="11590200" cy="4935600"/>
          </a:xfrm>
          <a:prstGeom prst="rect">
            <a:avLst/>
          </a:prstGeom>
          <a:noFill/>
          <a:ln>
            <a:noFill/>
          </a:ln>
        </p:spPr>
        <p:txBody>
          <a:bodyPr lIns="91440" tIns="45720" rIns="91440" bIns="45720" anchor="t"/>
          <a:lstStyle/>
          <a:p>
            <a:r>
              <a:rPr lang="en-GB" b="1" dirty="0"/>
              <a:t>Example</a:t>
            </a:r>
            <a:endParaRPr lang="en-GB" dirty="0"/>
          </a:p>
          <a:p>
            <a:r>
              <a:rPr lang="en-GB" dirty="0"/>
              <a:t>On Berkeley-based versions of the UNIX operating system, users are not allowed to change from their accounts to the </a:t>
            </a:r>
            <a:r>
              <a:rPr lang="en-GB" i="1" dirty="0"/>
              <a:t>root</a:t>
            </a:r>
            <a:r>
              <a:rPr lang="en-GB" dirty="0"/>
              <a:t> account unless two conditions are met. </a:t>
            </a:r>
            <a:endParaRPr lang="en-GB" dirty="0" smtClean="0"/>
          </a:p>
          <a:p>
            <a:pPr lvl="1"/>
            <a:r>
              <a:rPr lang="en-GB" dirty="0" smtClean="0"/>
              <a:t>The </a:t>
            </a:r>
            <a:r>
              <a:rPr lang="en-GB" dirty="0"/>
              <a:t>first condition is that the user knows the </a:t>
            </a:r>
            <a:r>
              <a:rPr lang="en-GB" i="1" dirty="0"/>
              <a:t>root</a:t>
            </a:r>
            <a:r>
              <a:rPr lang="en-GB" dirty="0"/>
              <a:t> password. </a:t>
            </a:r>
            <a:endParaRPr lang="en-GB" dirty="0" smtClean="0"/>
          </a:p>
          <a:p>
            <a:pPr lvl="1"/>
            <a:r>
              <a:rPr lang="en-GB" dirty="0" smtClean="0"/>
              <a:t>The </a:t>
            </a:r>
            <a:r>
              <a:rPr lang="en-GB" dirty="0"/>
              <a:t>second condition is that the user is in the </a:t>
            </a:r>
            <a:r>
              <a:rPr lang="en-GB" i="1" dirty="0"/>
              <a:t>wheel</a:t>
            </a:r>
            <a:r>
              <a:rPr lang="en-GB" dirty="0"/>
              <a:t> group (the group with GID 0). Meeting either condition is not sufficient to acquire </a:t>
            </a:r>
            <a:r>
              <a:rPr lang="en-GB" i="1" dirty="0"/>
              <a:t>root</a:t>
            </a:r>
            <a:r>
              <a:rPr lang="en-GB" dirty="0"/>
              <a:t> access; meeting both conditions is required.</a:t>
            </a:r>
          </a:p>
        </p:txBody>
      </p:sp>
    </p:spTree>
    <p:extLst>
      <p:ext uri="{BB962C8B-B14F-4D97-AF65-F5344CB8AC3E}">
        <p14:creationId xmlns:p14="http://schemas.microsoft.com/office/powerpoint/2010/main" val="20268439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dirty="0">
                <a:solidFill>
                  <a:srgbClr val="2E75B6"/>
                </a:solidFill>
                <a:latin typeface="Calibri"/>
              </a:rPr>
              <a:t>Least Common Mechanism</a:t>
            </a:r>
            <a:endParaRPr lang="en-US" sz="4400" b="0" strike="noStrike" spc="-1" dirty="0">
              <a:solidFill>
                <a:srgbClr val="000000"/>
              </a:solidFill>
              <a:latin typeface="Calibri"/>
            </a:endParaRPr>
          </a:p>
        </p:txBody>
      </p:sp>
      <p:sp>
        <p:nvSpPr>
          <p:cNvPr id="164" name="TextShape 2"/>
          <p:cNvSpPr txBox="1"/>
          <p:nvPr/>
        </p:nvSpPr>
        <p:spPr>
          <a:xfrm>
            <a:off x="312840" y="1825560"/>
            <a:ext cx="11590200" cy="4935600"/>
          </a:xfrm>
          <a:prstGeom prst="rect">
            <a:avLst/>
          </a:prstGeom>
          <a:noFill/>
          <a:ln>
            <a:noFill/>
          </a:ln>
        </p:spPr>
        <p:txBody>
          <a:bodyPr/>
          <a:lstStyle/>
          <a:p>
            <a:pPr marL="285750" indent="-285750">
              <a:buFont typeface="Arial" panose="020B0604020202020204" pitchFamily="34" charset="0"/>
              <a:buChar char="•"/>
            </a:pPr>
            <a:r>
              <a:rPr lang="en-GB" sz="2800" dirty="0"/>
              <a:t>Minimize the amount of mechanism common to more than one user and depended on by all users </a:t>
            </a:r>
            <a:r>
              <a:rPr lang="en-GB" sz="2800" dirty="0" smtClean="0"/>
              <a:t>.</a:t>
            </a:r>
          </a:p>
          <a:p>
            <a:pPr marL="285750" indent="-285750">
              <a:buFont typeface="Arial" panose="020B0604020202020204" pitchFamily="34" charset="0"/>
              <a:buChar char="•"/>
            </a:pPr>
            <a:r>
              <a:rPr lang="en-GB" sz="2800" dirty="0" smtClean="0"/>
              <a:t> </a:t>
            </a:r>
            <a:r>
              <a:rPr lang="en-GB" sz="2800" dirty="0"/>
              <a:t>Every shared mechanism (especially one involving shared variables) represents a potential information path between users and must be designed with great care to be sure it does not unintentionally compromise security. </a:t>
            </a:r>
            <a:endParaRPr lang="en-GB" sz="2800" dirty="0" smtClean="0"/>
          </a:p>
          <a:p>
            <a:pPr marL="285750" indent="-285750">
              <a:buFont typeface="Arial" panose="020B0604020202020204" pitchFamily="34" charset="0"/>
              <a:buChar char="•"/>
            </a:pPr>
            <a:r>
              <a:rPr lang="en-GB" sz="2800" dirty="0" smtClean="0"/>
              <a:t>Further</a:t>
            </a:r>
            <a:r>
              <a:rPr lang="en-GB" sz="2800" dirty="0"/>
              <a:t>, any mechanism serving all users must be certified to the satisfaction of every user, a job presumably harder than satisfying only one or a few users</a:t>
            </a:r>
            <a:r>
              <a:rPr lang="en-GB" sz="2800" dirty="0" smtClean="0"/>
              <a:t>.</a:t>
            </a:r>
          </a:p>
          <a:p>
            <a:pPr marL="285750" indent="-285750">
              <a:buFont typeface="Arial" panose="020B0604020202020204" pitchFamily="34" charset="0"/>
              <a:buChar char="•"/>
            </a:pPr>
            <a:r>
              <a:rPr lang="en-GB" sz="2800" dirty="0" smtClean="0"/>
              <a:t> </a:t>
            </a:r>
            <a:endParaRPr lang="en-US" sz="4000" strike="noStrike" spc="-1" dirty="0">
              <a:solidFill>
                <a:srgbClr val="00000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dirty="0">
                <a:solidFill>
                  <a:srgbClr val="2E75B6"/>
                </a:solidFill>
                <a:latin typeface="Calibri"/>
              </a:rPr>
              <a:t>Least Common Mechanism</a:t>
            </a:r>
            <a:endParaRPr lang="en-US" sz="4400" b="0" strike="noStrike" spc="-1" dirty="0">
              <a:solidFill>
                <a:srgbClr val="000000"/>
              </a:solidFill>
              <a:latin typeface="Calibri"/>
            </a:endParaRPr>
          </a:p>
        </p:txBody>
      </p:sp>
      <p:sp>
        <p:nvSpPr>
          <p:cNvPr id="164" name="TextShape 2"/>
          <p:cNvSpPr txBox="1"/>
          <p:nvPr/>
        </p:nvSpPr>
        <p:spPr>
          <a:xfrm>
            <a:off x="312840" y="1825560"/>
            <a:ext cx="11590200" cy="4935600"/>
          </a:xfrm>
          <a:prstGeom prst="rect">
            <a:avLst/>
          </a:prstGeom>
          <a:noFill/>
          <a:ln>
            <a:noFill/>
          </a:ln>
        </p:spPr>
        <p:txBody>
          <a:bodyPr/>
          <a:lstStyle/>
          <a:p>
            <a:pPr marL="285750" indent="-285750">
              <a:buFont typeface="Arial" panose="020B0604020202020204" pitchFamily="34" charset="0"/>
              <a:buChar char="•"/>
            </a:pPr>
            <a:r>
              <a:rPr lang="en-GB" sz="2800" dirty="0"/>
              <a:t>For example, given the choice of implementing a new function as a supervisor procedure shared by all users or as a library procedure that can be handled as though it were the user’s own, choose the latter course. </a:t>
            </a:r>
            <a:endParaRPr lang="en-GB" sz="2800" dirty="0" smtClean="0"/>
          </a:p>
          <a:p>
            <a:pPr marL="285750" indent="-285750">
              <a:buFont typeface="Arial" panose="020B0604020202020204" pitchFamily="34" charset="0"/>
              <a:buChar char="•"/>
            </a:pPr>
            <a:r>
              <a:rPr lang="en-GB" sz="2800" dirty="0" smtClean="0"/>
              <a:t>Then</a:t>
            </a:r>
            <a:r>
              <a:rPr lang="en-GB" sz="2800" dirty="0"/>
              <a:t>, if one or a few users are not satisfied with the level of certification of the function, they can provide a substitute or not use it at all. </a:t>
            </a:r>
            <a:endParaRPr lang="en-GB" sz="2800" dirty="0" smtClean="0"/>
          </a:p>
          <a:p>
            <a:pPr marL="285750" indent="-285750">
              <a:buFont typeface="Arial" panose="020B0604020202020204" pitchFamily="34" charset="0"/>
              <a:buChar char="•"/>
            </a:pPr>
            <a:r>
              <a:rPr lang="en-GB" sz="2800" dirty="0" smtClean="0"/>
              <a:t>Either </a:t>
            </a:r>
            <a:r>
              <a:rPr lang="en-GB" sz="2800" dirty="0"/>
              <a:t>way, they can avoid being harmed by a mistake in it.</a:t>
            </a:r>
            <a:endParaRPr lang="en-US" sz="4000" spc="-1" dirty="0">
              <a:solidFill>
                <a:srgbClr val="000000"/>
              </a:solidFill>
            </a:endParaRPr>
          </a:p>
        </p:txBody>
      </p:sp>
    </p:spTree>
    <p:extLst>
      <p:ext uri="{BB962C8B-B14F-4D97-AF65-F5344CB8AC3E}">
        <p14:creationId xmlns:p14="http://schemas.microsoft.com/office/powerpoint/2010/main" val="3224886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312840" y="0"/>
            <a:ext cx="11590200" cy="1325160"/>
          </a:xfrm>
          <a:prstGeom prst="rect">
            <a:avLst/>
          </a:prstGeom>
          <a:noFill/>
          <a:ln>
            <a:noFill/>
          </a:ln>
        </p:spPr>
        <p:txBody>
          <a:bodyPr anchor="ctr"/>
          <a:lstStyle/>
          <a:p>
            <a:pPr>
              <a:lnSpc>
                <a:spcPct val="90000"/>
              </a:lnSpc>
            </a:pPr>
            <a:r>
              <a:rPr lang="en-US" sz="4400" b="1" strike="noStrike" spc="-1" dirty="0">
                <a:solidFill>
                  <a:srgbClr val="2E75B6"/>
                </a:solidFill>
                <a:latin typeface="Calibri"/>
              </a:rPr>
              <a:t>Least Common Mechanism</a:t>
            </a:r>
            <a:endParaRPr lang="en-US" sz="4400" b="0" strike="noStrike" spc="-1" dirty="0">
              <a:solidFill>
                <a:srgbClr val="000000"/>
              </a:solidFill>
              <a:latin typeface="Calibri"/>
            </a:endParaRPr>
          </a:p>
        </p:txBody>
      </p:sp>
      <p:sp>
        <p:nvSpPr>
          <p:cNvPr id="164" name="TextShape 2"/>
          <p:cNvSpPr txBox="1"/>
          <p:nvPr/>
        </p:nvSpPr>
        <p:spPr>
          <a:xfrm>
            <a:off x="312840" y="1504926"/>
            <a:ext cx="11681238" cy="5353074"/>
          </a:xfrm>
          <a:prstGeom prst="rect">
            <a:avLst/>
          </a:prstGeom>
          <a:noFill/>
          <a:ln>
            <a:noFill/>
          </a:ln>
        </p:spPr>
        <p:txBody>
          <a:bodyPr/>
          <a:lstStyle/>
          <a:p>
            <a:pPr marL="285750" indent="-285750">
              <a:buFont typeface="Arial" panose="020B0604020202020204" pitchFamily="34" charset="0"/>
              <a:buChar char="•"/>
            </a:pPr>
            <a:r>
              <a:rPr lang="en-GB" sz="2800" dirty="0" smtClean="0"/>
              <a:t>The </a:t>
            </a:r>
            <a:r>
              <a:rPr lang="en-GB" sz="2800" dirty="0"/>
              <a:t>goal of Least Common Mechanism (LCM) is to manage both bugs and cost</a:t>
            </a:r>
            <a:r>
              <a:rPr lang="en-GB" sz="2800" dirty="0" smtClean="0"/>
              <a:t>.</a:t>
            </a:r>
          </a:p>
          <a:p>
            <a:pPr marL="285750" indent="-285750">
              <a:buFont typeface="Arial" panose="020B0604020202020204" pitchFamily="34" charset="0"/>
              <a:buChar char="•"/>
            </a:pPr>
            <a:r>
              <a:rPr lang="en-GB" sz="2800" dirty="0" smtClean="0"/>
              <a:t> </a:t>
            </a:r>
            <a:r>
              <a:rPr lang="en-GB" sz="2800" dirty="0"/>
              <a:t>Most useful computer systems come with large libraries of sharable code to help programmers and users with commonly requested functions. </a:t>
            </a:r>
            <a:endParaRPr lang="en-GB" sz="2800" dirty="0" smtClean="0"/>
          </a:p>
          <a:p>
            <a:pPr marL="457200" indent="-457200">
              <a:buFont typeface="Arial" panose="020B0604020202020204" pitchFamily="34" charset="0"/>
              <a:buChar char="•"/>
            </a:pPr>
            <a:r>
              <a:rPr lang="en-GB" sz="2800" dirty="0" smtClean="0"/>
              <a:t>Writing </a:t>
            </a:r>
            <a:r>
              <a:rPr lang="en-GB" sz="2800" dirty="0"/>
              <a:t>secure code is hard and expensive. Writing code that can effectively defend itself is a challenge, and if the system is full of large libraries that run with privileges, then some of those libraries will have bugs that expose those privileges.</a:t>
            </a:r>
          </a:p>
          <a:p>
            <a:pPr marL="457200" indent="-457200">
              <a:buFont typeface="Arial" panose="020B0604020202020204" pitchFamily="34" charset="0"/>
              <a:buChar char="•"/>
            </a:pPr>
            <a:r>
              <a:rPr lang="en-GB" sz="2800" dirty="0"/>
              <a:t>So the goal of LCM is to constrain risks and costs by concentrating the security critical bits in as effective a fashion as possible</a:t>
            </a:r>
            <a:r>
              <a:rPr lang="en-GB" sz="2800" dirty="0" smtClean="0"/>
              <a:t>.</a:t>
            </a:r>
          </a:p>
          <a:p>
            <a:pPr marL="457200" indent="-457200">
              <a:buFont typeface="Arial" panose="020B0604020202020204" pitchFamily="34" charset="0"/>
              <a:buChar char="•"/>
            </a:pPr>
            <a:r>
              <a:rPr lang="en-GB" sz="2800" dirty="0" smtClean="0"/>
              <a:t> </a:t>
            </a:r>
          </a:p>
          <a:p>
            <a:pPr marL="457200" indent="-457200" algn="ctr">
              <a:buFont typeface="Arial" panose="020B0604020202020204" pitchFamily="34" charset="0"/>
              <a:buChar char="•"/>
            </a:pPr>
            <a:r>
              <a:rPr lang="en-GB" sz="2800" dirty="0" smtClean="0"/>
              <a:t>“</a:t>
            </a:r>
            <a:r>
              <a:rPr lang="en-GB" sz="2800" dirty="0" smtClean="0">
                <a:latin typeface="Algerian" panose="04020705040A02060702" pitchFamily="82" charset="0"/>
              </a:rPr>
              <a:t>the </a:t>
            </a:r>
            <a:r>
              <a:rPr lang="en-GB" sz="2800" dirty="0">
                <a:latin typeface="Algerian" panose="04020705040A02060702" pitchFamily="82" charset="0"/>
              </a:rPr>
              <a:t>best </a:t>
            </a:r>
            <a:r>
              <a:rPr lang="en-GB" sz="2800" dirty="0" err="1">
                <a:latin typeface="Algerian" panose="04020705040A02060702" pitchFamily="82" charset="0"/>
              </a:rPr>
              <a:t>defense</a:t>
            </a:r>
            <a:r>
              <a:rPr lang="en-GB" sz="2800" dirty="0">
                <a:latin typeface="Algerian" panose="04020705040A02060702" pitchFamily="82" charset="0"/>
              </a:rPr>
              <a:t> is a good </a:t>
            </a:r>
            <a:r>
              <a:rPr lang="en-GB" sz="2800" dirty="0" smtClean="0">
                <a:latin typeface="Algerian" panose="04020705040A02060702" pitchFamily="82" charset="0"/>
              </a:rPr>
              <a:t>offense</a:t>
            </a:r>
            <a:r>
              <a:rPr lang="en-GB" sz="2800" dirty="0" smtClean="0"/>
              <a:t>”</a:t>
            </a:r>
            <a:endParaRPr lang="en-GB" sz="2800" dirty="0"/>
          </a:p>
        </p:txBody>
      </p:sp>
    </p:spTree>
    <p:extLst>
      <p:ext uri="{BB962C8B-B14F-4D97-AF65-F5344CB8AC3E}">
        <p14:creationId xmlns:p14="http://schemas.microsoft.com/office/powerpoint/2010/main" val="3994531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dirty="0">
                <a:solidFill>
                  <a:srgbClr val="2E75B6"/>
                </a:solidFill>
                <a:latin typeface="Calibri"/>
              </a:rPr>
              <a:t>Least Common Mechanism</a:t>
            </a:r>
            <a:endParaRPr lang="en-US" sz="4400" b="0" strike="noStrike" spc="-1" dirty="0">
              <a:solidFill>
                <a:srgbClr val="000000"/>
              </a:solidFill>
              <a:latin typeface="Calibri"/>
            </a:endParaRPr>
          </a:p>
        </p:txBody>
      </p:sp>
      <p:sp>
        <p:nvSpPr>
          <p:cNvPr id="164" name="TextShape 2"/>
          <p:cNvSpPr txBox="1"/>
          <p:nvPr/>
        </p:nvSpPr>
        <p:spPr>
          <a:xfrm>
            <a:off x="312840" y="1825560"/>
            <a:ext cx="11590200" cy="4935600"/>
          </a:xfrm>
          <a:prstGeom prst="rect">
            <a:avLst/>
          </a:prstGeom>
          <a:noFill/>
          <a:ln>
            <a:noFill/>
          </a:ln>
        </p:spPr>
        <p:txBody>
          <a:bodyPr/>
          <a:lstStyle/>
          <a:p>
            <a:pPr marL="285750" indent="-285750">
              <a:buFont typeface="Arial" panose="020B0604020202020204" pitchFamily="34" charset="0"/>
              <a:buChar char="•"/>
            </a:pPr>
            <a:r>
              <a:rPr lang="en-GB" sz="2800" dirty="0"/>
              <a:t>For example, given the choice of implementing a new function as a supervisor procedure shared by all users or as a library procedure that can be handled as though it were the user’s own, choose the latter course</a:t>
            </a:r>
            <a:r>
              <a:rPr lang="en-GB" sz="2800" dirty="0" smtClean="0"/>
              <a:t>.</a:t>
            </a:r>
          </a:p>
          <a:p>
            <a:pPr marL="285750" indent="-285750">
              <a:buFont typeface="Arial" panose="020B0604020202020204" pitchFamily="34" charset="0"/>
              <a:buChar char="•"/>
            </a:pPr>
            <a:r>
              <a:rPr lang="en-GB" sz="2800" dirty="0" smtClean="0"/>
              <a:t> </a:t>
            </a:r>
          </a:p>
          <a:p>
            <a:pPr marL="285750" indent="-285750">
              <a:buFont typeface="Arial" panose="020B0604020202020204" pitchFamily="34" charset="0"/>
              <a:buChar char="•"/>
            </a:pPr>
            <a:r>
              <a:rPr lang="en-GB" sz="2800" dirty="0" smtClean="0"/>
              <a:t>Then</a:t>
            </a:r>
            <a:r>
              <a:rPr lang="en-GB" sz="2800" dirty="0"/>
              <a:t>, if one or a few users are not satisfied with the level of certification of the function, they can provide a substitute or not use it at all. </a:t>
            </a:r>
            <a:endParaRPr lang="en-GB" sz="2800" dirty="0" smtClean="0"/>
          </a:p>
          <a:p>
            <a:pPr marL="285750" indent="-285750">
              <a:buFont typeface="Arial" panose="020B0604020202020204" pitchFamily="34" charset="0"/>
              <a:buChar char="•"/>
            </a:pPr>
            <a:r>
              <a:rPr lang="en-GB" sz="2800" dirty="0" smtClean="0"/>
              <a:t>Either </a:t>
            </a:r>
            <a:r>
              <a:rPr lang="en-GB" sz="2800" dirty="0"/>
              <a:t>way, they can avoid being harmed by a mistake in it.</a:t>
            </a:r>
            <a:endParaRPr lang="en-US" sz="4000" spc="-1" dirty="0">
              <a:solidFill>
                <a:srgbClr val="000000"/>
              </a:solidFill>
            </a:endParaRPr>
          </a:p>
        </p:txBody>
      </p:sp>
    </p:spTree>
    <p:extLst>
      <p:ext uri="{BB962C8B-B14F-4D97-AF65-F5344CB8AC3E}">
        <p14:creationId xmlns:p14="http://schemas.microsoft.com/office/powerpoint/2010/main" val="3779203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5726EB1-BF39-4F01-92AC-4F6842C62D4F}" type="slidenum">
              <a:rPr lang="en-US" altLang="en-US"/>
              <a:pPr/>
              <a:t>6</a:t>
            </a:fld>
            <a:endParaRPr lang="en-US" altLang="en-US"/>
          </a:p>
        </p:txBody>
      </p:sp>
      <p:sp>
        <p:nvSpPr>
          <p:cNvPr id="8195" name="Rectangle 2"/>
          <p:cNvSpPr>
            <a:spLocks noGrp="1" noChangeArrowheads="1"/>
          </p:cNvSpPr>
          <p:nvPr>
            <p:ph type="title"/>
          </p:nvPr>
        </p:nvSpPr>
        <p:spPr/>
        <p:txBody>
          <a:bodyPr/>
          <a:lstStyle/>
          <a:p>
            <a:pPr eaLnBrk="1" hangingPunct="1"/>
            <a:r>
              <a:rPr lang="en-US" altLang="en-US" dirty="0" smtClean="0"/>
              <a:t>Overview of Security Principles</a:t>
            </a:r>
          </a:p>
        </p:txBody>
      </p:sp>
      <p:sp>
        <p:nvSpPr>
          <p:cNvPr id="8196" name="Rectangle 3"/>
          <p:cNvSpPr>
            <a:spLocks noGrp="1" noChangeArrowheads="1"/>
          </p:cNvSpPr>
          <p:nvPr>
            <p:ph type="body" idx="1"/>
          </p:nvPr>
        </p:nvSpPr>
        <p:spPr/>
        <p:txBody>
          <a:bodyPr/>
          <a:lstStyle/>
          <a:p>
            <a:pPr eaLnBrk="1" hangingPunct="1"/>
            <a:r>
              <a:rPr lang="en-US" altLang="en-US" smtClean="0"/>
              <a:t>Based on the idea of </a:t>
            </a:r>
            <a:r>
              <a:rPr lang="en-US" altLang="en-US" i="1" smtClean="0"/>
              <a:t>simplicity</a:t>
            </a:r>
            <a:r>
              <a:rPr lang="en-US" altLang="en-US" smtClean="0"/>
              <a:t> and </a:t>
            </a:r>
            <a:r>
              <a:rPr lang="en-US" altLang="en-US" i="1" smtClean="0"/>
              <a:t>restriction </a:t>
            </a:r>
          </a:p>
          <a:p>
            <a:pPr lvl="1" eaLnBrk="1" hangingPunct="1"/>
            <a:r>
              <a:rPr lang="en-US" altLang="en-US" i="1" smtClean="0"/>
              <a:t>Why </a:t>
            </a:r>
            <a:r>
              <a:rPr lang="en-US" altLang="en-US" smtClean="0"/>
              <a:t>Simplicity?</a:t>
            </a:r>
          </a:p>
          <a:p>
            <a:pPr lvl="1" eaLnBrk="1" hangingPunct="1"/>
            <a:r>
              <a:rPr lang="en-US" altLang="en-US" i="1" smtClean="0"/>
              <a:t>Why </a:t>
            </a:r>
            <a:r>
              <a:rPr lang="en-US" altLang="en-US" smtClean="0"/>
              <a:t>Restriction?</a:t>
            </a:r>
          </a:p>
        </p:txBody>
      </p:sp>
    </p:spTree>
    <p:extLst>
      <p:ext uri="{BB962C8B-B14F-4D97-AF65-F5344CB8AC3E}">
        <p14:creationId xmlns:p14="http://schemas.microsoft.com/office/powerpoint/2010/main" val="34950098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dirty="0">
                <a:solidFill>
                  <a:srgbClr val="2E75B6"/>
                </a:solidFill>
                <a:latin typeface="Calibri"/>
              </a:rPr>
              <a:t>Least Common Mechanism</a:t>
            </a:r>
            <a:endParaRPr lang="en-US" sz="4400" b="0" strike="noStrike" spc="-1" dirty="0">
              <a:solidFill>
                <a:srgbClr val="000000"/>
              </a:solidFill>
              <a:latin typeface="Calibri"/>
            </a:endParaRPr>
          </a:p>
        </p:txBody>
      </p:sp>
      <p:sp>
        <p:nvSpPr>
          <p:cNvPr id="164" name="TextShape 2"/>
          <p:cNvSpPr txBox="1"/>
          <p:nvPr/>
        </p:nvSpPr>
        <p:spPr>
          <a:xfrm>
            <a:off x="312840" y="1825560"/>
            <a:ext cx="11590200" cy="4935600"/>
          </a:xfrm>
          <a:prstGeom prst="rect">
            <a:avLst/>
          </a:prstGeom>
          <a:noFill/>
          <a:ln>
            <a:noFill/>
          </a:ln>
        </p:spPr>
        <p:txBody>
          <a:bodyPr/>
          <a:lstStyle/>
          <a:p>
            <a:r>
              <a:rPr lang="en-GB" b="1" dirty="0"/>
              <a:t>Example</a:t>
            </a:r>
            <a:endParaRPr lang="en-GB" dirty="0"/>
          </a:p>
          <a:p>
            <a:r>
              <a:rPr lang="en-GB" dirty="0"/>
              <a:t>A Web site provides electronic commerce services for a major company. Attackers want to deprive the company of the revenue it obtains from that Web site. They flood the site with messages and tie up the electronic commerce services. Legitimate customers are unable to access the Web site and, as a result, take their business elsewhere.</a:t>
            </a:r>
          </a:p>
          <a:p>
            <a:r>
              <a:rPr lang="en-GB" dirty="0"/>
              <a:t>Here, the sharing of the Internet with the attackers' sites caused the attack to succeed. The appropriate countermeasure would be to restrict the attackers' access to the segment of the Internet connected to the Web site. Techniques for doing this include proxy servers such as the Purdue SYN intermediary [893] or traffic throttling </a:t>
            </a:r>
            <a:r>
              <a:rPr lang="en-GB" dirty="0" smtClean="0"/>
              <a:t>. </a:t>
            </a:r>
            <a:r>
              <a:rPr lang="en-GB" dirty="0"/>
              <a:t>The former targets suspect connections; the latter reduces the load on the relevant segment of the network indiscriminately.</a:t>
            </a:r>
          </a:p>
        </p:txBody>
      </p:sp>
    </p:spTree>
    <p:extLst>
      <p:ext uri="{BB962C8B-B14F-4D97-AF65-F5344CB8AC3E}">
        <p14:creationId xmlns:p14="http://schemas.microsoft.com/office/powerpoint/2010/main" val="2465491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2209801" y="654051"/>
            <a:ext cx="7770813" cy="1052513"/>
          </a:xfrm>
          <a:ln/>
        </p:spPr>
        <p:txBody>
          <a:bodyPr vert="horz" lIns="0" tIns="0" rIns="0" bIns="0" rtlCol="0" anchor="ctr">
            <a:norm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s-CO" altLang="en-US"/>
              <a:t>Exercises</a:t>
            </a:r>
          </a:p>
        </p:txBody>
      </p:sp>
      <p:sp>
        <p:nvSpPr>
          <p:cNvPr id="14338" name="Rectangle 2"/>
          <p:cNvSpPr>
            <a:spLocks noGrp="1" noChangeArrowheads="1"/>
          </p:cNvSpPr>
          <p:nvPr>
            <p:ph type="body" idx="1"/>
          </p:nvPr>
        </p:nvSpPr>
        <p:spPr>
          <a:xfrm>
            <a:off x="2209801" y="1981201"/>
            <a:ext cx="7770813" cy="4024313"/>
          </a:xfrm>
          <a:ln/>
        </p:spPr>
        <p:txBody>
          <a:bodyPr vert="horz" lIns="0" tIns="0" rIns="0" bIns="0" rtlCol="0">
            <a:normAutofit/>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s-CO" altLang="en-US"/>
              <a:t>Which of these principles apply to operating systems, and which of them are followed by Linux/Unix? Which are followed by Windows?</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s-CO" altLang="en-US"/>
              <a:t>What would be the effect of checking EACH I/O file access for permission? Assume that each check would require an extra disk operation.</a:t>
            </a:r>
          </a:p>
        </p:txBody>
      </p:sp>
    </p:spTree>
    <p:extLst>
      <p:ext uri="{BB962C8B-B14F-4D97-AF65-F5344CB8AC3E}">
        <p14:creationId xmlns:p14="http://schemas.microsoft.com/office/powerpoint/2010/main" val="1572555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5726EB1-BF39-4F01-92AC-4F6842C62D4F}" type="slidenum">
              <a:rPr lang="en-US" altLang="en-US"/>
              <a:pPr/>
              <a:t>7</a:t>
            </a:fld>
            <a:endParaRPr lang="en-US" altLang="en-US"/>
          </a:p>
        </p:txBody>
      </p:sp>
      <p:sp>
        <p:nvSpPr>
          <p:cNvPr id="8195" name="Rectangle 2"/>
          <p:cNvSpPr>
            <a:spLocks noGrp="1" noChangeArrowheads="1"/>
          </p:cNvSpPr>
          <p:nvPr>
            <p:ph type="title"/>
          </p:nvPr>
        </p:nvSpPr>
        <p:spPr/>
        <p:txBody>
          <a:bodyPr/>
          <a:lstStyle/>
          <a:p>
            <a:pPr eaLnBrk="1" hangingPunct="1"/>
            <a:r>
              <a:rPr lang="en-US" altLang="en-US" dirty="0" smtClean="0"/>
              <a:t>Overview of Security Principles</a:t>
            </a:r>
          </a:p>
        </p:txBody>
      </p:sp>
      <p:pic>
        <p:nvPicPr>
          <p:cNvPr id="2" name="Picture 1"/>
          <p:cNvPicPr>
            <a:picLocks noChangeAspect="1"/>
          </p:cNvPicPr>
          <p:nvPr/>
        </p:nvPicPr>
        <p:blipFill>
          <a:blip r:embed="rId3"/>
          <a:stretch>
            <a:fillRect/>
          </a:stretch>
        </p:blipFill>
        <p:spPr>
          <a:xfrm>
            <a:off x="1844702" y="1816948"/>
            <a:ext cx="9467518" cy="4944633"/>
          </a:xfrm>
          <a:prstGeom prst="rect">
            <a:avLst/>
          </a:prstGeom>
        </p:spPr>
      </p:pic>
    </p:spTree>
    <p:extLst>
      <p:ext uri="{BB962C8B-B14F-4D97-AF65-F5344CB8AC3E}">
        <p14:creationId xmlns:p14="http://schemas.microsoft.com/office/powerpoint/2010/main" val="1296921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Shape 1"/>
          <p:cNvSpPr txBox="1"/>
          <p:nvPr/>
        </p:nvSpPr>
        <p:spPr>
          <a:xfrm>
            <a:off x="1154880" y="365040"/>
            <a:ext cx="10290600" cy="1325160"/>
          </a:xfrm>
          <a:prstGeom prst="rect">
            <a:avLst/>
          </a:prstGeom>
          <a:noFill/>
          <a:ln>
            <a:noFill/>
          </a:ln>
        </p:spPr>
        <p:txBody>
          <a:bodyPr anchor="ctr"/>
          <a:lstStyle/>
          <a:p>
            <a:pPr>
              <a:lnSpc>
                <a:spcPct val="90000"/>
              </a:lnSpc>
            </a:pPr>
            <a:r>
              <a:rPr lang="en-US" sz="4400" b="1" strike="noStrike" spc="-1">
                <a:solidFill>
                  <a:srgbClr val="2E75B6"/>
                </a:solidFill>
                <a:latin typeface="Calibri"/>
              </a:rPr>
              <a:t>Features of Core IT Security Design Principles</a:t>
            </a:r>
            <a:endParaRPr lang="en-US" sz="4400" b="0" strike="noStrike" spc="-1">
              <a:solidFill>
                <a:srgbClr val="000000"/>
              </a:solidFill>
              <a:latin typeface="Calibri"/>
            </a:endParaRPr>
          </a:p>
        </p:txBody>
      </p:sp>
      <p:sp>
        <p:nvSpPr>
          <p:cNvPr id="148" name="TextShape 2"/>
          <p:cNvSpPr txBox="1"/>
          <p:nvPr/>
        </p:nvSpPr>
        <p:spPr>
          <a:xfrm>
            <a:off x="312840" y="1825560"/>
            <a:ext cx="11590200" cy="4935600"/>
          </a:xfrm>
          <a:prstGeom prst="rect">
            <a:avLst/>
          </a:prstGeom>
          <a:noFill/>
          <a:ln>
            <a:noFill/>
          </a:ln>
        </p:spPr>
        <p:txBody>
          <a:bodyPr lIns="91440" tIns="45720" rIns="91440" bIns="45720" anchor="t"/>
          <a:lstStyle/>
          <a:p>
            <a:pPr marL="457200" indent="-457200">
              <a:buFont typeface="Arial" panose="020B0604020202020204" pitchFamily="34" charset="0"/>
              <a:buChar char="•"/>
            </a:pPr>
            <a:r>
              <a:rPr lang="en-US" sz="2800" spc="-1" err="1">
                <a:solidFill>
                  <a:srgbClr val="000000"/>
                </a:solidFill>
                <a:latin typeface="Calibri"/>
                <a:cs typeface="Calibri"/>
              </a:rPr>
              <a:t>Defence</a:t>
            </a:r>
            <a:r>
              <a:rPr lang="en-US" sz="2800" spc="-1">
                <a:solidFill>
                  <a:srgbClr val="000000"/>
                </a:solidFill>
                <a:latin typeface="Calibri"/>
                <a:cs typeface="Calibri"/>
              </a:rPr>
              <a:t> in Depth</a:t>
            </a:r>
          </a:p>
          <a:p>
            <a:pPr marL="457200" indent="-457200">
              <a:buFont typeface="Arial" panose="020B0604020202020204" pitchFamily="34" charset="0"/>
              <a:buChar char="•"/>
            </a:pPr>
            <a:r>
              <a:rPr lang="en-US" sz="2800" spc="-1">
                <a:solidFill>
                  <a:srgbClr val="000000"/>
                </a:solidFill>
                <a:latin typeface="Calibri"/>
                <a:cs typeface="Calibri"/>
              </a:rPr>
              <a:t>Network Segregation</a:t>
            </a:r>
          </a:p>
          <a:p>
            <a:pPr marL="457200" indent="-457200">
              <a:buFont typeface="Arial" panose="020B0604020202020204" pitchFamily="34" charset="0"/>
              <a:buChar char="•"/>
            </a:pPr>
            <a:r>
              <a:rPr lang="en-US" sz="2800" spc="-1">
                <a:solidFill>
                  <a:srgbClr val="000000"/>
                </a:solidFill>
                <a:latin typeface="Calibri"/>
                <a:cs typeface="Calibri"/>
              </a:rPr>
              <a:t>Weakest Link</a:t>
            </a:r>
          </a:p>
          <a:p>
            <a:pPr marL="457200" indent="-457200">
              <a:buFont typeface="Arial" panose="020B0604020202020204" pitchFamily="34" charset="0"/>
              <a:buChar char="•"/>
            </a:pPr>
            <a:r>
              <a:rPr lang="en-US" sz="2800" spc="-1">
                <a:solidFill>
                  <a:srgbClr val="000000"/>
                </a:solidFill>
                <a:latin typeface="Calibri"/>
                <a:cs typeface="Calibri"/>
              </a:rPr>
              <a:t>Least Privilege</a:t>
            </a:r>
          </a:p>
          <a:p>
            <a:pPr marL="285750" indent="-285750">
              <a:lnSpc>
                <a:spcPct val="90000"/>
              </a:lnSpc>
              <a:spcBef>
                <a:spcPts val="499"/>
              </a:spcBef>
              <a:buFont typeface="Arial" panose="020B0604020202020204" pitchFamily="34" charset="0"/>
              <a:buChar char="•"/>
            </a:pPr>
            <a:r>
              <a:rPr lang="en-US" sz="2800" spc="-1">
                <a:solidFill>
                  <a:srgbClr val="000000"/>
                </a:solidFill>
                <a:latin typeface="Calibri"/>
                <a:cs typeface="Calibri"/>
              </a:rPr>
              <a:t>Economy of mechanism </a:t>
            </a:r>
          </a:p>
          <a:p>
            <a:pPr marL="285750" indent="-285750">
              <a:lnSpc>
                <a:spcPct val="90000"/>
              </a:lnSpc>
              <a:spcBef>
                <a:spcPts val="499"/>
              </a:spcBef>
              <a:buFont typeface="Arial" panose="020B0604020202020204" pitchFamily="34" charset="0"/>
              <a:buChar char="•"/>
            </a:pPr>
            <a:r>
              <a:rPr lang="en-US" sz="2800" spc="-1">
                <a:solidFill>
                  <a:srgbClr val="000000"/>
                </a:solidFill>
                <a:latin typeface="Calibri"/>
                <a:cs typeface="Calibri"/>
              </a:rPr>
              <a:t>Human factors - psychological acceptability </a:t>
            </a:r>
          </a:p>
          <a:p>
            <a:pPr marL="285750" indent="-285750">
              <a:lnSpc>
                <a:spcPct val="90000"/>
              </a:lnSpc>
              <a:spcBef>
                <a:spcPts val="499"/>
              </a:spcBef>
              <a:buFont typeface="Arial" panose="020B0604020202020204" pitchFamily="34" charset="0"/>
              <a:buChar char="•"/>
            </a:pPr>
            <a:r>
              <a:rPr lang="en-US" sz="2800" spc="-1">
                <a:solidFill>
                  <a:srgbClr val="000000"/>
                </a:solidFill>
                <a:latin typeface="Calibri"/>
                <a:cs typeface="Calibri"/>
              </a:rPr>
              <a:t>Fail-safe defaults </a:t>
            </a:r>
          </a:p>
          <a:p>
            <a:pPr marL="285750" indent="-285750">
              <a:lnSpc>
                <a:spcPct val="90000"/>
              </a:lnSpc>
              <a:spcBef>
                <a:spcPts val="499"/>
              </a:spcBef>
              <a:buFont typeface="Arial" panose="020B0604020202020204" pitchFamily="34" charset="0"/>
              <a:buChar char="•"/>
            </a:pPr>
            <a:r>
              <a:rPr lang="en-US" sz="2800" spc="-1">
                <a:solidFill>
                  <a:srgbClr val="000000"/>
                </a:solidFill>
                <a:latin typeface="Calibri"/>
                <a:cs typeface="Calibri"/>
              </a:rPr>
              <a:t>Open design </a:t>
            </a:r>
          </a:p>
          <a:p>
            <a:pPr marL="285750" indent="-285750">
              <a:lnSpc>
                <a:spcPct val="90000"/>
              </a:lnSpc>
              <a:spcBef>
                <a:spcPts val="499"/>
              </a:spcBef>
              <a:buFont typeface="Arial" panose="020B0604020202020204" pitchFamily="34" charset="0"/>
              <a:buChar char="•"/>
            </a:pPr>
            <a:r>
              <a:rPr lang="en-US" sz="2800" spc="-1">
                <a:solidFill>
                  <a:srgbClr val="000000"/>
                </a:solidFill>
                <a:latin typeface="Calibri"/>
                <a:cs typeface="Calibri"/>
              </a:rPr>
              <a:t>Separation of privileges </a:t>
            </a:r>
          </a:p>
          <a:p>
            <a:pPr marL="285750" indent="-285750">
              <a:lnSpc>
                <a:spcPct val="90000"/>
              </a:lnSpc>
              <a:spcBef>
                <a:spcPts val="499"/>
              </a:spcBef>
              <a:buFont typeface="Arial" panose="020B0604020202020204" pitchFamily="34" charset="0"/>
              <a:buChar char="•"/>
            </a:pPr>
            <a:r>
              <a:rPr lang="en-US" sz="2800" spc="-1">
                <a:solidFill>
                  <a:srgbClr val="000000"/>
                </a:solidFill>
                <a:latin typeface="Calibri"/>
                <a:cs typeface="Calibri"/>
              </a:rPr>
              <a:t>Least common mechanism  </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12840" y="365040"/>
            <a:ext cx="11590200" cy="1325160"/>
          </a:xfrm>
          <a:prstGeom prst="rect">
            <a:avLst/>
          </a:prstGeom>
          <a:noFill/>
          <a:ln>
            <a:noFill/>
          </a:ln>
        </p:spPr>
        <p:txBody>
          <a:bodyPr anchor="ctr"/>
          <a:lstStyle/>
          <a:p>
            <a:pPr>
              <a:lnSpc>
                <a:spcPct val="90000"/>
              </a:lnSpc>
            </a:pPr>
            <a:r>
              <a:rPr lang="en-US" sz="4400" b="1" strike="noStrike" spc="-1" dirty="0" smtClean="0">
                <a:solidFill>
                  <a:srgbClr val="2E75B6"/>
                </a:solidFill>
                <a:latin typeface="Calibri"/>
              </a:rPr>
              <a:t>Fail Safe Defaults</a:t>
            </a:r>
            <a:endParaRPr lang="en-US" sz="4400" b="0" strike="noStrike" spc="-1" dirty="0">
              <a:solidFill>
                <a:srgbClr val="000000"/>
              </a:solidFill>
              <a:latin typeface="Calibri"/>
            </a:endParaRPr>
          </a:p>
        </p:txBody>
      </p:sp>
      <p:sp>
        <p:nvSpPr>
          <p:cNvPr id="152" name="TextShape 2"/>
          <p:cNvSpPr txBox="1"/>
          <p:nvPr/>
        </p:nvSpPr>
        <p:spPr>
          <a:xfrm>
            <a:off x="221661" y="1473868"/>
            <a:ext cx="11590200" cy="4935600"/>
          </a:xfrm>
          <a:prstGeom prst="rect">
            <a:avLst/>
          </a:prstGeom>
          <a:noFill/>
          <a:ln>
            <a:noFill/>
          </a:ln>
        </p:spPr>
        <p:txBody>
          <a:bodyPr lIns="91440" tIns="45720" rIns="91440" bIns="45720" anchor="t"/>
          <a:lstStyle/>
          <a:p>
            <a:pPr>
              <a:buFont typeface="Arial" panose="020B0604020202020204" pitchFamily="34" charset="0"/>
              <a:buChar char="•"/>
            </a:pPr>
            <a:r>
              <a:rPr lang="en-GB" sz="2800" dirty="0" smtClean="0"/>
              <a:t>Base </a:t>
            </a:r>
            <a:r>
              <a:rPr lang="en-GB" sz="2800" dirty="0"/>
              <a:t>access decisions on permission rather than exclusion</a:t>
            </a:r>
            <a:r>
              <a:rPr lang="en-GB" sz="2800" dirty="0" smtClean="0"/>
              <a:t>.</a:t>
            </a:r>
          </a:p>
          <a:p>
            <a:pPr>
              <a:buFont typeface="Arial" panose="020B0604020202020204" pitchFamily="34" charset="0"/>
              <a:buChar char="•"/>
            </a:pPr>
            <a:r>
              <a:rPr lang="en-GB" sz="2800" dirty="0" smtClean="0"/>
              <a:t> </a:t>
            </a:r>
          </a:p>
          <a:p>
            <a:pPr>
              <a:buFont typeface="Arial" panose="020B0604020202020204" pitchFamily="34" charset="0"/>
              <a:buChar char="•"/>
            </a:pPr>
            <a:r>
              <a:rPr lang="en-GB" sz="2800" dirty="0" smtClean="0"/>
              <a:t>This </a:t>
            </a:r>
            <a:r>
              <a:rPr lang="en-GB" sz="2800" dirty="0"/>
              <a:t>principle, suggested by </a:t>
            </a:r>
            <a:r>
              <a:rPr lang="en-GB" sz="2800" b="1" dirty="0"/>
              <a:t>E. Glaser </a:t>
            </a:r>
            <a:r>
              <a:rPr lang="en-GB" sz="2800" dirty="0"/>
              <a:t>in 1965 means that the default situation is lack of access, and the protection scheme identifies conditions under which access is permitted. </a:t>
            </a:r>
            <a:endParaRPr lang="en-GB" sz="2800" dirty="0" smtClean="0"/>
          </a:p>
          <a:p>
            <a:pPr>
              <a:buFont typeface="Arial" panose="020B0604020202020204" pitchFamily="34" charset="0"/>
              <a:buChar char="•"/>
            </a:pPr>
            <a:endParaRPr lang="en-GB" sz="2800" dirty="0" smtClean="0"/>
          </a:p>
          <a:p>
            <a:pPr>
              <a:buFont typeface="Arial" panose="020B0604020202020204" pitchFamily="34" charset="0"/>
              <a:buChar char="•"/>
            </a:pPr>
            <a:r>
              <a:rPr lang="en-GB" sz="2800" dirty="0" smtClean="0"/>
              <a:t>The </a:t>
            </a:r>
            <a:r>
              <a:rPr lang="en-GB" sz="2800" dirty="0"/>
              <a:t>alternative, in which mechanisms attempt to identify conditions under which access should be refused, presents the wrong psychological base for secure system design. </a:t>
            </a:r>
            <a:endParaRPr lang="en-GB" sz="4000" strike="noStrike" spc="-1" dirty="0">
              <a:solidFill>
                <a:srgbClr val="000000"/>
              </a:solidFill>
              <a:latin typeface="Calibri"/>
              <a:cs typeface="Calibri"/>
            </a:endParaRPr>
          </a:p>
        </p:txBody>
      </p:sp>
    </p:spTree>
    <p:extLst>
      <p:ext uri="{BB962C8B-B14F-4D97-AF65-F5344CB8AC3E}">
        <p14:creationId xmlns:p14="http://schemas.microsoft.com/office/powerpoint/2010/main" val="217401633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B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BL" id="{F9107B94-27B5-44C3-8B2E-1EE8DD964E80}" vid="{2CA810EA-66AB-49CA-9751-021D11DCD3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C25571FC229F458E9C0DFBB1605E35" ma:contentTypeVersion="4" ma:contentTypeDescription="Create a new document." ma:contentTypeScope="" ma:versionID="010bd97b5901375b1cec7c1024da37bc">
  <xsd:schema xmlns:xsd="http://www.w3.org/2001/XMLSchema" xmlns:xs="http://www.w3.org/2001/XMLSchema" xmlns:p="http://schemas.microsoft.com/office/2006/metadata/properties" xmlns:ns3="67b03379-a750-4b45-83d3-1d3eca46925b" targetNamespace="http://schemas.microsoft.com/office/2006/metadata/properties" ma:root="true" ma:fieldsID="d5a991e3b5a31e883c4988e214a02de3" ns3:_="">
    <xsd:import namespace="67b03379-a750-4b45-83d3-1d3eca46925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b03379-a750-4b45-83d3-1d3eca4692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E5CC6F-CBE6-4B72-9FE0-D18518CD6D9D}">
  <ds:schemaRefs>
    <ds:schemaRef ds:uri="67b03379-a750-4b45-83d3-1d3eca4692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2F6F8D9-A707-4816-9754-7F24F3186FB7}">
  <ds:schemaRefs>
    <ds:schemaRef ds:uri="http://purl.org/dc/dcmitype/"/>
    <ds:schemaRef ds:uri="http://schemas.microsoft.com/office/2006/metadata/properties"/>
    <ds:schemaRef ds:uri="http://schemas.openxmlformats.org/package/2006/metadata/core-properties"/>
    <ds:schemaRef ds:uri="http://purl.org/dc/elements/1.1/"/>
    <ds:schemaRef ds:uri="http://purl.org/dc/terms/"/>
    <ds:schemaRef ds:uri="http://schemas.microsoft.com/office/2006/documentManagement/types"/>
    <ds:schemaRef ds:uri="http://www.w3.org/XML/1998/namespace"/>
    <ds:schemaRef ds:uri="67b03379-a750-4b45-83d3-1d3eca46925b"/>
    <ds:schemaRef ds:uri="http://schemas.microsoft.com/office/infopath/2007/PartnerControls"/>
  </ds:schemaRefs>
</ds:datastoreItem>
</file>

<file path=customXml/itemProps3.xml><?xml version="1.0" encoding="utf-8"?>
<ds:datastoreItem xmlns:ds="http://schemas.openxmlformats.org/officeDocument/2006/customXml" ds:itemID="{77F15E85-B6CC-4476-A011-AA44253636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WBL</Template>
  <TotalTime>550</TotalTime>
  <Words>3980</Words>
  <Application>Microsoft Office PowerPoint</Application>
  <PresentationFormat>Widescreen</PresentationFormat>
  <Paragraphs>361</Paragraphs>
  <Slides>61</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61</vt:i4>
      </vt:variant>
    </vt:vector>
  </HeadingPairs>
  <TitlesOfParts>
    <vt:vector size="68" baseType="lpstr">
      <vt:lpstr>Algerian</vt:lpstr>
      <vt:lpstr>Arial</vt:lpstr>
      <vt:lpstr>Arial,Sans-Serif</vt:lpstr>
      <vt:lpstr>Calibri</vt:lpstr>
      <vt:lpstr>Tahoma</vt:lpstr>
      <vt:lpstr>Times New Roman</vt:lpstr>
      <vt:lpstr>WBL</vt:lpstr>
      <vt:lpstr>PowerPoint Presentation</vt:lpstr>
      <vt:lpstr>PowerPoint Presentation</vt:lpstr>
      <vt:lpstr>PowerPoint Presentation</vt:lpstr>
      <vt:lpstr>PowerPoint Presentation</vt:lpstr>
      <vt:lpstr>PowerPoint Presentation</vt:lpstr>
      <vt:lpstr>Overview of Security Principles</vt:lpstr>
      <vt:lpstr>Overview of Security Principles</vt:lpstr>
      <vt:lpstr>PowerPoint Presentation</vt:lpstr>
      <vt:lpstr>PowerPoint Presentation</vt:lpstr>
      <vt:lpstr>PowerPoint Presentation</vt:lpstr>
      <vt:lpstr>PowerPoint Presentation</vt:lpstr>
      <vt:lpstr>Fail-Safe Defaults</vt:lpstr>
      <vt:lpstr>PowerPoint Presentation</vt:lpstr>
      <vt:lpstr>PowerPoint Presentation</vt:lpstr>
      <vt:lpstr>PowerPoint Presentation</vt:lpstr>
      <vt:lpstr>PowerPoint Presentation</vt:lpstr>
      <vt:lpstr>Least Privilege</vt:lpstr>
      <vt:lpstr>Least Privilege</vt:lpstr>
      <vt:lpstr>Least Privilege</vt:lpstr>
      <vt:lpstr>Least Privilege- nutshell </vt:lpstr>
      <vt:lpstr>Least Privilege- Example </vt:lpstr>
      <vt:lpstr>Least Privilege- Example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Complete Mediation</vt:lpstr>
      <vt:lpstr>PowerPoint Presentation</vt:lpstr>
      <vt:lpstr>PowerPoint Presentation</vt:lpstr>
      <vt:lpstr>PowerPoint Presentation</vt:lpstr>
      <vt:lpstr>PowerPoint Presentation</vt:lpstr>
      <vt:lpstr>PowerPoint Presentation</vt:lpstr>
      <vt:lpstr>PowerPoint Presentation</vt:lpstr>
      <vt:lpstr>Psychological Acceptability</vt:lpstr>
      <vt:lpstr>Psychological Acceptability- Example</vt:lpstr>
      <vt:lpstr>Psychological Acceptability- Example</vt:lpstr>
      <vt:lpstr>PowerPoint Presentation</vt:lpstr>
      <vt:lpstr>PowerPoint Presentation</vt:lpstr>
      <vt:lpstr>Open Design</vt:lpstr>
      <vt:lpstr>Open Design</vt:lpstr>
      <vt:lpstr>Open Design- Example</vt:lpstr>
      <vt:lpstr>Open Design-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Exercises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Len Shand</dc:creator>
  <dc:description/>
  <cp:lastModifiedBy>Madhu Khurana</cp:lastModifiedBy>
  <cp:revision>73</cp:revision>
  <dcterms:created xsi:type="dcterms:W3CDTF">2018-12-11T07:37:36Z</dcterms:created>
  <dcterms:modified xsi:type="dcterms:W3CDTF">2020-12-08T13:49:42Z</dcterms:modified>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37</vt:i4>
  </property>
  <property fmtid="{D5CDD505-2E9C-101B-9397-08002B2CF9AE}" pid="12" name="ContentTypeId">
    <vt:lpwstr>0x0101009BC25571FC229F458E9C0DFBB1605E35</vt:lpwstr>
  </property>
</Properties>
</file>