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1" r:id="rId1"/>
  </p:sldMasterIdLst>
  <p:notesMasterIdLst>
    <p:notesMasterId r:id="rId9"/>
  </p:notesMasterIdLst>
  <p:sldIdLst>
    <p:sldId id="288" r:id="rId2"/>
    <p:sldId id="277" r:id="rId3"/>
    <p:sldId id="293" r:id="rId4"/>
    <p:sldId id="315" r:id="rId5"/>
    <p:sldId id="316" r:id="rId6"/>
    <p:sldId id="317" r:id="rId7"/>
    <p:sldId id="318" r:id="rId8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CC99"/>
    <a:srgbClr val="CCFF66"/>
    <a:srgbClr val="66FF33"/>
    <a:srgbClr val="FFFF99"/>
    <a:srgbClr val="FFFFCC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26" autoAdjust="0"/>
    <p:restoredTop sz="94649"/>
  </p:normalViewPr>
  <p:slideViewPr>
    <p:cSldViewPr>
      <p:cViewPr varScale="1">
        <p:scale>
          <a:sx n="92" d="100"/>
          <a:sy n="92" d="100"/>
        </p:scale>
        <p:origin x="191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fld id="{8F7A0705-412B-406A-B3BF-59006D38D9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820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B0955-A887-4514-BDE6-F832415B818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393531-4747-4EBC-9065-D35BA0CDA0A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694D76-8F9E-4112-9954-D7C4EC1B278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D7865-A69C-4118-B739-A10D390E979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C63C0-B335-47C7-9D8A-3A3D061F688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E036F-20AF-49FC-A9B3-995F64F4851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7EAB8-152F-4DC6-9F26-E51B6E97DCA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1BE71F-A3CD-4742-83A2-B7D657C72F6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C426B-0C55-4ED1-B823-B0225EFFAA5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A39044-D88A-4791-95A7-43461713CBA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403A7-5F3F-4B60-B75B-3A6469CB400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2F15FD1-C2CD-4481-B3D7-BC602B77E70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378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3" r:id="rId2"/>
    <p:sldLayoutId id="2147484074" r:id="rId3"/>
    <p:sldLayoutId id="2147484075" r:id="rId4"/>
    <p:sldLayoutId id="2147484076" r:id="rId5"/>
    <p:sldLayoutId id="2147484077" r:id="rId6"/>
    <p:sldLayoutId id="2147484078" r:id="rId7"/>
    <p:sldLayoutId id="2147484079" r:id="rId8"/>
    <p:sldLayoutId id="2147484080" r:id="rId9"/>
    <p:sldLayoutId id="2147484081" r:id="rId10"/>
    <p:sldLayoutId id="214748408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rksCTVFtjM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IT Technical Support</a:t>
            </a:r>
            <a:r>
              <a:rPr lang="en-GB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GB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GB" sz="2200" dirty="0">
                <a:solidFill>
                  <a:schemeClr val="tx2">
                    <a:satMod val="130000"/>
                  </a:schemeClr>
                </a:solidFill>
              </a:rPr>
              <a:t>BTEC Unit </a:t>
            </a:r>
            <a:r>
              <a:rPr lang="en-GB" sz="2200" dirty="0" smtClean="0">
                <a:solidFill>
                  <a:schemeClr val="tx2">
                    <a:satMod val="130000"/>
                  </a:schemeClr>
                </a:solidFill>
              </a:rPr>
              <a:t>28</a:t>
            </a:r>
            <a:endParaRPr lang="en-GB" sz="2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4221088"/>
            <a:ext cx="7407275" cy="1752600"/>
          </a:xfrm>
        </p:spPr>
        <p:txBody>
          <a:bodyPr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GB" sz="3500" dirty="0" smtClean="0"/>
              <a:t>Introduction</a:t>
            </a:r>
            <a:endParaRPr lang="en-GB" sz="3500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en-GB" dirty="0"/>
          </a:p>
          <a:p>
            <a:pPr algn="r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GB" dirty="0"/>
              <a:t>			</a:t>
            </a:r>
            <a:endParaRPr lang="en-GB" sz="1200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4925" y="44450"/>
            <a:ext cx="188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88CD6D-F57F-4570-B932-0CB867E9036C}" type="datetime4">
              <a:rPr lang="en-GB"/>
              <a:pPr eaLnBrk="1" hangingPunct="1"/>
              <a:t>30 May 2017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Objectives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/>
              <a:t>The aim of this unit is to </a:t>
            </a:r>
            <a:r>
              <a:rPr lang="en-US" dirty="0" smtClean="0"/>
              <a:t>enable </a:t>
            </a:r>
            <a:r>
              <a:rPr lang="en-US" dirty="0"/>
              <a:t>learners to use their </a:t>
            </a:r>
            <a:r>
              <a:rPr lang="en-US" dirty="0" smtClean="0"/>
              <a:t>understanding of: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technical </a:t>
            </a:r>
            <a:r>
              <a:rPr lang="en-US" dirty="0"/>
              <a:t>support tools and </a:t>
            </a:r>
            <a:r>
              <a:rPr lang="en-US" dirty="0" smtClean="0"/>
              <a:t>techniques</a:t>
            </a:r>
          </a:p>
          <a:p>
            <a:r>
              <a:rPr lang="en-US" dirty="0" err="1" smtClean="0"/>
              <a:t>organisational</a:t>
            </a:r>
            <a:r>
              <a:rPr lang="en-US" dirty="0" smtClean="0"/>
              <a:t> </a:t>
            </a:r>
            <a:r>
              <a:rPr lang="en-US" dirty="0"/>
              <a:t>policies and procedures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indent="0">
              <a:buNone/>
            </a:pPr>
            <a:r>
              <a:rPr lang="en-US" dirty="0" smtClean="0"/>
              <a:t>to </a:t>
            </a:r>
            <a:r>
              <a:rPr lang="en-US" dirty="0"/>
              <a:t>source technical information and communicate advice </a:t>
            </a:r>
            <a:r>
              <a:rPr lang="en-US" dirty="0" smtClean="0"/>
              <a:t>and guidance to resolve technical problems.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Two main sections to the week</a:t>
            </a:r>
            <a:endParaRPr lang="en-GB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en-US" dirty="0" smtClean="0"/>
              <a:t>First </a:t>
            </a:r>
            <a:r>
              <a:rPr lang="mr-IN" dirty="0" smtClean="0"/>
              <a:t>–</a:t>
            </a:r>
            <a:r>
              <a:rPr lang="en-US" dirty="0" smtClean="0"/>
              <a:t> mostly theory:</a:t>
            </a:r>
          </a:p>
          <a:p>
            <a:pPr marL="457200" indent="-457200"/>
            <a:r>
              <a:rPr lang="en-US" dirty="0" smtClean="0"/>
              <a:t>technical </a:t>
            </a:r>
            <a:r>
              <a:rPr lang="en-US" dirty="0"/>
              <a:t>support tools and </a:t>
            </a:r>
            <a:r>
              <a:rPr lang="en-US" dirty="0" smtClean="0"/>
              <a:t>techniques</a:t>
            </a:r>
          </a:p>
          <a:p>
            <a:pPr marL="457200" indent="-457200"/>
            <a:r>
              <a:rPr lang="en-US" dirty="0" err="1" smtClean="0"/>
              <a:t>organisational</a:t>
            </a:r>
            <a:r>
              <a:rPr lang="en-US" dirty="0" smtClean="0"/>
              <a:t> </a:t>
            </a:r>
            <a:r>
              <a:rPr lang="en-US" dirty="0"/>
              <a:t>policies and </a:t>
            </a:r>
            <a:r>
              <a:rPr lang="en-US" dirty="0" smtClean="0"/>
              <a:t>procedures</a:t>
            </a:r>
          </a:p>
          <a:p>
            <a:pPr indent="0">
              <a:buNone/>
            </a:pPr>
            <a:r>
              <a:rPr lang="en-US" dirty="0"/>
              <a:t>Assignment 1</a:t>
            </a:r>
            <a:endParaRPr lang="en-GB" dirty="0"/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Second - mostly practical:</a:t>
            </a:r>
          </a:p>
          <a:p>
            <a:pPr marL="457200" indent="-457200"/>
            <a:r>
              <a:rPr lang="en-US" dirty="0" smtClean="0"/>
              <a:t>sourcing </a:t>
            </a:r>
            <a:r>
              <a:rPr lang="en-US" dirty="0"/>
              <a:t>technical </a:t>
            </a:r>
            <a:r>
              <a:rPr lang="en-US" dirty="0" smtClean="0"/>
              <a:t>information</a:t>
            </a:r>
          </a:p>
          <a:p>
            <a:pPr marL="457200" indent="-457200"/>
            <a:r>
              <a:rPr lang="en-US" dirty="0" smtClean="0"/>
              <a:t>communicating </a:t>
            </a:r>
            <a:r>
              <a:rPr lang="en-US" dirty="0"/>
              <a:t>advice and guidance to resolve technical </a:t>
            </a:r>
            <a:r>
              <a:rPr lang="en-US" dirty="0" smtClean="0"/>
              <a:t>problems</a:t>
            </a:r>
          </a:p>
          <a:p>
            <a:pPr indent="0">
              <a:buNone/>
            </a:pPr>
            <a:r>
              <a:rPr lang="en-US" dirty="0" smtClean="0"/>
              <a:t>Assignment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Plan</a:t>
            </a:r>
            <a:endParaRPr lang="en-GB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209970"/>
              </p:ext>
            </p:extLst>
          </p:nvPr>
        </p:nvGraphicFramePr>
        <p:xfrm>
          <a:off x="628650" y="1825625"/>
          <a:ext cx="7886703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1"/>
                <a:gridCol w="2628901"/>
                <a:gridCol w="26289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Content</a:t>
                      </a:r>
                      <a:endParaRPr lang="en-US" dirty="0"/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Assignment</a:t>
                      </a:r>
                      <a:endParaRPr lang="en-US" dirty="0"/>
                    </a:p>
                  </a:txBody>
                  <a:tcPr marL="87631" marR="8763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 AM</a:t>
                      </a:r>
                      <a:endParaRPr lang="en-US" dirty="0"/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Introduction,</a:t>
                      </a:r>
                      <a:r>
                        <a:rPr lang="en-US" baseline="0" dirty="0" smtClean="0"/>
                        <a:t> tools</a:t>
                      </a:r>
                      <a:endParaRPr lang="en-US" dirty="0"/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7631" marR="8763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 PM</a:t>
                      </a:r>
                      <a:endParaRPr lang="en-US" dirty="0"/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Techniques, future trends</a:t>
                      </a:r>
                      <a:endParaRPr lang="en-US" dirty="0"/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7631" marR="8763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 AM</a:t>
                      </a:r>
                      <a:endParaRPr lang="en-US" dirty="0"/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Policies and procedures</a:t>
                      </a:r>
                      <a:endParaRPr lang="en-US" dirty="0"/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7631" marR="87631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Wednesday PM</a:t>
                      </a:r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Write a booklet</a:t>
                      </a:r>
                      <a:endParaRPr lang="en-US" dirty="0"/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Assignment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 marL="87631" marR="8763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</a:t>
                      </a:r>
                      <a:r>
                        <a:rPr lang="en-US" baseline="0" dirty="0" smtClean="0"/>
                        <a:t> AM</a:t>
                      </a:r>
                      <a:endParaRPr lang="en-US" dirty="0"/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Gather information </a:t>
                      </a:r>
                      <a:endParaRPr lang="en-US" dirty="0"/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7631" marR="8763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</a:t>
                      </a:r>
                      <a:r>
                        <a:rPr lang="en-US" baseline="0" dirty="0" smtClean="0"/>
                        <a:t> PM</a:t>
                      </a:r>
                      <a:endParaRPr lang="en-US" dirty="0"/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 information</a:t>
                      </a:r>
                      <a:endParaRPr lang="en-US" dirty="0"/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Assignment 2 (part)</a:t>
                      </a:r>
                      <a:endParaRPr lang="en-US" dirty="0"/>
                    </a:p>
                  </a:txBody>
                  <a:tcPr marL="87631" marR="8763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 AM</a:t>
                      </a:r>
                      <a:endParaRPr lang="en-US" dirty="0"/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Give advice and guidance</a:t>
                      </a:r>
                      <a:endParaRPr lang="en-US" dirty="0"/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7631" marR="8763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</a:t>
                      </a:r>
                      <a:r>
                        <a:rPr lang="en-US" baseline="0" dirty="0" smtClean="0"/>
                        <a:t> PM</a:t>
                      </a:r>
                      <a:endParaRPr lang="en-US" dirty="0"/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advice given</a:t>
                      </a:r>
                      <a:endParaRPr lang="en-US" dirty="0"/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Assignment 2 (part)</a:t>
                      </a:r>
                      <a:endParaRPr lang="en-US" dirty="0"/>
                    </a:p>
                  </a:txBody>
                  <a:tcPr marL="87631" marR="8763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74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Assignment 1</a:t>
            </a:r>
            <a:endParaRPr lang="en-GB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en-GB" dirty="0" smtClean="0"/>
              <a:t>Write a booklet which:</a:t>
            </a:r>
          </a:p>
          <a:p>
            <a:pPr indent="0">
              <a:buNone/>
            </a:pPr>
            <a:endParaRPr lang="en-GB" dirty="0" smtClean="0"/>
          </a:p>
          <a:p>
            <a:pPr indent="0">
              <a:buNone/>
            </a:pPr>
            <a:r>
              <a:rPr lang="en-GB" dirty="0" smtClean="0"/>
              <a:t>explains </a:t>
            </a:r>
            <a:r>
              <a:rPr lang="en-GB" dirty="0"/>
              <a:t>the </a:t>
            </a:r>
            <a:r>
              <a:rPr lang="en-GB" b="1" dirty="0"/>
              <a:t>tools</a:t>
            </a:r>
            <a:r>
              <a:rPr lang="en-GB" dirty="0"/>
              <a:t> (such as software diagnostic tools) and </a:t>
            </a:r>
            <a:r>
              <a:rPr lang="en-GB" b="1" dirty="0"/>
              <a:t>techniques</a:t>
            </a:r>
            <a:r>
              <a:rPr lang="en-GB" dirty="0"/>
              <a:t> (such as questioning) that enable an IT support technician to identify </a:t>
            </a:r>
            <a:r>
              <a:rPr lang="en-GB" dirty="0" smtClean="0"/>
              <a:t>faults</a:t>
            </a:r>
          </a:p>
          <a:p>
            <a:pPr indent="0">
              <a:buNone/>
            </a:pPr>
            <a:r>
              <a:rPr lang="en-GB" dirty="0" smtClean="0"/>
              <a:t> </a:t>
            </a:r>
            <a:endParaRPr lang="en-US" dirty="0"/>
          </a:p>
          <a:p>
            <a:pPr indent="0">
              <a:buNone/>
            </a:pPr>
            <a:r>
              <a:rPr lang="en-US" dirty="0"/>
              <a:t>d</a:t>
            </a:r>
            <a:r>
              <a:rPr lang="en-GB" dirty="0" smtClean="0"/>
              <a:t>escribes how an </a:t>
            </a:r>
            <a:r>
              <a:rPr lang="en-GB" b="1" dirty="0"/>
              <a:t>organisation’s policies</a:t>
            </a:r>
            <a:r>
              <a:rPr lang="en-GB" dirty="0"/>
              <a:t> and </a:t>
            </a:r>
            <a:r>
              <a:rPr lang="en-GB" b="1" dirty="0"/>
              <a:t>procedures</a:t>
            </a:r>
            <a:r>
              <a:rPr lang="en-GB" dirty="0"/>
              <a:t> </a:t>
            </a:r>
            <a:r>
              <a:rPr lang="en-GB" dirty="0" smtClean="0"/>
              <a:t>can </a:t>
            </a:r>
            <a:r>
              <a:rPr lang="en-GB" dirty="0"/>
              <a:t>influence the way you </a:t>
            </a:r>
            <a:r>
              <a:rPr lang="en-GB" b="1" dirty="0"/>
              <a:t>provide technical advice and guidance</a:t>
            </a:r>
            <a:r>
              <a:rPr lang="en-GB" dirty="0"/>
              <a:t> to your </a:t>
            </a:r>
            <a:r>
              <a:rPr lang="en-GB" dirty="0" smtClean="0"/>
              <a:t>users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3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Assignment 2</a:t>
            </a:r>
            <a:endParaRPr lang="en-GB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en-GB" dirty="0" smtClean="0"/>
              <a:t>For </a:t>
            </a:r>
            <a:r>
              <a:rPr lang="en-GB" dirty="0"/>
              <a:t>each of the problems in </a:t>
            </a:r>
            <a:r>
              <a:rPr lang="en-GB" dirty="0" smtClean="0"/>
              <a:t>a given list:</a:t>
            </a:r>
            <a:br>
              <a:rPr lang="en-GB" dirty="0" smtClean="0"/>
            </a:br>
            <a:r>
              <a:rPr lang="en-GB" dirty="0" smtClean="0"/>
              <a:t> </a:t>
            </a:r>
          </a:p>
          <a:p>
            <a:pPr marL="457200" indent="-457200"/>
            <a:r>
              <a:rPr lang="en-GB" dirty="0" smtClean="0"/>
              <a:t>categorise </a:t>
            </a:r>
            <a:r>
              <a:rPr lang="en-GB" dirty="0"/>
              <a:t>them according to </a:t>
            </a:r>
            <a:r>
              <a:rPr lang="en-GB" dirty="0" smtClean="0"/>
              <a:t>type</a:t>
            </a:r>
            <a:endParaRPr lang="en-US" dirty="0"/>
          </a:p>
          <a:p>
            <a:pPr marL="457200" indent="-457200"/>
            <a:r>
              <a:rPr lang="en-GB" dirty="0"/>
              <a:t>research and then prepare potential courses of action to resolve the </a:t>
            </a:r>
            <a:r>
              <a:rPr lang="en-GB" dirty="0" smtClean="0"/>
              <a:t>problem</a:t>
            </a:r>
          </a:p>
          <a:p>
            <a:pPr marL="457200" indent="-457200"/>
            <a:r>
              <a:rPr lang="en-GB" dirty="0"/>
              <a:t>p</a:t>
            </a:r>
            <a:r>
              <a:rPr lang="en-GB" dirty="0" smtClean="0"/>
              <a:t>rovide technical support for three of the problems</a:t>
            </a:r>
          </a:p>
          <a:p>
            <a:pPr marL="1014984" lvl="1" indent="-457200"/>
            <a:r>
              <a:rPr lang="en-GB" dirty="0" smtClean="0"/>
              <a:t>By phone</a:t>
            </a:r>
          </a:p>
          <a:p>
            <a:pPr marL="1014984" lvl="1" indent="-457200"/>
            <a:r>
              <a:rPr lang="en-GB" dirty="0" smtClean="0"/>
              <a:t>In person</a:t>
            </a:r>
          </a:p>
          <a:p>
            <a:pPr marL="1014984" lvl="1" indent="-457200"/>
            <a:r>
              <a:rPr lang="en-GB" dirty="0" smtClean="0"/>
              <a:t>By email</a:t>
            </a:r>
            <a:br>
              <a:rPr lang="en-GB" dirty="0" smtClean="0"/>
            </a:br>
            <a:r>
              <a:rPr lang="en-GB" dirty="0" smtClean="0"/>
              <a:t>(This part will be assessed by witness statement and your use of the ticketing system 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https://www.youtube.com/watch?v=rksCTVFtjM4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87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2695</TotalTime>
  <Words>188</Words>
  <Application>Microsoft Macintosh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Mangal</vt:lpstr>
      <vt:lpstr>Wingdings 2</vt:lpstr>
      <vt:lpstr>Office Theme</vt:lpstr>
      <vt:lpstr>IT Technical Support BTEC Unit 28</vt:lpstr>
      <vt:lpstr>Objectives</vt:lpstr>
      <vt:lpstr>Two main sections to the week</vt:lpstr>
      <vt:lpstr>Plan</vt:lpstr>
      <vt:lpstr>Assignment 1</vt:lpstr>
      <vt:lpstr>Assignment 2</vt:lpstr>
      <vt:lpstr>Technique</vt:lpstr>
    </vt:vector>
  </TitlesOfParts>
  <Company>HCT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Bob Higgie</cp:lastModifiedBy>
  <cp:revision>138</cp:revision>
  <dcterms:created xsi:type="dcterms:W3CDTF">2006-09-20T14:56:18Z</dcterms:created>
  <dcterms:modified xsi:type="dcterms:W3CDTF">2017-05-30T12:22:16Z</dcterms:modified>
</cp:coreProperties>
</file>