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5"/>
  </p:notesMasterIdLst>
  <p:sldIdLst>
    <p:sldId id="256" r:id="rId5"/>
    <p:sldId id="257" r:id="rId6"/>
    <p:sldId id="258" r:id="rId7"/>
    <p:sldId id="296" r:id="rId8"/>
    <p:sldId id="264" r:id="rId9"/>
    <p:sldId id="308" r:id="rId10"/>
    <p:sldId id="297" r:id="rId11"/>
    <p:sldId id="298" r:id="rId12"/>
    <p:sldId id="299" r:id="rId13"/>
    <p:sldId id="300" r:id="rId14"/>
    <p:sldId id="301" r:id="rId15"/>
    <p:sldId id="302" r:id="rId16"/>
    <p:sldId id="303" r:id="rId17"/>
    <p:sldId id="304" r:id="rId18"/>
    <p:sldId id="305" r:id="rId19"/>
    <p:sldId id="306" r:id="rId20"/>
    <p:sldId id="316" r:id="rId21"/>
    <p:sldId id="317" r:id="rId22"/>
    <p:sldId id="318" r:id="rId23"/>
    <p:sldId id="319" r:id="rId24"/>
    <p:sldId id="321" r:id="rId25"/>
    <p:sldId id="307" r:id="rId26"/>
    <p:sldId id="266" r:id="rId27"/>
    <p:sldId id="309" r:id="rId28"/>
    <p:sldId id="310" r:id="rId29"/>
    <p:sldId id="311" r:id="rId30"/>
    <p:sldId id="267" r:id="rId31"/>
    <p:sldId id="312" r:id="rId32"/>
    <p:sldId id="268" r:id="rId33"/>
    <p:sldId id="285" r:id="rId34"/>
    <p:sldId id="313" r:id="rId35"/>
    <p:sldId id="314" r:id="rId36"/>
    <p:sldId id="315" r:id="rId37"/>
    <p:sldId id="259" r:id="rId38"/>
    <p:sldId id="269" r:id="rId39"/>
    <p:sldId id="270" r:id="rId40"/>
    <p:sldId id="326" r:id="rId41"/>
    <p:sldId id="271" r:id="rId42"/>
    <p:sldId id="260" r:id="rId43"/>
    <p:sldId id="272" r:id="rId44"/>
    <p:sldId id="322" r:id="rId45"/>
    <p:sldId id="323" r:id="rId46"/>
    <p:sldId id="381" r:id="rId47"/>
    <p:sldId id="324" r:id="rId48"/>
    <p:sldId id="325" r:id="rId49"/>
    <p:sldId id="273" r:id="rId50"/>
    <p:sldId id="274" r:id="rId51"/>
    <p:sldId id="331" r:id="rId52"/>
    <p:sldId id="327" r:id="rId53"/>
    <p:sldId id="328" r:id="rId54"/>
    <p:sldId id="275" r:id="rId55"/>
    <p:sldId id="337" r:id="rId56"/>
    <p:sldId id="261" r:id="rId57"/>
    <p:sldId id="276" r:id="rId58"/>
    <p:sldId id="332" r:id="rId59"/>
    <p:sldId id="277" r:id="rId60"/>
    <p:sldId id="334" r:id="rId61"/>
    <p:sldId id="278" r:id="rId62"/>
    <p:sldId id="279" r:id="rId63"/>
    <p:sldId id="333" r:id="rId64"/>
    <p:sldId id="280" r:id="rId65"/>
    <p:sldId id="335" r:id="rId66"/>
    <p:sldId id="262" r:id="rId67"/>
    <p:sldId id="281" r:id="rId68"/>
    <p:sldId id="289" r:id="rId69"/>
    <p:sldId id="290" r:id="rId70"/>
    <p:sldId id="291" r:id="rId71"/>
    <p:sldId id="282" r:id="rId72"/>
    <p:sldId id="292" r:id="rId73"/>
    <p:sldId id="293" r:id="rId74"/>
    <p:sldId id="294" r:id="rId75"/>
    <p:sldId id="338" r:id="rId76"/>
    <p:sldId id="283" r:id="rId77"/>
    <p:sldId id="339" r:id="rId78"/>
    <p:sldId id="284" r:id="rId79"/>
    <p:sldId id="263" r:id="rId80"/>
    <p:sldId id="378" r:id="rId81"/>
    <p:sldId id="379" r:id="rId82"/>
    <p:sldId id="380" r:id="rId83"/>
    <p:sldId id="340" r:id="rId84"/>
    <p:sldId id="341" r:id="rId85"/>
    <p:sldId id="382"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83" r:id="rId102"/>
    <p:sldId id="342" r:id="rId103"/>
    <p:sldId id="353" r:id="rId104"/>
    <p:sldId id="354" r:id="rId105"/>
    <p:sldId id="356" r:id="rId106"/>
    <p:sldId id="351" r:id="rId107"/>
    <p:sldId id="352" r:id="rId108"/>
    <p:sldId id="343" r:id="rId109"/>
    <p:sldId id="358" r:id="rId110"/>
    <p:sldId id="359" r:id="rId111"/>
    <p:sldId id="360" r:id="rId112"/>
    <p:sldId id="344" r:id="rId113"/>
    <p:sldId id="362" r:id="rId114"/>
    <p:sldId id="345" r:id="rId115"/>
    <p:sldId id="363" r:id="rId116"/>
    <p:sldId id="361" r:id="rId117"/>
    <p:sldId id="346" r:id="rId118"/>
    <p:sldId id="365" r:id="rId119"/>
    <p:sldId id="366" r:id="rId120"/>
    <p:sldId id="347" r:id="rId121"/>
    <p:sldId id="367" r:id="rId122"/>
    <p:sldId id="368" r:id="rId123"/>
    <p:sldId id="371" r:id="rId124"/>
    <p:sldId id="372" r:id="rId125"/>
    <p:sldId id="348" r:id="rId126"/>
    <p:sldId id="373" r:id="rId127"/>
    <p:sldId id="369" r:id="rId128"/>
    <p:sldId id="370" r:id="rId129"/>
    <p:sldId id="375" r:id="rId130"/>
    <p:sldId id="349" r:id="rId131"/>
    <p:sldId id="377" r:id="rId132"/>
    <p:sldId id="350" r:id="rId133"/>
    <p:sldId id="376"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2EF64-7761-4F4E-97C5-84DB79377F24}" v="1" dt="2021-09-07T07:36:18.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0" d="100"/>
          <a:sy n="120" d="100"/>
        </p:scale>
        <p:origin x="63"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A7A2EF64-7761-4F4E-97C5-84DB79377F24}"/>
    <pc:docChg chg="custSel addSld modSld">
      <pc:chgData name="Andrew Cracknell" userId="2417584e-6dd1-4d54-906d-e7337ee83fb4" providerId="ADAL" clId="{A7A2EF64-7761-4F4E-97C5-84DB79377F24}" dt="2021-09-07T07:36:19.054" v="16" actId="27636"/>
      <pc:docMkLst>
        <pc:docMk/>
      </pc:docMkLst>
      <pc:sldChg chg="modSp add mod">
        <pc:chgData name="Andrew Cracknell" userId="2417584e-6dd1-4d54-906d-e7337ee83fb4" providerId="ADAL" clId="{A7A2EF64-7761-4F4E-97C5-84DB79377F24}" dt="2021-09-07T07:36:19.015" v="1" actId="27636"/>
        <pc:sldMkLst>
          <pc:docMk/>
          <pc:sldMk cId="845219235" sldId="384"/>
        </pc:sldMkLst>
        <pc:spChg chg="mod">
          <ac:chgData name="Andrew Cracknell" userId="2417584e-6dd1-4d54-906d-e7337ee83fb4" providerId="ADAL" clId="{A7A2EF64-7761-4F4E-97C5-84DB79377F24}" dt="2021-09-07T07:36:19.015" v="1" actId="27636"/>
          <ac:spMkLst>
            <pc:docMk/>
            <pc:sldMk cId="845219235" sldId="384"/>
            <ac:spMk id="3" creationId="{1461EED0-3E2C-4999-AC45-B42F1D842550}"/>
          </ac:spMkLst>
        </pc:spChg>
      </pc:sldChg>
      <pc:sldChg chg="modSp add mod">
        <pc:chgData name="Andrew Cracknell" userId="2417584e-6dd1-4d54-906d-e7337ee83fb4" providerId="ADAL" clId="{A7A2EF64-7761-4F4E-97C5-84DB79377F24}" dt="2021-09-07T07:36:19.020" v="2" actId="27636"/>
        <pc:sldMkLst>
          <pc:docMk/>
          <pc:sldMk cId="2503133541" sldId="385"/>
        </pc:sldMkLst>
        <pc:spChg chg="mod">
          <ac:chgData name="Andrew Cracknell" userId="2417584e-6dd1-4d54-906d-e7337ee83fb4" providerId="ADAL" clId="{A7A2EF64-7761-4F4E-97C5-84DB79377F24}" dt="2021-09-07T07:36:19.020" v="2" actId="27636"/>
          <ac:spMkLst>
            <pc:docMk/>
            <pc:sldMk cId="2503133541" sldId="385"/>
            <ac:spMk id="4" creationId="{7608478C-7040-4F79-A0FD-41FE9EEBA7E2}"/>
          </ac:spMkLst>
        </pc:spChg>
      </pc:sldChg>
      <pc:sldChg chg="modSp add mod">
        <pc:chgData name="Andrew Cracknell" userId="2417584e-6dd1-4d54-906d-e7337ee83fb4" providerId="ADAL" clId="{A7A2EF64-7761-4F4E-97C5-84DB79377F24}" dt="2021-09-07T07:36:19.022" v="3" actId="27636"/>
        <pc:sldMkLst>
          <pc:docMk/>
          <pc:sldMk cId="3573394468" sldId="386"/>
        </pc:sldMkLst>
        <pc:spChg chg="mod">
          <ac:chgData name="Andrew Cracknell" userId="2417584e-6dd1-4d54-906d-e7337ee83fb4" providerId="ADAL" clId="{A7A2EF64-7761-4F4E-97C5-84DB79377F24}" dt="2021-09-07T07:36:19.022" v="3" actId="27636"/>
          <ac:spMkLst>
            <pc:docMk/>
            <pc:sldMk cId="3573394468" sldId="386"/>
            <ac:spMk id="2" creationId="{898F0515-BF7A-478A-BBB3-ACC0B6E72906}"/>
          </ac:spMkLst>
        </pc:spChg>
      </pc:sldChg>
      <pc:sldChg chg="modSp add mod">
        <pc:chgData name="Andrew Cracknell" userId="2417584e-6dd1-4d54-906d-e7337ee83fb4" providerId="ADAL" clId="{A7A2EF64-7761-4F4E-97C5-84DB79377F24}" dt="2021-09-07T07:36:19.027" v="5" actId="27636"/>
        <pc:sldMkLst>
          <pc:docMk/>
          <pc:sldMk cId="139915112" sldId="387"/>
        </pc:sldMkLst>
        <pc:spChg chg="mod">
          <ac:chgData name="Andrew Cracknell" userId="2417584e-6dd1-4d54-906d-e7337ee83fb4" providerId="ADAL" clId="{A7A2EF64-7761-4F4E-97C5-84DB79377F24}" dt="2021-09-07T07:36:19.027" v="5" actId="27636"/>
          <ac:spMkLst>
            <pc:docMk/>
            <pc:sldMk cId="139915112" sldId="387"/>
            <ac:spMk id="2" creationId="{CC38A0D8-60F9-4F9D-9A19-72E53E3922BF}"/>
          </ac:spMkLst>
        </pc:spChg>
        <pc:spChg chg="mod">
          <ac:chgData name="Andrew Cracknell" userId="2417584e-6dd1-4d54-906d-e7337ee83fb4" providerId="ADAL" clId="{A7A2EF64-7761-4F4E-97C5-84DB79377F24}" dt="2021-09-07T07:36:19.026" v="4" actId="27636"/>
          <ac:spMkLst>
            <pc:docMk/>
            <pc:sldMk cId="139915112" sldId="387"/>
            <ac:spMk id="3" creationId="{49C57C01-CA4C-4C2B-9DA8-3EC3A02ABD5B}"/>
          </ac:spMkLst>
        </pc:spChg>
      </pc:sldChg>
      <pc:sldChg chg="modSp add mod">
        <pc:chgData name="Andrew Cracknell" userId="2417584e-6dd1-4d54-906d-e7337ee83fb4" providerId="ADAL" clId="{A7A2EF64-7761-4F4E-97C5-84DB79377F24}" dt="2021-09-07T07:36:19.030" v="6" actId="27636"/>
        <pc:sldMkLst>
          <pc:docMk/>
          <pc:sldMk cId="2629188955" sldId="388"/>
        </pc:sldMkLst>
        <pc:spChg chg="mod">
          <ac:chgData name="Andrew Cracknell" userId="2417584e-6dd1-4d54-906d-e7337ee83fb4" providerId="ADAL" clId="{A7A2EF64-7761-4F4E-97C5-84DB79377F24}" dt="2021-09-07T07:36:19.030" v="6" actId="27636"/>
          <ac:spMkLst>
            <pc:docMk/>
            <pc:sldMk cId="2629188955" sldId="388"/>
            <ac:spMk id="2" creationId="{14386014-05B1-4968-97B6-FB6F90F3779F}"/>
          </ac:spMkLst>
        </pc:spChg>
      </pc:sldChg>
      <pc:sldChg chg="modSp add mod">
        <pc:chgData name="Andrew Cracknell" userId="2417584e-6dd1-4d54-906d-e7337ee83fb4" providerId="ADAL" clId="{A7A2EF64-7761-4F4E-97C5-84DB79377F24}" dt="2021-09-07T07:36:19.032" v="7" actId="27636"/>
        <pc:sldMkLst>
          <pc:docMk/>
          <pc:sldMk cId="2724769943" sldId="389"/>
        </pc:sldMkLst>
        <pc:spChg chg="mod">
          <ac:chgData name="Andrew Cracknell" userId="2417584e-6dd1-4d54-906d-e7337ee83fb4" providerId="ADAL" clId="{A7A2EF64-7761-4F4E-97C5-84DB79377F24}" dt="2021-09-07T07:36:19.032" v="7" actId="27636"/>
          <ac:spMkLst>
            <pc:docMk/>
            <pc:sldMk cId="2724769943" sldId="389"/>
            <ac:spMk id="2" creationId="{5D337F73-1C50-4F60-AD62-4292AC948E27}"/>
          </ac:spMkLst>
        </pc:spChg>
      </pc:sldChg>
      <pc:sldChg chg="modSp add mod">
        <pc:chgData name="Andrew Cracknell" userId="2417584e-6dd1-4d54-906d-e7337ee83fb4" providerId="ADAL" clId="{A7A2EF64-7761-4F4E-97C5-84DB79377F24}" dt="2021-09-07T07:36:19.033" v="8" actId="27636"/>
        <pc:sldMkLst>
          <pc:docMk/>
          <pc:sldMk cId="3124511802" sldId="390"/>
        </pc:sldMkLst>
        <pc:spChg chg="mod">
          <ac:chgData name="Andrew Cracknell" userId="2417584e-6dd1-4d54-906d-e7337ee83fb4" providerId="ADAL" clId="{A7A2EF64-7761-4F4E-97C5-84DB79377F24}" dt="2021-09-07T07:36:19.033" v="8" actId="27636"/>
          <ac:spMkLst>
            <pc:docMk/>
            <pc:sldMk cId="3124511802" sldId="390"/>
            <ac:spMk id="2" creationId="{952DE334-DD4D-43C1-BFAF-B8E8D7F8E750}"/>
          </ac:spMkLst>
        </pc:spChg>
      </pc:sldChg>
      <pc:sldChg chg="modSp add mod">
        <pc:chgData name="Andrew Cracknell" userId="2417584e-6dd1-4d54-906d-e7337ee83fb4" providerId="ADAL" clId="{A7A2EF64-7761-4F4E-97C5-84DB79377F24}" dt="2021-09-07T07:36:19.035" v="9" actId="27636"/>
        <pc:sldMkLst>
          <pc:docMk/>
          <pc:sldMk cId="2183723287" sldId="391"/>
        </pc:sldMkLst>
        <pc:spChg chg="mod">
          <ac:chgData name="Andrew Cracknell" userId="2417584e-6dd1-4d54-906d-e7337ee83fb4" providerId="ADAL" clId="{A7A2EF64-7761-4F4E-97C5-84DB79377F24}" dt="2021-09-07T07:36:19.035" v="9" actId="27636"/>
          <ac:spMkLst>
            <pc:docMk/>
            <pc:sldMk cId="2183723287" sldId="391"/>
            <ac:spMk id="2" creationId="{4B8D83C7-6605-4FDA-800F-B1FB06E8F916}"/>
          </ac:spMkLst>
        </pc:spChg>
      </pc:sldChg>
      <pc:sldChg chg="modSp add mod">
        <pc:chgData name="Andrew Cracknell" userId="2417584e-6dd1-4d54-906d-e7337ee83fb4" providerId="ADAL" clId="{A7A2EF64-7761-4F4E-97C5-84DB79377F24}" dt="2021-09-07T07:36:19.038" v="10" actId="27636"/>
        <pc:sldMkLst>
          <pc:docMk/>
          <pc:sldMk cId="1435455272" sldId="392"/>
        </pc:sldMkLst>
        <pc:spChg chg="mod">
          <ac:chgData name="Andrew Cracknell" userId="2417584e-6dd1-4d54-906d-e7337ee83fb4" providerId="ADAL" clId="{A7A2EF64-7761-4F4E-97C5-84DB79377F24}" dt="2021-09-07T07:36:19.038" v="10" actId="27636"/>
          <ac:spMkLst>
            <pc:docMk/>
            <pc:sldMk cId="1435455272" sldId="392"/>
            <ac:spMk id="2" creationId="{A1FA5CE0-4D89-4FFB-B0AA-796932DD3722}"/>
          </ac:spMkLst>
        </pc:spChg>
      </pc:sldChg>
      <pc:sldChg chg="modSp add mod">
        <pc:chgData name="Andrew Cracknell" userId="2417584e-6dd1-4d54-906d-e7337ee83fb4" providerId="ADAL" clId="{A7A2EF64-7761-4F4E-97C5-84DB79377F24}" dt="2021-09-07T07:36:19.041" v="11" actId="27636"/>
        <pc:sldMkLst>
          <pc:docMk/>
          <pc:sldMk cId="3093760676" sldId="393"/>
        </pc:sldMkLst>
        <pc:spChg chg="mod">
          <ac:chgData name="Andrew Cracknell" userId="2417584e-6dd1-4d54-906d-e7337ee83fb4" providerId="ADAL" clId="{A7A2EF64-7761-4F4E-97C5-84DB79377F24}" dt="2021-09-07T07:36:19.041" v="11" actId="27636"/>
          <ac:spMkLst>
            <pc:docMk/>
            <pc:sldMk cId="3093760676" sldId="393"/>
            <ac:spMk id="2" creationId="{00000000-0000-0000-0000-000000000000}"/>
          </ac:spMkLst>
        </pc:spChg>
      </pc:sldChg>
      <pc:sldChg chg="modSp add mod">
        <pc:chgData name="Andrew Cracknell" userId="2417584e-6dd1-4d54-906d-e7337ee83fb4" providerId="ADAL" clId="{A7A2EF64-7761-4F4E-97C5-84DB79377F24}" dt="2021-09-07T07:36:19.043" v="12" actId="27636"/>
        <pc:sldMkLst>
          <pc:docMk/>
          <pc:sldMk cId="3648726769" sldId="394"/>
        </pc:sldMkLst>
        <pc:spChg chg="mod">
          <ac:chgData name="Andrew Cracknell" userId="2417584e-6dd1-4d54-906d-e7337ee83fb4" providerId="ADAL" clId="{A7A2EF64-7761-4F4E-97C5-84DB79377F24}" dt="2021-09-07T07:36:19.043" v="12" actId="27636"/>
          <ac:spMkLst>
            <pc:docMk/>
            <pc:sldMk cId="3648726769" sldId="394"/>
            <ac:spMk id="2" creationId="{BB7CC59D-3006-4EE0-992B-B703E7D3583B}"/>
          </ac:spMkLst>
        </pc:spChg>
      </pc:sldChg>
      <pc:sldChg chg="modSp add mod">
        <pc:chgData name="Andrew Cracknell" userId="2417584e-6dd1-4d54-906d-e7337ee83fb4" providerId="ADAL" clId="{A7A2EF64-7761-4F4E-97C5-84DB79377F24}" dt="2021-09-07T07:36:19.046" v="13" actId="27636"/>
        <pc:sldMkLst>
          <pc:docMk/>
          <pc:sldMk cId="3878708130" sldId="395"/>
        </pc:sldMkLst>
        <pc:spChg chg="mod">
          <ac:chgData name="Andrew Cracknell" userId="2417584e-6dd1-4d54-906d-e7337ee83fb4" providerId="ADAL" clId="{A7A2EF64-7761-4F4E-97C5-84DB79377F24}" dt="2021-09-07T07:36:19.046" v="13" actId="27636"/>
          <ac:spMkLst>
            <pc:docMk/>
            <pc:sldMk cId="3878708130" sldId="395"/>
            <ac:spMk id="2" creationId="{2CAC4482-C86C-4EFD-BC8D-CF14FAA4646A}"/>
          </ac:spMkLst>
        </pc:spChg>
      </pc:sldChg>
      <pc:sldChg chg="modSp add mod">
        <pc:chgData name="Andrew Cracknell" userId="2417584e-6dd1-4d54-906d-e7337ee83fb4" providerId="ADAL" clId="{A7A2EF64-7761-4F4E-97C5-84DB79377F24}" dt="2021-09-07T07:36:19.048" v="14" actId="27636"/>
        <pc:sldMkLst>
          <pc:docMk/>
          <pc:sldMk cId="714349747" sldId="396"/>
        </pc:sldMkLst>
        <pc:spChg chg="mod">
          <ac:chgData name="Andrew Cracknell" userId="2417584e-6dd1-4d54-906d-e7337ee83fb4" providerId="ADAL" clId="{A7A2EF64-7761-4F4E-97C5-84DB79377F24}" dt="2021-09-07T07:36:19.048" v="14" actId="27636"/>
          <ac:spMkLst>
            <pc:docMk/>
            <pc:sldMk cId="714349747" sldId="396"/>
            <ac:spMk id="2" creationId="{6434BD40-4E6E-4734-9D41-2549E8E37B69}"/>
          </ac:spMkLst>
        </pc:spChg>
      </pc:sldChg>
      <pc:sldChg chg="modSp add mod">
        <pc:chgData name="Andrew Cracknell" userId="2417584e-6dd1-4d54-906d-e7337ee83fb4" providerId="ADAL" clId="{A7A2EF64-7761-4F4E-97C5-84DB79377F24}" dt="2021-09-07T07:36:19.051" v="15" actId="27636"/>
        <pc:sldMkLst>
          <pc:docMk/>
          <pc:sldMk cId="2876255498" sldId="397"/>
        </pc:sldMkLst>
        <pc:spChg chg="mod">
          <ac:chgData name="Andrew Cracknell" userId="2417584e-6dd1-4d54-906d-e7337ee83fb4" providerId="ADAL" clId="{A7A2EF64-7761-4F4E-97C5-84DB79377F24}" dt="2021-09-07T07:36:19.051" v="15" actId="27636"/>
          <ac:spMkLst>
            <pc:docMk/>
            <pc:sldMk cId="2876255498" sldId="397"/>
            <ac:spMk id="2" creationId="{C5D19293-3176-4065-81B8-D364499483A4}"/>
          </ac:spMkLst>
        </pc:spChg>
      </pc:sldChg>
      <pc:sldChg chg="modSp add mod">
        <pc:chgData name="Andrew Cracknell" userId="2417584e-6dd1-4d54-906d-e7337ee83fb4" providerId="ADAL" clId="{A7A2EF64-7761-4F4E-97C5-84DB79377F24}" dt="2021-09-07T07:36:19.054" v="16" actId="27636"/>
        <pc:sldMkLst>
          <pc:docMk/>
          <pc:sldMk cId="2271187653" sldId="398"/>
        </pc:sldMkLst>
        <pc:spChg chg="mod">
          <ac:chgData name="Andrew Cracknell" userId="2417584e-6dd1-4d54-906d-e7337ee83fb4" providerId="ADAL" clId="{A7A2EF64-7761-4F4E-97C5-84DB79377F24}" dt="2021-09-07T07:36:19.054" v="16" actId="27636"/>
          <ac:spMkLst>
            <pc:docMk/>
            <pc:sldMk cId="2271187653" sldId="398"/>
            <ac:spMk id="2" creationId="{6C5DB4FA-D802-47FF-8DF7-E69AC3361B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B572B-C719-4D65-8C52-99CBAA6E6BBE}"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90353-F9A6-4395-80DA-C3E336C71755}" type="slidenum">
              <a:rPr lang="en-GB" smtClean="0"/>
              <a:t>‹#›</a:t>
            </a:fld>
            <a:endParaRPr lang="en-GB"/>
          </a:p>
        </p:txBody>
      </p:sp>
    </p:spTree>
    <p:extLst>
      <p:ext uri="{BB962C8B-B14F-4D97-AF65-F5344CB8AC3E}">
        <p14:creationId xmlns:p14="http://schemas.microsoft.com/office/powerpoint/2010/main" val="40756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271463"/>
            <a:ext cx="7980363" cy="4489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788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Certain ports like 443 will have a certain set or rules or instructions on how to communicate and share data “just like the boats and ports, port 443 will act differently to port 80. Port 443 might require proof you are who you say you are and 80 will not”</a:t>
            </a:r>
          </a:p>
        </p:txBody>
      </p:sp>
      <p:sp>
        <p:nvSpPr>
          <p:cNvPr id="4" name="Slide Number Placeholder 3"/>
          <p:cNvSpPr>
            <a:spLocks noGrp="1"/>
          </p:cNvSpPr>
          <p:nvPr>
            <p:ph type="sldNum" sz="quarter" idx="5"/>
          </p:nvPr>
        </p:nvSpPr>
        <p:spPr/>
        <p:txBody>
          <a:bodyPr/>
          <a:lstStyle/>
          <a:p>
            <a:fld id="{03C7BBA0-D344-40D6-B42B-956054A884F1}" type="slidenum">
              <a:rPr lang="en-GB" smtClean="0"/>
              <a:t>98</a:t>
            </a:fld>
            <a:endParaRPr lang="en-GB"/>
          </a:p>
        </p:txBody>
      </p:sp>
    </p:spTree>
    <p:extLst>
      <p:ext uri="{BB962C8B-B14F-4D97-AF65-F5344CB8AC3E}">
        <p14:creationId xmlns:p14="http://schemas.microsoft.com/office/powerpoint/2010/main" val="332836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590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7122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75075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6960" y="82296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0" y="3623310"/>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4"/>
          </p:nvPr>
        </p:nvSpPr>
        <p:spPr>
          <a:xfrm>
            <a:off x="680322" y="5936190"/>
            <a:ext cx="6870660" cy="365125"/>
          </a:xfrm>
          <a:prstGeom prst="rect">
            <a:avLst/>
          </a:prstGeom>
        </p:spPr>
        <p:txBody>
          <a:bodyPr/>
          <a:lstStyle/>
          <a:p>
            <a:r>
              <a:rPr lang="en-US"/>
              <a:t>1.1 Motherboard Components</a:t>
            </a:r>
          </a:p>
        </p:txBody>
      </p:sp>
      <p:sp>
        <p:nvSpPr>
          <p:cNvPr id="5" name="Slide Number Placeholder 4"/>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8489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0010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615696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156960" y="3629898"/>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4"/>
          </p:nvPr>
        </p:nvSpPr>
        <p:spPr>
          <a:xfrm>
            <a:off x="0" y="6537960"/>
            <a:ext cx="12192000" cy="320040"/>
          </a:xfrm>
          <a:prstGeom prst="rect">
            <a:avLst/>
          </a:prstGeom>
        </p:spPr>
        <p:txBody>
          <a:bodyPr/>
          <a:lstStyle/>
          <a:p>
            <a:r>
              <a:rPr lang="en-US"/>
              <a:t>2.2 System Memory</a:t>
            </a:r>
          </a:p>
        </p:txBody>
      </p:sp>
      <p:sp>
        <p:nvSpPr>
          <p:cNvPr id="11" name="Slide Number Placeholder 10"/>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19961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7283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1950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0569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9646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869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6784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880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9727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2BC09-B16B-4E83-878C-D3C42533F12C}"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388866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netmarketshare.com/os-market-share.aspx"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SKbR6XT7f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G0AFuhVSvE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RXV6FXVL6xI" TargetMode="External"/><Relationship Id="rId2" Type="http://schemas.openxmlformats.org/officeDocument/2006/relationships/hyperlink" Target="https://www.zdnet.com/article/how-to-set-up-a-new-windows-10-pc-perfectly-in-one-hour-or-les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howtogeek.com/125157/8-deadly-commands-you-should-never-run-on-linu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etmarketshare.com/os-market-share.aspx"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en.wikipedia.org/wiki/Orthogonal_frequency-division_multiplexi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BCS Level 3 Award in Mobile and Operating Systems Syllabus</a:t>
            </a:r>
          </a:p>
        </p:txBody>
      </p:sp>
      <p:sp>
        <p:nvSpPr>
          <p:cNvPr id="3" name="Subtitle 2"/>
          <p:cNvSpPr>
            <a:spLocks noGrp="1"/>
          </p:cNvSpPr>
          <p:nvPr>
            <p:ph type="subTitle" idx="1"/>
          </p:nvPr>
        </p:nvSpPr>
        <p:spPr/>
        <p:txBody>
          <a:bodyPr/>
          <a:lstStyle/>
          <a:p>
            <a:r>
              <a:rPr lang="en-GB" dirty="0"/>
              <a:t>QAN 603/0134/X </a:t>
            </a:r>
          </a:p>
          <a:p>
            <a:r>
              <a:rPr lang="en-GB" dirty="0"/>
              <a:t>Version 2.0 September 2017 </a:t>
            </a:r>
          </a:p>
        </p:txBody>
      </p:sp>
    </p:spTree>
    <p:extLst>
      <p:ext uri="{BB962C8B-B14F-4D97-AF65-F5344CB8AC3E}">
        <p14:creationId xmlns:p14="http://schemas.microsoft.com/office/powerpoint/2010/main" val="15096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Windows 7 Editions</a:t>
            </a:r>
          </a:p>
        </p:txBody>
      </p:sp>
      <p:sp>
        <p:nvSpPr>
          <p:cNvPr id="2" name="Content Placeholder 1"/>
          <p:cNvSpPr>
            <a:spLocks noGrp="1"/>
          </p:cNvSpPr>
          <p:nvPr>
            <p:ph idx="1"/>
          </p:nvPr>
        </p:nvSpPr>
        <p:spPr/>
        <p:txBody>
          <a:bodyPr>
            <a:normAutofit/>
          </a:bodyPr>
          <a:lstStyle/>
          <a:p>
            <a:pPr>
              <a:buFont typeface="Arial" charset="0"/>
              <a:buChar char="•"/>
              <a:defRPr/>
            </a:pPr>
            <a:r>
              <a:rPr lang="en-GB"/>
              <a:t>Editions and markets</a:t>
            </a:r>
          </a:p>
          <a:p>
            <a:pPr>
              <a:defRPr/>
            </a:pPr>
            <a:r>
              <a:rPr lang="en-GB"/>
              <a:t>Starter (Netbooks)</a:t>
            </a:r>
          </a:p>
          <a:p>
            <a:pPr>
              <a:defRPr/>
            </a:pPr>
            <a:r>
              <a:rPr lang="en-GB"/>
              <a:t>Home Basic (“developing” countries only)</a:t>
            </a:r>
          </a:p>
          <a:p>
            <a:pPr>
              <a:defRPr/>
            </a:pPr>
            <a:r>
              <a:rPr lang="en-GB"/>
              <a:t>Home Premium</a:t>
            </a:r>
          </a:p>
          <a:p>
            <a:pPr>
              <a:defRPr/>
            </a:pPr>
            <a:r>
              <a:rPr lang="en-GB"/>
              <a:t>Business</a:t>
            </a:r>
          </a:p>
          <a:p>
            <a:pPr lvl="1">
              <a:defRPr/>
            </a:pPr>
            <a:r>
              <a:rPr lang="en-GB"/>
              <a:t>Professional (retail)</a:t>
            </a:r>
          </a:p>
          <a:p>
            <a:pPr lvl="1">
              <a:defRPr/>
            </a:pPr>
            <a:r>
              <a:rPr lang="en-GB"/>
              <a:t>Enterprise (volume licence)</a:t>
            </a:r>
          </a:p>
          <a:p>
            <a:pPr>
              <a:defRPr/>
            </a:pPr>
            <a:r>
              <a:rPr lang="en-GB"/>
              <a:t>Ultimate</a:t>
            </a:r>
          </a:p>
          <a:p>
            <a:pPr>
              <a:defRPr/>
            </a:pPr>
            <a:r>
              <a:rPr lang="en-GB"/>
              <a:t>x86 versus x64</a:t>
            </a:r>
          </a:p>
        </p:txBody>
      </p:sp>
    </p:spTree>
    <p:extLst>
      <p:ext uri="{BB962C8B-B14F-4D97-AF65-F5344CB8AC3E}">
        <p14:creationId xmlns:p14="http://schemas.microsoft.com/office/powerpoint/2010/main" val="3103498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a VPN?</a:t>
            </a:r>
          </a:p>
        </p:txBody>
      </p:sp>
      <p:sp>
        <p:nvSpPr>
          <p:cNvPr id="5" name="Content Placeholder 4"/>
          <p:cNvSpPr>
            <a:spLocks noGrp="1"/>
          </p:cNvSpPr>
          <p:nvPr>
            <p:ph idx="1"/>
          </p:nvPr>
        </p:nvSpPr>
        <p:spPr/>
        <p:txBody>
          <a:bodyPr/>
          <a:lstStyle/>
          <a:p>
            <a:r>
              <a:rPr lang="en-GB" dirty="0"/>
              <a:t>Virtual Private Network</a:t>
            </a:r>
          </a:p>
          <a:p>
            <a:r>
              <a:rPr lang="en-GB" dirty="0"/>
              <a:t>A connection method used to add security and privacy to private and public networks</a:t>
            </a:r>
          </a:p>
          <a:p>
            <a:r>
              <a:rPr lang="en-GB" dirty="0"/>
              <a:t>Most often used by corporations to protect sensitive data</a:t>
            </a:r>
          </a:p>
          <a:p>
            <a:r>
              <a:rPr lang="en-GB" dirty="0"/>
              <a:t>Privacy is increased with a Virtual Private Network because the user's initial IP address is replaced with one from the VPN provider</a:t>
            </a:r>
          </a:p>
          <a:p>
            <a:endParaRPr lang="en-GB" dirty="0"/>
          </a:p>
        </p:txBody>
      </p:sp>
    </p:spTree>
    <p:extLst>
      <p:ext uri="{BB962C8B-B14F-4D97-AF65-F5344CB8AC3E}">
        <p14:creationId xmlns:p14="http://schemas.microsoft.com/office/powerpoint/2010/main" val="33277364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I need a VPN?</a:t>
            </a:r>
          </a:p>
        </p:txBody>
      </p:sp>
      <p:sp>
        <p:nvSpPr>
          <p:cNvPr id="3" name="Content Placeholder 2"/>
          <p:cNvSpPr>
            <a:spLocks noGrp="1"/>
          </p:cNvSpPr>
          <p:nvPr>
            <p:ph idx="1"/>
          </p:nvPr>
        </p:nvSpPr>
        <p:spPr/>
        <p:txBody>
          <a:bodyPr>
            <a:normAutofit/>
          </a:bodyPr>
          <a:lstStyle/>
          <a:p>
            <a:r>
              <a:rPr lang="en-GB" dirty="0"/>
              <a:t>Hide your IP address</a:t>
            </a:r>
          </a:p>
          <a:p>
            <a:pPr lvl="1"/>
            <a:r>
              <a:rPr lang="en-GB" dirty="0"/>
              <a:t>Connecting to a Virtual Private Network often conceals your real IP address.</a:t>
            </a:r>
          </a:p>
          <a:p>
            <a:r>
              <a:rPr lang="en-GB" dirty="0"/>
              <a:t>Change your IP address</a:t>
            </a:r>
          </a:p>
          <a:p>
            <a:pPr lvl="1"/>
            <a:r>
              <a:rPr lang="en-GB" dirty="0"/>
              <a:t>Using a VPN will almost certainly result in getting a different IP address.</a:t>
            </a:r>
          </a:p>
          <a:p>
            <a:r>
              <a:rPr lang="en-GB" dirty="0"/>
              <a:t>Encrypt data transfers</a:t>
            </a:r>
          </a:p>
          <a:p>
            <a:pPr lvl="1"/>
            <a:r>
              <a:rPr lang="en-GB" dirty="0"/>
              <a:t>A Virtual Private Network will protect the data you transfer over public </a:t>
            </a:r>
            <a:r>
              <a:rPr lang="en-GB" dirty="0" err="1"/>
              <a:t>WiFi</a:t>
            </a:r>
            <a:r>
              <a:rPr lang="en-GB" dirty="0"/>
              <a:t>.</a:t>
            </a:r>
          </a:p>
          <a:p>
            <a:r>
              <a:rPr lang="en-GB" dirty="0"/>
              <a:t>Mask your location</a:t>
            </a:r>
          </a:p>
          <a:p>
            <a:pPr lvl="1"/>
            <a:r>
              <a:rPr lang="en-GB" dirty="0"/>
              <a:t>With a Virtual Private Network, users can choose the country of origin for their Internet connection.</a:t>
            </a:r>
          </a:p>
          <a:p>
            <a:r>
              <a:rPr lang="en-GB" dirty="0"/>
              <a:t>Access blocked websites</a:t>
            </a:r>
          </a:p>
          <a:p>
            <a:pPr lvl="1"/>
            <a:r>
              <a:rPr lang="en-GB" dirty="0"/>
              <a:t>Get around website blocked by governments with a VPN</a:t>
            </a:r>
          </a:p>
        </p:txBody>
      </p:sp>
    </p:spTree>
    <p:extLst>
      <p:ext uri="{BB962C8B-B14F-4D97-AF65-F5344CB8AC3E}">
        <p14:creationId xmlns:p14="http://schemas.microsoft.com/office/powerpoint/2010/main" val="1863942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666" y="708302"/>
            <a:ext cx="8690199" cy="769441"/>
          </a:xfrm>
          <a:prstGeom prst="rect">
            <a:avLst/>
          </a:prstGeom>
          <a:noFill/>
        </p:spPr>
        <p:txBody>
          <a:bodyPr wrap="none" rtlCol="0">
            <a:spAutoFit/>
          </a:bodyPr>
          <a:lstStyle/>
          <a:p>
            <a:r>
              <a:rPr lang="en-GB" sz="4400" dirty="0">
                <a:latin typeface="MV Boli" panose="02000500030200090000" pitchFamily="2" charset="0"/>
                <a:cs typeface="MV Boli" panose="02000500030200090000" pitchFamily="2" charset="0"/>
              </a:rPr>
              <a:t>VPN – Virtual Private Network</a:t>
            </a:r>
          </a:p>
        </p:txBody>
      </p:sp>
      <p:pic>
        <p:nvPicPr>
          <p:cNvPr id="53" name="Picture 52"/>
          <p:cNvPicPr>
            <a:picLocks noChangeAspect="1"/>
          </p:cNvPicPr>
          <p:nvPr/>
        </p:nvPicPr>
        <p:blipFill rotWithShape="1">
          <a:blip r:embed="rId2">
            <a:extLst>
              <a:ext uri="{28A0092B-C50C-407E-A947-70E740481C1C}">
                <a14:useLocalDpi xmlns:a14="http://schemas.microsoft.com/office/drawing/2010/main" val="0"/>
              </a:ext>
            </a:extLst>
          </a:blip>
          <a:srcRect l="7116" r="6013"/>
          <a:stretch/>
        </p:blipFill>
        <p:spPr>
          <a:xfrm>
            <a:off x="928839" y="2031485"/>
            <a:ext cx="9442382" cy="4757523"/>
          </a:xfrm>
          <a:prstGeom prst="rect">
            <a:avLst/>
          </a:prstGeom>
        </p:spPr>
      </p:pic>
    </p:spTree>
    <p:extLst>
      <p:ext uri="{BB962C8B-B14F-4D97-AF65-F5344CB8AC3E}">
        <p14:creationId xmlns:p14="http://schemas.microsoft.com/office/powerpoint/2010/main" val="20461426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Before Deploying a VPN</a:t>
            </a:r>
          </a:p>
        </p:txBody>
      </p:sp>
      <p:sp>
        <p:nvSpPr>
          <p:cNvPr id="5" name="Content Placeholder 4"/>
          <p:cNvSpPr>
            <a:spLocks noGrp="1"/>
          </p:cNvSpPr>
          <p:nvPr>
            <p:ph idx="1"/>
          </p:nvPr>
        </p:nvSpPr>
        <p:spPr>
          <a:xfrm>
            <a:off x="312822" y="2276872"/>
            <a:ext cx="11590421" cy="4460812"/>
          </a:xfrm>
        </p:spPr>
        <p:txBody>
          <a:bodyPr>
            <a:normAutofit fontScale="92500" lnSpcReduction="10000"/>
          </a:bodyPr>
          <a:lstStyle/>
          <a:p>
            <a:r>
              <a:rPr lang="en-GB" dirty="0"/>
              <a:t>Plan for a software VPN solution that can scale and be easily upgraded</a:t>
            </a:r>
          </a:p>
          <a:p>
            <a:pPr lvl="1"/>
            <a:r>
              <a:rPr lang="en-GB" dirty="0"/>
              <a:t>End-of-life hardware issues often cause you to extend platforms which can have detrimental effects on operations and security</a:t>
            </a:r>
          </a:p>
          <a:p>
            <a:r>
              <a:rPr lang="en-GB" dirty="0"/>
              <a:t>Plan for a software VPN solution with integrated management of all VPN components such as servers, clients, users, certificates, etc. </a:t>
            </a:r>
          </a:p>
          <a:p>
            <a:pPr lvl="1"/>
            <a:r>
              <a:rPr lang="en-GB" dirty="0"/>
              <a:t>Management is key to maintaining control and reducing time-consuming operations</a:t>
            </a:r>
          </a:p>
          <a:p>
            <a:r>
              <a:rPr lang="en-GB" dirty="0"/>
              <a:t>Ensure all relevant client platforms are supported</a:t>
            </a:r>
          </a:p>
          <a:p>
            <a:pPr lvl="1"/>
            <a:r>
              <a:rPr lang="en-GB" dirty="0"/>
              <a:t>This will be important for company-wide acceptance of the solution</a:t>
            </a:r>
          </a:p>
          <a:p>
            <a:r>
              <a:rPr lang="en-GB" dirty="0"/>
              <a:t>Ensure the solution has a concept of rollout and client updates, as well as upgrades that do not require administrator intervention</a:t>
            </a:r>
          </a:p>
          <a:p>
            <a:pPr lvl="1"/>
            <a:r>
              <a:rPr lang="en-GB" dirty="0"/>
              <a:t>Client and configuration updates should be configurable at any time and pushed out to the users automatically afterwards</a:t>
            </a:r>
          </a:p>
          <a:p>
            <a:r>
              <a:rPr lang="en-GB" dirty="0"/>
              <a:t>Ensure the solution integrates with your user directories (LDAP/AD) and allows automated synchronization of identities between the user directory and VPN system</a:t>
            </a:r>
          </a:p>
          <a:p>
            <a:pPr lvl="1"/>
            <a:r>
              <a:rPr lang="en-GB" dirty="0"/>
              <a:t>Every additional required manual configuration task increases the risk for incomplete user provisioning or de-provisioning</a:t>
            </a:r>
          </a:p>
          <a:p>
            <a:r>
              <a:rPr lang="en-GB" dirty="0"/>
              <a:t>Pay particular attention to usability and user-friendly features and functions</a:t>
            </a:r>
          </a:p>
          <a:p>
            <a:pPr lvl="1"/>
            <a:r>
              <a:rPr lang="en-GB" dirty="0"/>
              <a:t>These will effectively reduce support calls and enhance end-user satisfaction</a:t>
            </a:r>
          </a:p>
        </p:txBody>
      </p:sp>
    </p:spTree>
    <p:extLst>
      <p:ext uri="{BB962C8B-B14F-4D97-AF65-F5344CB8AC3E}">
        <p14:creationId xmlns:p14="http://schemas.microsoft.com/office/powerpoint/2010/main" val="7385153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VPN Client Settings</a:t>
            </a:r>
          </a:p>
        </p:txBody>
      </p:sp>
      <p:sp>
        <p:nvSpPr>
          <p:cNvPr id="3" name="Content Placeholder 2"/>
          <p:cNvSpPr>
            <a:spLocks noGrp="1"/>
          </p:cNvSpPr>
          <p:nvPr>
            <p:ph idx="1"/>
          </p:nvPr>
        </p:nvSpPr>
        <p:spPr/>
        <p:txBody>
          <a:bodyPr/>
          <a:lstStyle/>
          <a:p>
            <a:r>
              <a:rPr lang="en-GB" dirty="0"/>
              <a:t>Various VPN’s require different setup procedures</a:t>
            </a:r>
          </a:p>
          <a:p>
            <a:r>
              <a:rPr lang="en-GB" dirty="0"/>
              <a:t>Windows has a built in VPN client</a:t>
            </a:r>
          </a:p>
        </p:txBody>
      </p:sp>
    </p:spTree>
    <p:extLst>
      <p:ext uri="{BB962C8B-B14F-4D97-AF65-F5344CB8AC3E}">
        <p14:creationId xmlns:p14="http://schemas.microsoft.com/office/powerpoint/2010/main" val="26689457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2.2 Describe how HTTPS provides secure access to web applications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91074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HTTPS works</a:t>
            </a:r>
            <a:endParaRPr lang="en-GB"/>
          </a:p>
        </p:txBody>
      </p:sp>
      <p:sp>
        <p:nvSpPr>
          <p:cNvPr id="3" name="Content Placeholder 2"/>
          <p:cNvSpPr>
            <a:spLocks noGrp="1"/>
          </p:cNvSpPr>
          <p:nvPr>
            <p:ph sz="half" idx="1"/>
          </p:nvPr>
        </p:nvSpPr>
        <p:spPr/>
        <p:txBody>
          <a:bodyPr/>
          <a:lstStyle/>
          <a:p>
            <a:r>
              <a:rPr lang="en-US"/>
              <a:t>HTTPS works on port? 443 or 8080</a:t>
            </a:r>
          </a:p>
          <a:p>
            <a:r>
              <a:rPr lang="en-US"/>
              <a:t>Typically uses SSL or TLS</a:t>
            </a:r>
          </a:p>
          <a:p>
            <a:r>
              <a:rPr lang="en-US"/>
              <a:t>Secure Sockets Layer</a:t>
            </a:r>
          </a:p>
          <a:p>
            <a:r>
              <a:rPr lang="en-US"/>
              <a:t>Transport Layer Security – The new SSL</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1088" y="3686509"/>
            <a:ext cx="4678664" cy="2735448"/>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106</a:t>
            </a:fld>
            <a:endParaRPr lang="en-GB">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50757"/>
            <a:ext cx="5426956" cy="5205663"/>
          </a:xfrm>
          <a:prstGeom prst="rect">
            <a:avLst/>
          </a:prstGeom>
        </p:spPr>
      </p:pic>
    </p:spTree>
    <p:extLst>
      <p:ext uri="{BB962C8B-B14F-4D97-AF65-F5344CB8AC3E}">
        <p14:creationId xmlns:p14="http://schemas.microsoft.com/office/powerpoint/2010/main" val="3602535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199" y="1825625"/>
            <a:ext cx="7134461" cy="4855076"/>
          </a:xfrm>
        </p:spPr>
        <p:txBody>
          <a:bodyPr/>
          <a:lstStyle/>
          <a:p>
            <a:r>
              <a:rPr lang="en-US"/>
              <a:t>Secure Sockets Layer/ Transport Layer Security</a:t>
            </a:r>
          </a:p>
          <a:p>
            <a:r>
              <a:rPr lang="en-US"/>
              <a:t>SSL/TLS certificates are required for a secure HTTPS connection</a:t>
            </a:r>
          </a:p>
          <a:p>
            <a:r>
              <a:rPr lang="en-US"/>
              <a:t>SSL/TLS certificate require a key pair</a:t>
            </a:r>
          </a:p>
          <a:p>
            <a:r>
              <a:rPr lang="en-US"/>
              <a:t>These are known as a Public and Private Key</a:t>
            </a:r>
          </a:p>
          <a:p>
            <a:r>
              <a:rPr lang="en-US"/>
              <a:t>Every browser checks against the CA (Certificate Authority) to make sure the certificate is trusted.</a:t>
            </a:r>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107</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574" y="2258920"/>
            <a:ext cx="3488426" cy="1744213"/>
          </a:xfrm>
          <a:prstGeom prst="rect">
            <a:avLst/>
          </a:prstGeom>
        </p:spPr>
      </p:pic>
    </p:spTree>
    <p:extLst>
      <p:ext uri="{BB962C8B-B14F-4D97-AF65-F5344CB8AC3E}">
        <p14:creationId xmlns:p14="http://schemas.microsoft.com/office/powerpoint/2010/main" val="41769690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200" y="1372203"/>
            <a:ext cx="10353754" cy="4855076"/>
          </a:xfrm>
        </p:spPr>
        <p:txBody>
          <a:bodyPr/>
          <a:lstStyle/>
          <a:p>
            <a:pPr marL="0" indent="0">
              <a:buNone/>
            </a:pPr>
            <a:r>
              <a:rPr lang="en-US"/>
              <a:t>1. Browser connects to a web server</a:t>
            </a:r>
          </a:p>
          <a:p>
            <a:pPr marL="0" indent="0">
              <a:buNone/>
            </a:pPr>
            <a:r>
              <a:rPr lang="en-US"/>
              <a:t>2. Server sends a copy of its SSL/TLS certificate including the servers public key</a:t>
            </a:r>
          </a:p>
          <a:p>
            <a:pPr marL="0" indent="0">
              <a:buNone/>
            </a:pPr>
            <a:r>
              <a:rPr lang="en-US"/>
              <a:t>3. Browser checks the certificate root against the list of trusted CAs and the certificate is valid and creates then encrypts and sends back a symmetric session key using the servers public key </a:t>
            </a:r>
          </a:p>
          <a:p>
            <a:pPr marL="0" indent="0">
              <a:buNone/>
            </a:pPr>
            <a:r>
              <a:rPr lang="en-US"/>
              <a:t>4. Server decrypts the session key using its private key and then sends back an acknowledgment</a:t>
            </a:r>
          </a:p>
          <a:p>
            <a:pPr marL="0" indent="0">
              <a:buNone/>
            </a:pPr>
            <a:r>
              <a:rPr lang="en-US"/>
              <a:t>5. Server and browser now encrypt all data</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108</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9" y="4099426"/>
            <a:ext cx="9229725" cy="2581275"/>
          </a:xfrm>
          <a:prstGeom prst="rect">
            <a:avLst/>
          </a:prstGeom>
        </p:spPr>
      </p:pic>
    </p:spTree>
    <p:extLst>
      <p:ext uri="{BB962C8B-B14F-4D97-AF65-F5344CB8AC3E}">
        <p14:creationId xmlns:p14="http://schemas.microsoft.com/office/powerpoint/2010/main" val="636043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2.3 Describe how VOIP provides voice communication over IP</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287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8 / Windows 8.1</a:t>
            </a:r>
          </a:p>
        </p:txBody>
      </p:sp>
      <p:pic>
        <p:nvPicPr>
          <p:cNvPr id="6" name="Content Placeholder 5" descr="Windows 8.1 desktop"/>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1524001" y="1868289"/>
            <a:ext cx="4525963" cy="3394472"/>
          </a:xfrm>
          <a:prstGeom prst="rect">
            <a:avLst/>
          </a:prstGeom>
          <a:noFill/>
          <a:ln>
            <a:noFill/>
          </a:ln>
        </p:spPr>
      </p:pic>
      <p:sp>
        <p:nvSpPr>
          <p:cNvPr id="7" name="Content Placeholder 6"/>
          <p:cNvSpPr>
            <a:spLocks noGrp="1"/>
          </p:cNvSpPr>
          <p:nvPr>
            <p:ph sz="half" idx="2"/>
          </p:nvPr>
        </p:nvSpPr>
        <p:spPr/>
        <p:txBody>
          <a:bodyPr/>
          <a:lstStyle/>
          <a:p>
            <a:r>
              <a:rPr lang="en-US"/>
              <a:t>OS for PCs, laptops, and smartphones / tablets</a:t>
            </a:r>
          </a:p>
          <a:p>
            <a:r>
              <a:rPr lang="en-US"/>
              <a:t>Windows Apps versus Desktop Applications</a:t>
            </a:r>
          </a:p>
          <a:p>
            <a:r>
              <a:rPr lang="en-US"/>
              <a:t>Windows 8 Editions</a:t>
            </a:r>
          </a:p>
          <a:p>
            <a:pPr lvl="1"/>
            <a:r>
              <a:rPr lang="en-US"/>
              <a:t>“Core” or “Basic”</a:t>
            </a:r>
          </a:p>
          <a:p>
            <a:pPr lvl="1"/>
            <a:r>
              <a:rPr lang="en-US"/>
              <a:t>Professional</a:t>
            </a:r>
          </a:p>
          <a:p>
            <a:pPr lvl="1"/>
            <a:r>
              <a:rPr lang="en-US"/>
              <a:t>Enterprise</a:t>
            </a:r>
          </a:p>
          <a:p>
            <a:pPr lvl="1"/>
            <a:r>
              <a:rPr lang="en-US"/>
              <a:t>x86 versus x64</a:t>
            </a:r>
          </a:p>
        </p:txBody>
      </p:sp>
    </p:spTree>
    <p:extLst>
      <p:ext uri="{BB962C8B-B14F-4D97-AF65-F5344CB8AC3E}">
        <p14:creationId xmlns:p14="http://schemas.microsoft.com/office/powerpoint/2010/main" val="1274614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VOIP</a:t>
            </a:r>
            <a:endParaRPr lang="en-GB"/>
          </a:p>
        </p:txBody>
      </p:sp>
      <p:sp>
        <p:nvSpPr>
          <p:cNvPr id="3" name="Content Placeholder 2"/>
          <p:cNvSpPr>
            <a:spLocks noGrp="1"/>
          </p:cNvSpPr>
          <p:nvPr>
            <p:ph sz="half" idx="1"/>
          </p:nvPr>
        </p:nvSpPr>
        <p:spPr/>
        <p:txBody>
          <a:bodyPr/>
          <a:lstStyle/>
          <a:p>
            <a:r>
              <a:rPr lang="en-US"/>
              <a:t>VOIP or Voice Over Internet Protocol uses the existing network.</a:t>
            </a:r>
          </a:p>
          <a:p>
            <a:r>
              <a:rPr lang="en-US"/>
              <a:t>It converts the existing analog signals into network packets and travel like any other type of network data.	</a:t>
            </a:r>
          </a:p>
          <a:p>
            <a:endParaRPr lang="en-GB"/>
          </a:p>
        </p:txBody>
      </p:sp>
      <p:sp>
        <p:nvSpPr>
          <p:cNvPr id="4" name="Content Placeholder 3"/>
          <p:cNvSpPr>
            <a:spLocks noGrp="1"/>
          </p:cNvSpPr>
          <p:nvPr>
            <p:ph sz="half" idx="2"/>
          </p:nvPr>
        </p:nvSpPr>
        <p:spPr/>
        <p:txBody>
          <a:bodyPr/>
          <a:lstStyle/>
          <a:p>
            <a:r>
              <a:rPr lang="en-US"/>
              <a:t>You need a ATA or analog telephone adapter to convert the signal or a IP Phone.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110</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1291307" y="3438947"/>
            <a:ext cx="9990386" cy="2788982"/>
          </a:xfrm>
          <a:prstGeom prst="rect">
            <a:avLst/>
          </a:prstGeom>
        </p:spPr>
      </p:pic>
    </p:spTree>
    <p:extLst>
      <p:ext uri="{BB962C8B-B14F-4D97-AF65-F5344CB8AC3E}">
        <p14:creationId xmlns:p14="http://schemas.microsoft.com/office/powerpoint/2010/main" val="41425396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 Describe how using encryption technologies can securely transport data across mobile or wireless networks. </a:t>
            </a:r>
          </a:p>
        </p:txBody>
      </p:sp>
      <p:sp>
        <p:nvSpPr>
          <p:cNvPr id="3" name="Text Placeholder 2"/>
          <p:cNvSpPr>
            <a:spLocks noGrp="1"/>
          </p:cNvSpPr>
          <p:nvPr>
            <p:ph type="body" idx="1"/>
          </p:nvPr>
        </p:nvSpPr>
        <p:spPr/>
        <p:txBody>
          <a:bodyPr>
            <a:normAutofit/>
          </a:bodyPr>
          <a:lstStyle/>
          <a:p>
            <a:r>
              <a:rPr lang="en-GB" dirty="0"/>
              <a:t>• HTTPS</a:t>
            </a:r>
          </a:p>
          <a:p>
            <a:r>
              <a:rPr lang="en-GB" dirty="0"/>
              <a:t>• VPN technologies </a:t>
            </a:r>
          </a:p>
          <a:p>
            <a:r>
              <a:rPr lang="en-GB" dirty="0"/>
              <a:t>• Wireless </a:t>
            </a:r>
          </a:p>
          <a:p>
            <a:endParaRPr lang="en-GB" dirty="0"/>
          </a:p>
          <a:p>
            <a:endParaRPr lang="en-GB" dirty="0"/>
          </a:p>
          <a:p>
            <a:endParaRPr lang="en-GB" dirty="0"/>
          </a:p>
        </p:txBody>
      </p:sp>
    </p:spTree>
    <p:extLst>
      <p:ext uri="{BB962C8B-B14F-4D97-AF65-F5344CB8AC3E}">
        <p14:creationId xmlns:p14="http://schemas.microsoft.com/office/powerpoint/2010/main" val="1365236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Encryption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1326" y="873052"/>
            <a:ext cx="8133347" cy="5690373"/>
          </a:xfrm>
        </p:spPr>
      </p:pic>
    </p:spTree>
    <p:extLst>
      <p:ext uri="{BB962C8B-B14F-4D97-AF65-F5344CB8AC3E}">
        <p14:creationId xmlns:p14="http://schemas.microsoft.com/office/powerpoint/2010/main" val="31080450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a:t>
            </a:r>
            <a:endParaRPr lang="en-GB"/>
          </a:p>
        </p:txBody>
      </p:sp>
      <p:sp>
        <p:nvSpPr>
          <p:cNvPr id="3" name="Content Placeholder 2"/>
          <p:cNvSpPr>
            <a:spLocks noGrp="1"/>
          </p:cNvSpPr>
          <p:nvPr>
            <p:ph sz="half" idx="1"/>
          </p:nvPr>
        </p:nvSpPr>
        <p:spPr>
          <a:xfrm>
            <a:off x="838199" y="1825625"/>
            <a:ext cx="10867631" cy="4855076"/>
          </a:xfrm>
        </p:spPr>
        <p:txBody>
          <a:bodyPr/>
          <a:lstStyle/>
          <a:p>
            <a:r>
              <a:rPr lang="en-US"/>
              <a:t>Wireless devices often connect via Wi-Fi</a:t>
            </a:r>
          </a:p>
          <a:p>
            <a:r>
              <a:rPr lang="en-US"/>
              <a:t>WEP – Wired Equivalent privacy</a:t>
            </a:r>
          </a:p>
          <a:p>
            <a:r>
              <a:rPr lang="en-US"/>
              <a:t>WPA – Wi-Fi protected access</a:t>
            </a:r>
          </a:p>
          <a:p>
            <a:r>
              <a:rPr lang="en-US"/>
              <a:t>WPA2 – Wi-Fi protected access 2, uses the AES (Advanced Encryption Standard) </a:t>
            </a:r>
          </a:p>
          <a:p>
            <a:r>
              <a:rPr lang="en-US"/>
              <a:t>WPA2 PSK – Ideal for home office and everyday households. Each device is authenticated with the same key. </a:t>
            </a:r>
          </a:p>
          <a:p>
            <a:r>
              <a:rPr lang="en-US"/>
              <a:t>WPA2 ENT – used by business and enterprises, it separates the user and routers password by creating a new key every time someone wants to join the network.</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113</a:t>
            </a:fld>
            <a:endParaRPr lang="en-GB">
              <a:solidFill>
                <a:prstClr val="black">
                  <a:tint val="75000"/>
                </a:prstClr>
              </a:solidFill>
            </a:endParaRPr>
          </a:p>
        </p:txBody>
      </p:sp>
    </p:spTree>
    <p:extLst>
      <p:ext uri="{BB962C8B-B14F-4D97-AF65-F5344CB8AC3E}">
        <p14:creationId xmlns:p14="http://schemas.microsoft.com/office/powerpoint/2010/main" val="18047140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2.5 Describe the key features of mobility</a:t>
            </a:r>
          </a:p>
        </p:txBody>
      </p:sp>
      <p:sp>
        <p:nvSpPr>
          <p:cNvPr id="3" name="Text Placeholder 2"/>
          <p:cNvSpPr>
            <a:spLocks noGrp="1"/>
          </p:cNvSpPr>
          <p:nvPr>
            <p:ph type="body" idx="1"/>
          </p:nvPr>
        </p:nvSpPr>
        <p:spPr/>
        <p:txBody>
          <a:bodyPr/>
          <a:lstStyle/>
          <a:p>
            <a:r>
              <a:rPr lang="en-GB" dirty="0"/>
              <a:t>• bring your own device </a:t>
            </a:r>
          </a:p>
          <a:p>
            <a:r>
              <a:rPr lang="en-GB" dirty="0"/>
              <a:t>• extends the corporate network to mobile devices</a:t>
            </a:r>
          </a:p>
          <a:p>
            <a:r>
              <a:rPr lang="en-GB" dirty="0"/>
              <a:t>• extends the implementation and enforcement of organisational security policies </a:t>
            </a:r>
          </a:p>
          <a:p>
            <a:endParaRPr lang="en-GB" dirty="0"/>
          </a:p>
          <a:p>
            <a:endParaRPr lang="en-GB" dirty="0"/>
          </a:p>
          <a:p>
            <a:endParaRPr lang="en-GB" dirty="0"/>
          </a:p>
        </p:txBody>
      </p:sp>
    </p:spTree>
    <p:extLst>
      <p:ext uri="{BB962C8B-B14F-4D97-AF65-F5344CB8AC3E}">
        <p14:creationId xmlns:p14="http://schemas.microsoft.com/office/powerpoint/2010/main" val="3256667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BYOD</a:t>
            </a:r>
          </a:p>
        </p:txBody>
      </p:sp>
      <p:sp>
        <p:nvSpPr>
          <p:cNvPr id="5" name="Content Placeholder 4"/>
          <p:cNvSpPr>
            <a:spLocks noGrp="1"/>
          </p:cNvSpPr>
          <p:nvPr>
            <p:ph idx="1"/>
          </p:nvPr>
        </p:nvSpPr>
        <p:spPr/>
        <p:txBody>
          <a:bodyPr/>
          <a:lstStyle/>
          <a:p>
            <a:r>
              <a:rPr lang="en-US" dirty="0"/>
              <a:t>BYOD – Bring your own device</a:t>
            </a:r>
          </a:p>
          <a:p>
            <a:r>
              <a:rPr lang="en-US" dirty="0"/>
              <a:t>Company can save money as employees bring their own devices.</a:t>
            </a:r>
          </a:p>
          <a:p>
            <a:r>
              <a:rPr lang="en-US" dirty="0"/>
              <a:t>People like to use what they know and are comfortable with so increases happiness and satisfaction while also increasing productivity.</a:t>
            </a:r>
          </a:p>
          <a:p>
            <a:r>
              <a:rPr lang="en-US" dirty="0"/>
              <a:t>Most people will have more up to date technology too which offers better security</a:t>
            </a:r>
            <a:endParaRPr lang="en-GB" dirty="0"/>
          </a:p>
        </p:txBody>
      </p:sp>
    </p:spTree>
    <p:extLst>
      <p:ext uri="{BB962C8B-B14F-4D97-AF65-F5344CB8AC3E}">
        <p14:creationId xmlns:p14="http://schemas.microsoft.com/office/powerpoint/2010/main" val="33842659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Device Encryption</a:t>
            </a:r>
            <a:endParaRPr lang="en-GB"/>
          </a:p>
        </p:txBody>
      </p:sp>
      <p:sp>
        <p:nvSpPr>
          <p:cNvPr id="3" name="Content Placeholder 2"/>
          <p:cNvSpPr>
            <a:spLocks noGrp="1"/>
          </p:cNvSpPr>
          <p:nvPr>
            <p:ph sz="half" idx="1"/>
          </p:nvPr>
        </p:nvSpPr>
        <p:spPr/>
        <p:txBody>
          <a:bodyPr/>
          <a:lstStyle/>
          <a:p>
            <a:r>
              <a:rPr lang="en-US"/>
              <a:t>When using a mobile device for work or home use you need to make sure it is secure.</a:t>
            </a:r>
          </a:p>
          <a:p>
            <a:r>
              <a:rPr lang="en-US"/>
              <a:t>You can encrypt your device so that all communications are sent via end to end encryption.</a:t>
            </a:r>
            <a:endParaRPr lang="en-GB"/>
          </a:p>
          <a:p>
            <a:r>
              <a:rPr lang="en-US"/>
              <a:t>This helps to secure information on a device that is used on a free or public Wi-Fi hotspot for sensitive information</a:t>
            </a:r>
          </a:p>
        </p:txBody>
      </p:sp>
      <p:pic>
        <p:nvPicPr>
          <p:cNvPr id="6" name="Content Placeholder 5"/>
          <p:cNvPicPr>
            <a:picLocks noGrp="1" noChangeAspect="1"/>
          </p:cNvPicPr>
          <p:nvPr>
            <p:ph sz="half" idx="2"/>
          </p:nvPr>
        </p:nvPicPr>
        <p:blipFill rotWithShape="1">
          <a:blip r:embed="rId2"/>
          <a:srcRect t="71362"/>
          <a:stretch/>
        </p:blipFill>
        <p:spPr>
          <a:xfrm>
            <a:off x="6451100" y="1825625"/>
            <a:ext cx="4854575" cy="1390283"/>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116</a:t>
            </a:fld>
            <a:endParaRPr lang="en-GB">
              <a:solidFill>
                <a:prstClr val="black">
                  <a:tint val="75000"/>
                </a:prstClr>
              </a:solidFill>
            </a:endParaRPr>
          </a:p>
        </p:txBody>
      </p:sp>
    </p:spTree>
    <p:extLst>
      <p:ext uri="{BB962C8B-B14F-4D97-AF65-F5344CB8AC3E}">
        <p14:creationId xmlns:p14="http://schemas.microsoft.com/office/powerpoint/2010/main" val="3837235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2.6 Explain how tools can be used to remotely manage devices or provide assistance to remote users</a:t>
            </a:r>
          </a:p>
        </p:txBody>
      </p:sp>
      <p:sp>
        <p:nvSpPr>
          <p:cNvPr id="3" name="Text Placeholder 2"/>
          <p:cNvSpPr>
            <a:spLocks noGrp="1"/>
          </p:cNvSpPr>
          <p:nvPr>
            <p:ph type="body" idx="1"/>
          </p:nvPr>
        </p:nvSpPr>
        <p:spPr/>
        <p:txBody>
          <a:bodyPr/>
          <a:lstStyle/>
          <a:p>
            <a:r>
              <a:rPr lang="en-GB" dirty="0"/>
              <a:t>• Remote Desktop / Remote Assistance </a:t>
            </a:r>
          </a:p>
          <a:p>
            <a:r>
              <a:rPr lang="en-GB" dirty="0"/>
              <a:t>• Secure Shell </a:t>
            </a:r>
          </a:p>
          <a:p>
            <a:endParaRPr lang="en-GB" dirty="0"/>
          </a:p>
          <a:p>
            <a:endParaRPr lang="en-GB" dirty="0"/>
          </a:p>
          <a:p>
            <a:endParaRPr lang="en-GB" dirty="0"/>
          </a:p>
        </p:txBody>
      </p:sp>
    </p:spTree>
    <p:extLst>
      <p:ext uri="{BB962C8B-B14F-4D97-AF65-F5344CB8AC3E}">
        <p14:creationId xmlns:p14="http://schemas.microsoft.com/office/powerpoint/2010/main" val="24861460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Desktop</a:t>
            </a:r>
            <a:endParaRPr lang="en-GB"/>
          </a:p>
        </p:txBody>
      </p:sp>
      <p:sp>
        <p:nvSpPr>
          <p:cNvPr id="3" name="Content Placeholder 2"/>
          <p:cNvSpPr>
            <a:spLocks noGrp="1"/>
          </p:cNvSpPr>
          <p:nvPr>
            <p:ph sz="half" idx="1"/>
          </p:nvPr>
        </p:nvSpPr>
        <p:spPr>
          <a:xfrm>
            <a:off x="838199" y="1825625"/>
            <a:ext cx="11132127" cy="4855076"/>
          </a:xfrm>
        </p:spPr>
        <p:txBody>
          <a:bodyPr/>
          <a:lstStyle/>
          <a:p>
            <a:r>
              <a:rPr lang="en-US" dirty="0"/>
              <a:t>Remote Desktop and Assistance can be used to allow users to access certain devices without actually being in front of them, a good example would be that you can remote desktop in to a server to configure it even though its stored in a server rack. You can also remote desktop in to a work computer and access all your work information without having to worry about transferring all the information to a personal PC.</a:t>
            </a:r>
          </a:p>
          <a:p>
            <a:r>
              <a:rPr lang="en-US" dirty="0"/>
              <a:t>Remote assistance is like virtual desktop but instead of taking control of the desktop you can assist another user. You both can see what is going on at the same time. This is often used for long distance support of devices.</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118</a:t>
            </a:fld>
            <a:endParaRPr lang="en-GB">
              <a:solidFill>
                <a:prstClr val="black">
                  <a:tint val="75000"/>
                </a:prstClr>
              </a:solidFill>
            </a:endParaRPr>
          </a:p>
        </p:txBody>
      </p:sp>
    </p:spTree>
    <p:extLst>
      <p:ext uri="{BB962C8B-B14F-4D97-AF65-F5344CB8AC3E}">
        <p14:creationId xmlns:p14="http://schemas.microsoft.com/office/powerpoint/2010/main" val="25577998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Secure Shell SSH</a:t>
            </a:r>
            <a:endParaRPr lang="en-GB" dirty="0"/>
          </a:p>
        </p:txBody>
      </p:sp>
      <p:sp>
        <p:nvSpPr>
          <p:cNvPr id="6" name="Content Placeholder 5"/>
          <p:cNvSpPr>
            <a:spLocks noGrp="1"/>
          </p:cNvSpPr>
          <p:nvPr>
            <p:ph idx="1"/>
          </p:nvPr>
        </p:nvSpPr>
        <p:spPr/>
        <p:txBody>
          <a:bodyPr/>
          <a:lstStyle/>
          <a:p>
            <a:r>
              <a:rPr lang="en-GB" dirty="0"/>
              <a:t>SSH, also known as Secure Shell or Secure Socket Shell, is a network protocol that gives users, particularly system administrators, a secure way to access a computer over an unsecured network</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201" y="4243929"/>
            <a:ext cx="6535661" cy="1932282"/>
          </a:xfrm>
          <a:prstGeom prst="rect">
            <a:avLst/>
          </a:prstGeom>
        </p:spPr>
      </p:pic>
    </p:spTree>
    <p:extLst>
      <p:ext uri="{BB962C8B-B14F-4D97-AF65-F5344CB8AC3E}">
        <p14:creationId xmlns:p14="http://schemas.microsoft.com/office/powerpoint/2010/main" val="63183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the Start Screen</a:t>
            </a:r>
          </a:p>
        </p:txBody>
      </p:sp>
      <p:sp>
        <p:nvSpPr>
          <p:cNvPr id="11" name="Content Placeholder 10"/>
          <p:cNvSpPr>
            <a:spLocks noGrp="1"/>
          </p:cNvSpPr>
          <p:nvPr>
            <p:ph sz="half" idx="1"/>
          </p:nvPr>
        </p:nvSpPr>
        <p:spPr>
          <a:xfrm>
            <a:off x="0" y="2221832"/>
            <a:ext cx="6035040" cy="4064668"/>
          </a:xfrm>
        </p:spPr>
        <p:txBody>
          <a:bodyPr/>
          <a:lstStyle/>
          <a:p>
            <a:r>
              <a:rPr lang="en-US"/>
              <a:t>Replaces Start menu with touch-oriented interface and live tiles</a:t>
            </a:r>
          </a:p>
          <a:p>
            <a:r>
              <a:rPr lang="en-US"/>
              <a:t>Windows 8.1 restored Start button and boot to desktop</a:t>
            </a:r>
          </a:p>
          <a:p>
            <a:r>
              <a:rPr lang="en-US"/>
              <a:t>Start+X</a:t>
            </a:r>
          </a:p>
        </p:txBody>
      </p:sp>
      <p:pic>
        <p:nvPicPr>
          <p:cNvPr id="12" name="Content Placeholder 6" descr="Windows 8.1 Start Screen"/>
          <p:cNvPicPr>
            <a:picLocks noGrp="1"/>
          </p:cNvPicPr>
          <p:nvPr>
            <p:ph sz="quarter" idx="12"/>
          </p:nvPr>
        </p:nvPicPr>
        <p:blipFill>
          <a:blip r:embed="rId2" cstate="screen">
            <a:extLst>
              <a:ext uri="{28A0092B-C50C-407E-A947-70E740481C1C}">
                <a14:useLocalDpi xmlns:a14="http://schemas.microsoft.com/office/drawing/2010/main"/>
              </a:ext>
            </a:extLst>
          </a:blip>
          <a:stretch>
            <a:fillRect/>
          </a:stretch>
        </p:blipFill>
        <p:spPr bwMode="auto">
          <a:xfrm>
            <a:off x="6576219" y="822325"/>
            <a:ext cx="3657600" cy="2743200"/>
          </a:xfrm>
          <a:prstGeom prst="rect">
            <a:avLst/>
          </a:prstGeom>
          <a:noFill/>
          <a:ln>
            <a:noFill/>
          </a:ln>
        </p:spPr>
      </p:pic>
      <p:pic>
        <p:nvPicPr>
          <p:cNvPr id="10" name="Content Placeholder 9" descr="Viewing installed apps from the Start Screen in Windows 8.1"/>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76220" y="3630613"/>
            <a:ext cx="3657599" cy="2743200"/>
          </a:xfrm>
          <a:prstGeom prst="rect">
            <a:avLst/>
          </a:prstGeom>
          <a:noFill/>
          <a:ln>
            <a:noFill/>
          </a:ln>
        </p:spPr>
      </p:pic>
      <p:sp>
        <p:nvSpPr>
          <p:cNvPr id="5" name="Footer Placeholder 4"/>
          <p:cNvSpPr>
            <a:spLocks noGrp="1"/>
          </p:cNvSpPr>
          <p:nvPr>
            <p:ph type="ftr" sz="quarter" idx="14"/>
          </p:nvPr>
        </p:nvSpPr>
        <p:spPr/>
        <p:txBody>
          <a:bodyPr/>
          <a:lstStyle/>
          <a:p>
            <a:r>
              <a:rPr lang="en-US"/>
              <a:t>1.1 Windows Operating System</a:t>
            </a:r>
          </a:p>
        </p:txBody>
      </p:sp>
      <p:sp>
        <p:nvSpPr>
          <p:cNvPr id="6" name="Slide Number Placeholder 5"/>
          <p:cNvSpPr>
            <a:spLocks noGrp="1"/>
          </p:cNvSpPr>
          <p:nvPr>
            <p:ph type="sldNum" sz="quarter" idx="15"/>
          </p:nvPr>
        </p:nvSpPr>
        <p:spPr/>
        <p:txBody>
          <a:bodyPr/>
          <a:lstStyle/>
          <a:p>
            <a:pPr algn="ctr"/>
            <a:r>
              <a:rPr lang="en-US"/>
              <a:t>11</a:t>
            </a:r>
          </a:p>
        </p:txBody>
      </p:sp>
    </p:spTree>
    <p:extLst>
      <p:ext uri="{BB962C8B-B14F-4D97-AF65-F5344CB8AC3E}">
        <p14:creationId xmlns:p14="http://schemas.microsoft.com/office/powerpoint/2010/main" val="34152250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 on Windows Computers</a:t>
            </a:r>
          </a:p>
        </p:txBody>
      </p:sp>
      <p:sp>
        <p:nvSpPr>
          <p:cNvPr id="3" name="Content Placeholder 2"/>
          <p:cNvSpPr>
            <a:spLocks noGrp="1"/>
          </p:cNvSpPr>
          <p:nvPr>
            <p:ph idx="1"/>
          </p:nvPr>
        </p:nvSpPr>
        <p:spPr/>
        <p:txBody>
          <a:bodyPr/>
          <a:lstStyle/>
          <a:p>
            <a:r>
              <a:rPr lang="en-GB" dirty="0"/>
              <a:t>Windows does not provide built-in SSH software</a:t>
            </a:r>
          </a:p>
          <a:p>
            <a:r>
              <a:rPr lang="en-GB" dirty="0"/>
              <a:t>Uses open source of Open SSH </a:t>
            </a:r>
          </a:p>
          <a:p>
            <a:r>
              <a:rPr lang="en-GB" dirty="0"/>
              <a:t>Client software: </a:t>
            </a:r>
          </a:p>
          <a:p>
            <a:pPr lvl="1"/>
            <a:r>
              <a:rPr lang="en-GB" dirty="0"/>
              <a:t>Putty or Secure Shell for Workstations</a:t>
            </a:r>
          </a:p>
          <a:p>
            <a:endParaRPr lang="en-GB" dirty="0"/>
          </a:p>
        </p:txBody>
      </p:sp>
      <p:pic>
        <p:nvPicPr>
          <p:cNvPr id="5" name="Picture 4"/>
          <p:cNvPicPr>
            <a:picLocks noChangeAspect="1"/>
          </p:cNvPicPr>
          <p:nvPr/>
        </p:nvPicPr>
        <p:blipFill>
          <a:blip r:embed="rId2"/>
          <a:stretch>
            <a:fillRect/>
          </a:stretch>
        </p:blipFill>
        <p:spPr>
          <a:xfrm>
            <a:off x="7133223" y="977505"/>
            <a:ext cx="4438650" cy="4267200"/>
          </a:xfrm>
          <a:prstGeom prst="rect">
            <a:avLst/>
          </a:prstGeom>
        </p:spPr>
      </p:pic>
      <p:pic>
        <p:nvPicPr>
          <p:cNvPr id="6" name="Picture 5"/>
          <p:cNvPicPr>
            <a:picLocks noChangeAspect="1"/>
          </p:cNvPicPr>
          <p:nvPr/>
        </p:nvPicPr>
        <p:blipFill>
          <a:blip r:embed="rId3"/>
          <a:stretch>
            <a:fillRect/>
          </a:stretch>
        </p:blipFill>
        <p:spPr>
          <a:xfrm>
            <a:off x="1638049" y="3824037"/>
            <a:ext cx="4830012" cy="3033963"/>
          </a:xfrm>
          <a:prstGeom prst="rect">
            <a:avLst/>
          </a:prstGeom>
        </p:spPr>
      </p:pic>
      <p:cxnSp>
        <p:nvCxnSpPr>
          <p:cNvPr id="8" name="Straight Connector 7"/>
          <p:cNvCxnSpPr/>
          <p:nvPr/>
        </p:nvCxnSpPr>
        <p:spPr>
          <a:xfrm>
            <a:off x="10154653" y="5061284"/>
            <a:ext cx="16042" cy="9865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3389" y="6047874"/>
            <a:ext cx="4315327" cy="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56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 on Linux &amp; Mac OS Computers</a:t>
            </a:r>
          </a:p>
        </p:txBody>
      </p:sp>
      <p:sp>
        <p:nvSpPr>
          <p:cNvPr id="3" name="Content Placeholder 2"/>
          <p:cNvSpPr>
            <a:spLocks noGrp="1"/>
          </p:cNvSpPr>
          <p:nvPr>
            <p:ph idx="1"/>
          </p:nvPr>
        </p:nvSpPr>
        <p:spPr>
          <a:xfrm>
            <a:off x="312823" y="2276872"/>
            <a:ext cx="5951619" cy="4119585"/>
          </a:xfrm>
        </p:spPr>
        <p:txBody>
          <a:bodyPr/>
          <a:lstStyle/>
          <a:p>
            <a:r>
              <a:rPr lang="en-GB" dirty="0"/>
              <a:t>Linux and Mac OS both have built-in, command-line SSH programs</a:t>
            </a:r>
          </a:p>
          <a:p>
            <a:endParaRPr lang="en-GB" dirty="0"/>
          </a:p>
          <a:p>
            <a:r>
              <a:rPr lang="en-GB" dirty="0"/>
              <a:t>To connect from one Linux or Mac OS computer to another, simply type </a:t>
            </a:r>
            <a:r>
              <a:rPr lang="en-GB" b="1" dirty="0" err="1"/>
              <a:t>ssh</a:t>
            </a:r>
            <a:r>
              <a:rPr lang="en-GB" b="1" dirty="0"/>
              <a:t> </a:t>
            </a:r>
            <a:r>
              <a:rPr lang="en-GB" b="1" i="1" dirty="0"/>
              <a:t>host</a:t>
            </a:r>
            <a:r>
              <a:rPr lang="en-GB" dirty="0"/>
              <a:t> at the Terminal prompt, where </a:t>
            </a:r>
            <a:r>
              <a:rPr lang="en-GB" i="1" dirty="0"/>
              <a:t>host</a:t>
            </a:r>
            <a:r>
              <a:rPr lang="en-GB" dirty="0"/>
              <a:t> is either the alphanumeric hostname or numeric Internet Protocol (IP) address</a:t>
            </a:r>
          </a:p>
          <a:p>
            <a:endParaRPr lang="en-GB" dirty="0"/>
          </a:p>
          <a:p>
            <a:r>
              <a:rPr lang="en-GB" dirty="0"/>
              <a:t>Example: </a:t>
            </a:r>
          </a:p>
          <a:p>
            <a:pPr marL="0" indent="0">
              <a:buNone/>
            </a:pPr>
            <a:r>
              <a:rPr lang="en-GB" sz="1800" dirty="0" err="1">
                <a:latin typeface="MV Boli" panose="02000500030200090000" pitchFamily="2" charset="0"/>
                <a:cs typeface="MV Boli" panose="02000500030200090000" pitchFamily="2" charset="0"/>
              </a:rPr>
              <a:t>ssh</a:t>
            </a:r>
            <a:r>
              <a:rPr lang="en-GB" sz="1800" dirty="0">
                <a:latin typeface="MV Boli" panose="02000500030200090000" pitchFamily="2" charset="0"/>
                <a:cs typeface="MV Boli" panose="02000500030200090000" pitchFamily="2" charset="0"/>
              </a:rPr>
              <a:t> bandit@bandit.labs.overthewire.org –p 2220</a:t>
            </a:r>
          </a:p>
        </p:txBody>
      </p:sp>
      <p:pic>
        <p:nvPicPr>
          <p:cNvPr id="5" name="Picture 4"/>
          <p:cNvPicPr>
            <a:picLocks noChangeAspect="1"/>
          </p:cNvPicPr>
          <p:nvPr/>
        </p:nvPicPr>
        <p:blipFill>
          <a:blip r:embed="rId2"/>
          <a:stretch>
            <a:fillRect/>
          </a:stretch>
        </p:blipFill>
        <p:spPr>
          <a:xfrm>
            <a:off x="6360695" y="665747"/>
            <a:ext cx="5889908" cy="6088040"/>
          </a:xfrm>
          <a:prstGeom prst="rect">
            <a:avLst/>
          </a:prstGeom>
        </p:spPr>
      </p:pic>
    </p:spTree>
    <p:extLst>
      <p:ext uri="{BB962C8B-B14F-4D97-AF65-F5344CB8AC3E}">
        <p14:creationId xmlns:p14="http://schemas.microsoft.com/office/powerpoint/2010/main" val="32773425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2.7 Describe how each item in the list would help secure a mobile device</a:t>
            </a:r>
          </a:p>
        </p:txBody>
      </p:sp>
      <p:sp>
        <p:nvSpPr>
          <p:cNvPr id="3" name="Text Placeholder 2"/>
          <p:cNvSpPr>
            <a:spLocks noGrp="1"/>
          </p:cNvSpPr>
          <p:nvPr>
            <p:ph type="body" idx="1"/>
          </p:nvPr>
        </p:nvSpPr>
        <p:spPr/>
        <p:txBody>
          <a:bodyPr/>
          <a:lstStyle/>
          <a:p>
            <a:r>
              <a:rPr lang="en-GB" dirty="0"/>
              <a:t>• device encryption </a:t>
            </a:r>
          </a:p>
          <a:p>
            <a:r>
              <a:rPr lang="en-GB" dirty="0"/>
              <a:t>• strong device passwords / biometric checks </a:t>
            </a:r>
          </a:p>
          <a:p>
            <a:r>
              <a:rPr lang="en-GB" dirty="0"/>
              <a:t>• transport encryption such as HTTPS / VPN </a:t>
            </a:r>
          </a:p>
          <a:p>
            <a:endParaRPr lang="en-GB" dirty="0"/>
          </a:p>
          <a:p>
            <a:endParaRPr lang="en-GB" dirty="0"/>
          </a:p>
          <a:p>
            <a:endParaRPr lang="en-GB" dirty="0"/>
          </a:p>
        </p:txBody>
      </p:sp>
    </p:spTree>
    <p:extLst>
      <p:ext uri="{BB962C8B-B14F-4D97-AF65-F5344CB8AC3E}">
        <p14:creationId xmlns:p14="http://schemas.microsoft.com/office/powerpoint/2010/main" val="14859257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Device Encryption</a:t>
            </a:r>
          </a:p>
        </p:txBody>
      </p:sp>
      <p:sp>
        <p:nvSpPr>
          <p:cNvPr id="5" name="Content Placeholder 4"/>
          <p:cNvSpPr>
            <a:spLocks noGrp="1"/>
          </p:cNvSpPr>
          <p:nvPr>
            <p:ph idx="1"/>
          </p:nvPr>
        </p:nvSpPr>
        <p:spPr/>
        <p:txBody>
          <a:bodyPr/>
          <a:lstStyle/>
          <a:p>
            <a:r>
              <a:rPr lang="en-GB" dirty="0"/>
              <a:t>Most mobile devices require third party apps to fully implement encryption</a:t>
            </a:r>
          </a:p>
          <a:p>
            <a:r>
              <a:rPr lang="en-GB" dirty="0"/>
              <a:t>Some devices use native encryption like 256-bit AES encryption to encrypt on-device data</a:t>
            </a:r>
          </a:p>
          <a:p>
            <a:r>
              <a:rPr lang="en-GB" dirty="0"/>
              <a:t>Blackberry devices support full encryption including </a:t>
            </a:r>
            <a:r>
              <a:rPr lang="en-GB" dirty="0" err="1"/>
              <a:t>usb</a:t>
            </a:r>
            <a:r>
              <a:rPr lang="en-GB" dirty="0"/>
              <a:t> drive encryption</a:t>
            </a:r>
          </a:p>
        </p:txBody>
      </p:sp>
    </p:spTree>
    <p:extLst>
      <p:ext uri="{BB962C8B-B14F-4D97-AF65-F5344CB8AC3E}">
        <p14:creationId xmlns:p14="http://schemas.microsoft.com/office/powerpoint/2010/main" val="35495006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Strong passwords / Biometrics</a:t>
            </a:r>
            <a:endParaRPr lang="en-GB"/>
          </a:p>
        </p:txBody>
      </p:sp>
      <p:sp>
        <p:nvSpPr>
          <p:cNvPr id="3" name="Content Placeholder 2"/>
          <p:cNvSpPr>
            <a:spLocks noGrp="1"/>
          </p:cNvSpPr>
          <p:nvPr>
            <p:ph sz="half" idx="1"/>
          </p:nvPr>
        </p:nvSpPr>
        <p:spPr/>
        <p:txBody>
          <a:bodyPr/>
          <a:lstStyle/>
          <a:p>
            <a:r>
              <a:rPr lang="en-US" dirty="0"/>
              <a:t>It is important that on a mobile device you have a Strong password or pin code to unlock your device</a:t>
            </a:r>
          </a:p>
          <a:p>
            <a:r>
              <a:rPr lang="en-US" dirty="0"/>
              <a:t>This stops any random person being able to access the data</a:t>
            </a:r>
          </a:p>
          <a:p>
            <a:r>
              <a:rPr lang="en-US" dirty="0"/>
              <a:t>Biometrics is also a good solution for device security with many laptops and phones having some sort of fingerprint or facial detection to allow you to access the device.</a:t>
            </a:r>
            <a:endParaRPr lang="en-GB" dirty="0"/>
          </a:p>
        </p:txBody>
      </p:sp>
      <p:pic>
        <p:nvPicPr>
          <p:cNvPr id="6" name="Content Placeholder 5"/>
          <p:cNvPicPr>
            <a:picLocks noGrp="1" noChangeAspect="1"/>
          </p:cNvPicPr>
          <p:nvPr>
            <p:ph sz="half" idx="2"/>
          </p:nvPr>
        </p:nvPicPr>
        <p:blipFill rotWithShape="1">
          <a:blip r:embed="rId2"/>
          <a:srcRect b="58060"/>
          <a:stretch/>
        </p:blipFill>
        <p:spPr>
          <a:xfrm>
            <a:off x="6451100" y="1967118"/>
            <a:ext cx="4854575" cy="203601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124</a:t>
            </a:fld>
            <a:endParaRPr lang="en-GB">
              <a:solidFill>
                <a:prstClr val="black">
                  <a:tint val="75000"/>
                </a:prstClr>
              </a:solidFill>
            </a:endParaRPr>
          </a:p>
        </p:txBody>
      </p:sp>
    </p:spTree>
    <p:extLst>
      <p:ext uri="{BB962C8B-B14F-4D97-AF65-F5344CB8AC3E}">
        <p14:creationId xmlns:p14="http://schemas.microsoft.com/office/powerpoint/2010/main" val="30472070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 if lost or stolen</a:t>
            </a:r>
            <a:endParaRPr lang="en-GB"/>
          </a:p>
        </p:txBody>
      </p:sp>
      <p:sp>
        <p:nvSpPr>
          <p:cNvPr id="3" name="Content Placeholder 2"/>
          <p:cNvSpPr>
            <a:spLocks noGrp="1"/>
          </p:cNvSpPr>
          <p:nvPr>
            <p:ph sz="half" idx="1"/>
          </p:nvPr>
        </p:nvSpPr>
        <p:spPr/>
        <p:txBody>
          <a:bodyPr/>
          <a:lstStyle/>
          <a:p>
            <a:r>
              <a:rPr lang="en-US"/>
              <a:t>If a mobile device is stolen and it has sensitive information the best thing that can help from the start is a Strong passcode or biometrics. </a:t>
            </a:r>
          </a:p>
          <a:p>
            <a:endParaRPr lang="en-US"/>
          </a:p>
          <a:p>
            <a:r>
              <a:rPr lang="en-US"/>
              <a:t>It is also very useful to have some sort of remote wipe where the next time the devices connects to the internet its told to remove all sensitive information and make the phone useless</a:t>
            </a:r>
            <a:endParaRPr lang="en-GB"/>
          </a:p>
        </p:txBody>
      </p:sp>
      <p:pic>
        <p:nvPicPr>
          <p:cNvPr id="6" name="Content Placeholder 5"/>
          <p:cNvPicPr>
            <a:picLocks noGrp="1" noChangeAspect="1"/>
          </p:cNvPicPr>
          <p:nvPr>
            <p:ph sz="half" idx="2"/>
          </p:nvPr>
        </p:nvPicPr>
        <p:blipFill>
          <a:blip r:embed="rId2"/>
          <a:stretch>
            <a:fillRect/>
          </a:stretch>
        </p:blipFill>
        <p:spPr>
          <a:xfrm>
            <a:off x="6920739" y="1690690"/>
            <a:ext cx="3667125" cy="330517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125</a:t>
            </a:fld>
            <a:endParaRPr lang="en-GB">
              <a:solidFill>
                <a:prstClr val="black">
                  <a:tint val="75000"/>
                </a:prstClr>
              </a:solidFill>
            </a:endParaRPr>
          </a:p>
        </p:txBody>
      </p:sp>
    </p:spTree>
    <p:extLst>
      <p:ext uri="{BB962C8B-B14F-4D97-AF65-F5344CB8AC3E}">
        <p14:creationId xmlns:p14="http://schemas.microsoft.com/office/powerpoint/2010/main" val="17077354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Transport Encryption such as HTTPS / VPN</a:t>
            </a:r>
          </a:p>
        </p:txBody>
      </p:sp>
      <p:sp>
        <p:nvSpPr>
          <p:cNvPr id="5" name="Content Placeholder 4"/>
          <p:cNvSpPr>
            <a:spLocks noGrp="1"/>
          </p:cNvSpPr>
          <p:nvPr>
            <p:ph idx="1"/>
          </p:nvPr>
        </p:nvSpPr>
        <p:spPr/>
        <p:txBody>
          <a:bodyPr/>
          <a:lstStyle/>
          <a:p>
            <a:r>
              <a:rPr lang="en-GB" dirty="0"/>
              <a:t>Already discussed previously</a:t>
            </a:r>
          </a:p>
        </p:txBody>
      </p:sp>
    </p:spTree>
    <p:extLst>
      <p:ext uri="{BB962C8B-B14F-4D97-AF65-F5344CB8AC3E}">
        <p14:creationId xmlns:p14="http://schemas.microsoft.com/office/powerpoint/2010/main" val="3694381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2.8 Explain the top-level configuration required for:</a:t>
            </a:r>
          </a:p>
        </p:txBody>
      </p:sp>
      <p:sp>
        <p:nvSpPr>
          <p:cNvPr id="3" name="Text Placeholder 2"/>
          <p:cNvSpPr>
            <a:spLocks noGrp="1"/>
          </p:cNvSpPr>
          <p:nvPr>
            <p:ph type="body" idx="1"/>
          </p:nvPr>
        </p:nvSpPr>
        <p:spPr>
          <a:xfrm>
            <a:off x="360949" y="4589465"/>
            <a:ext cx="11341769" cy="2268535"/>
          </a:xfrm>
        </p:spPr>
        <p:txBody>
          <a:bodyPr>
            <a:normAutofit fontScale="70000" lnSpcReduction="20000"/>
          </a:bodyPr>
          <a:lstStyle/>
          <a:p>
            <a:r>
              <a:rPr lang="en-GB" dirty="0"/>
              <a:t>• connections that support secure remotely LAN access </a:t>
            </a:r>
          </a:p>
          <a:p>
            <a:pPr lvl="1"/>
            <a:r>
              <a:rPr lang="en-GB" dirty="0"/>
              <a:t>o https </a:t>
            </a:r>
          </a:p>
          <a:p>
            <a:pPr lvl="1"/>
            <a:r>
              <a:rPr lang="en-GB" dirty="0"/>
              <a:t>o VPN</a:t>
            </a:r>
          </a:p>
          <a:p>
            <a:r>
              <a:rPr lang="en-GB" dirty="0"/>
              <a:t>• mobility options supported by mobile device management software </a:t>
            </a:r>
          </a:p>
          <a:p>
            <a:pPr lvl="1"/>
            <a:r>
              <a:rPr lang="en-GB" dirty="0"/>
              <a:t>o remote wipe </a:t>
            </a:r>
          </a:p>
          <a:p>
            <a:pPr lvl="1"/>
            <a:r>
              <a:rPr lang="en-GB" dirty="0"/>
              <a:t>o system / software updates </a:t>
            </a:r>
          </a:p>
          <a:p>
            <a:pPr lvl="1"/>
            <a:r>
              <a:rPr lang="en-GB" dirty="0"/>
              <a:t>o phone tracking</a:t>
            </a:r>
          </a:p>
          <a:p>
            <a:pPr lvl="1"/>
            <a:r>
              <a:rPr lang="en-GB" dirty="0"/>
              <a:t>o data encryption </a:t>
            </a:r>
          </a:p>
          <a:p>
            <a:pPr lvl="1"/>
            <a:r>
              <a:rPr lang="en-GB" dirty="0"/>
              <a:t>o security policy enforcement </a:t>
            </a:r>
          </a:p>
          <a:p>
            <a:r>
              <a:rPr lang="en-GB" dirty="0"/>
              <a:t>• security of mobile devices </a:t>
            </a:r>
          </a:p>
          <a:p>
            <a:pPr lvl="1"/>
            <a:r>
              <a:rPr lang="en-GB" dirty="0"/>
              <a:t>o mobile security policy enforcement </a:t>
            </a:r>
          </a:p>
          <a:p>
            <a:pPr lvl="1"/>
            <a:r>
              <a:rPr lang="en-GB" dirty="0"/>
              <a:t>o encryption at rest and in transit (on the wire) </a:t>
            </a:r>
          </a:p>
          <a:p>
            <a:endParaRPr lang="en-GB" dirty="0"/>
          </a:p>
          <a:p>
            <a:endParaRPr lang="en-GB" dirty="0"/>
          </a:p>
          <a:p>
            <a:endParaRPr lang="en-GB" dirty="0"/>
          </a:p>
        </p:txBody>
      </p:sp>
    </p:spTree>
    <p:extLst>
      <p:ext uri="{BB962C8B-B14F-4D97-AF65-F5344CB8AC3E}">
        <p14:creationId xmlns:p14="http://schemas.microsoft.com/office/powerpoint/2010/main" val="36388849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Many, if not all of these, have been covered in previous sections</a:t>
            </a:r>
          </a:p>
        </p:txBody>
      </p:sp>
    </p:spTree>
    <p:extLst>
      <p:ext uri="{BB962C8B-B14F-4D97-AF65-F5344CB8AC3E}">
        <p14:creationId xmlns:p14="http://schemas.microsoft.com/office/powerpoint/2010/main" val="28583202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2.9 Identify the benefits of device encryption and a strong passcode on a user's mobile device</a:t>
            </a:r>
          </a:p>
        </p:txBody>
      </p:sp>
      <p:sp>
        <p:nvSpPr>
          <p:cNvPr id="3" name="Text Placeholder 2"/>
          <p:cNvSpPr>
            <a:spLocks noGrp="1"/>
          </p:cNvSpPr>
          <p:nvPr>
            <p:ph type="body" idx="1"/>
          </p:nvPr>
        </p:nvSpPr>
        <p:spPr/>
        <p:txBody>
          <a:bodyPr/>
          <a:lstStyle/>
          <a:p>
            <a:r>
              <a:rPr lang="en-GB" dirty="0"/>
              <a:t>• if a device is lost or stolen, the data is encrypted </a:t>
            </a:r>
          </a:p>
          <a:p>
            <a:r>
              <a:rPr lang="en-GB" dirty="0"/>
              <a:t>• a strong passcode to help prevent unauthorised access to data </a:t>
            </a:r>
          </a:p>
          <a:p>
            <a:endParaRPr lang="en-GB" dirty="0"/>
          </a:p>
          <a:p>
            <a:endParaRPr lang="en-GB" dirty="0"/>
          </a:p>
          <a:p>
            <a:endParaRPr lang="en-GB" dirty="0"/>
          </a:p>
        </p:txBody>
      </p:sp>
    </p:spTree>
    <p:extLst>
      <p:ext uri="{BB962C8B-B14F-4D97-AF65-F5344CB8AC3E}">
        <p14:creationId xmlns:p14="http://schemas.microsoft.com/office/powerpoint/2010/main" val="366839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Vista</a:t>
            </a:r>
          </a:p>
        </p:txBody>
      </p:sp>
      <p:pic>
        <p:nvPicPr>
          <p:cNvPr id="7" name="Content Placeholder 6" descr="Windows Vista Desktop, Welcome Window, and Sidebar"/>
          <p:cNvPicPr>
            <a:picLocks noGrp="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29916" y="1938591"/>
            <a:ext cx="4525963" cy="3382204"/>
          </a:xfrm>
          <a:prstGeom prst="rect">
            <a:avLst/>
          </a:prstGeom>
          <a:noFill/>
          <a:ln>
            <a:noFill/>
          </a:ln>
        </p:spPr>
      </p:pic>
      <p:sp>
        <p:nvSpPr>
          <p:cNvPr id="4" name="Content Placeholder 3"/>
          <p:cNvSpPr>
            <a:spLocks noGrp="1"/>
          </p:cNvSpPr>
          <p:nvPr>
            <p:ph sz="half" idx="2"/>
          </p:nvPr>
        </p:nvSpPr>
        <p:spPr/>
        <p:txBody>
          <a:bodyPr>
            <a:normAutofit/>
          </a:bodyPr>
          <a:lstStyle/>
          <a:p>
            <a:pPr>
              <a:buFont typeface="Arial" charset="0"/>
              <a:buChar char="•"/>
              <a:defRPr/>
            </a:pPr>
            <a:r>
              <a:rPr lang="en-GB"/>
              <a:t>Released 2007</a:t>
            </a:r>
          </a:p>
          <a:p>
            <a:pPr>
              <a:buFont typeface="Arial" charset="0"/>
              <a:buChar char="•"/>
              <a:defRPr/>
            </a:pPr>
            <a:r>
              <a:rPr lang="en-GB">
                <a:hlinkClick r:id="rId3"/>
              </a:rPr>
              <a:t>netmarksetshare.com</a:t>
            </a:r>
            <a:r>
              <a:rPr lang="en-GB"/>
              <a:t> (2016) – about 1.6%</a:t>
            </a:r>
          </a:p>
          <a:p>
            <a:pPr>
              <a:buFont typeface="Arial" charset="0"/>
              <a:buChar char="•"/>
              <a:defRPr/>
            </a:pPr>
            <a:r>
              <a:rPr lang="en-US"/>
              <a:t>Editions</a:t>
            </a:r>
          </a:p>
          <a:p>
            <a:pPr lvl="1">
              <a:defRPr/>
            </a:pPr>
            <a:r>
              <a:rPr lang="en-US"/>
              <a:t>Home (Premium / Basic)</a:t>
            </a:r>
          </a:p>
          <a:p>
            <a:pPr lvl="1">
              <a:defRPr/>
            </a:pPr>
            <a:r>
              <a:rPr lang="en-US"/>
              <a:t>Professional (Business / Enterprise)</a:t>
            </a:r>
          </a:p>
          <a:p>
            <a:pPr lvl="1">
              <a:defRPr/>
            </a:pPr>
            <a:r>
              <a:rPr lang="en-US"/>
              <a:t>Ultimate</a:t>
            </a:r>
          </a:p>
          <a:p>
            <a:pPr>
              <a:buFont typeface="Arial" charset="0"/>
              <a:buChar char="•"/>
              <a:defRPr/>
            </a:pPr>
            <a:r>
              <a:rPr lang="en-US"/>
              <a:t>Compared to Windows 7</a:t>
            </a:r>
          </a:p>
          <a:p>
            <a:pPr lvl="1">
              <a:defRPr/>
            </a:pPr>
            <a:r>
              <a:rPr lang="en-US"/>
              <a:t>No pinned Taskbar items (Quick Launch toolbar instead)</a:t>
            </a:r>
          </a:p>
          <a:p>
            <a:pPr lvl="1">
              <a:defRPr/>
            </a:pPr>
            <a:r>
              <a:rPr lang="en-US"/>
              <a:t>Gadgets within Sidebar</a:t>
            </a:r>
          </a:p>
          <a:p>
            <a:pPr lvl="1">
              <a:defRPr/>
            </a:pPr>
            <a:r>
              <a:rPr lang="en-US"/>
              <a:t>Note gadgets should no longer be enabled due to security problems</a:t>
            </a:r>
          </a:p>
        </p:txBody>
      </p:sp>
    </p:spTree>
    <p:extLst>
      <p:ext uri="{BB962C8B-B14F-4D97-AF65-F5344CB8AC3E}">
        <p14:creationId xmlns:p14="http://schemas.microsoft.com/office/powerpoint/2010/main" val="14861466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of Strong Passwords</a:t>
            </a:r>
          </a:p>
        </p:txBody>
      </p:sp>
      <p:sp>
        <p:nvSpPr>
          <p:cNvPr id="5" name="Content Placeholder 4"/>
          <p:cNvSpPr>
            <a:spLocks noGrp="1"/>
          </p:cNvSpPr>
          <p:nvPr>
            <p:ph idx="1"/>
          </p:nvPr>
        </p:nvSpPr>
        <p:spPr/>
        <p:txBody>
          <a:bodyPr/>
          <a:lstStyle/>
          <a:p>
            <a:r>
              <a:rPr lang="en-GB" dirty="0"/>
              <a:t>Strong passwords are much, much harder to crack than weak passwords</a:t>
            </a:r>
          </a:p>
          <a:p>
            <a:r>
              <a:rPr lang="en-GB" dirty="0"/>
              <a:t>Strong passwords are resistant to brute force attack</a:t>
            </a:r>
          </a:p>
          <a:p>
            <a:r>
              <a:rPr lang="en-GB" dirty="0"/>
              <a:t>Confidentiality is maintained</a:t>
            </a:r>
          </a:p>
          <a:p>
            <a:endParaRPr lang="en-GB" dirty="0"/>
          </a:p>
        </p:txBody>
      </p:sp>
    </p:spTree>
    <p:extLst>
      <p:ext uri="{BB962C8B-B14F-4D97-AF65-F5344CB8AC3E}">
        <p14:creationId xmlns:p14="http://schemas.microsoft.com/office/powerpoint/2010/main" val="408748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Requirements</a:t>
            </a:r>
          </a:p>
        </p:txBody>
      </p:sp>
      <p:sp>
        <p:nvSpPr>
          <p:cNvPr id="2" name="Content Placeholder 1"/>
          <p:cNvSpPr>
            <a:spLocks noGrp="1"/>
          </p:cNvSpPr>
          <p:nvPr>
            <p:ph idx="1"/>
          </p:nvPr>
        </p:nvSpPr>
        <p:spPr/>
        <p:txBody>
          <a:bodyPr/>
          <a:lstStyle/>
          <a:p>
            <a:r>
              <a:rPr lang="en-US" dirty="0"/>
              <a:t>CPU</a:t>
            </a:r>
          </a:p>
          <a:p>
            <a:pPr lvl="1"/>
            <a:r>
              <a:rPr lang="en-US" dirty="0"/>
              <a:t>Cores / speed</a:t>
            </a:r>
          </a:p>
          <a:p>
            <a:pPr lvl="1"/>
            <a:r>
              <a:rPr lang="en-US" dirty="0"/>
              <a:t>x86 versus x64 (32 bit v 64 bit)</a:t>
            </a:r>
          </a:p>
          <a:p>
            <a:r>
              <a:rPr lang="en-US" dirty="0"/>
              <a:t>System memory</a:t>
            </a:r>
          </a:p>
          <a:p>
            <a:pPr lvl="1"/>
            <a:r>
              <a:rPr lang="en-US" dirty="0"/>
              <a:t>Official requirements often too conservative</a:t>
            </a:r>
          </a:p>
          <a:p>
            <a:r>
              <a:rPr lang="en-US" dirty="0"/>
              <a:t>Graphics adapter / graphics memory</a:t>
            </a:r>
          </a:p>
          <a:p>
            <a:r>
              <a:rPr lang="en-US" dirty="0"/>
              <a:t>Hard disk</a:t>
            </a:r>
          </a:p>
          <a:p>
            <a:pPr lvl="1"/>
            <a:r>
              <a:rPr lang="en-US" dirty="0"/>
              <a:t>Capacity not usually a problem with modern disks</a:t>
            </a:r>
          </a:p>
          <a:p>
            <a:pPr lvl="1"/>
            <a:r>
              <a:rPr lang="en-US" dirty="0"/>
              <a:t>Often represent a performance bottleneck though</a:t>
            </a:r>
          </a:p>
          <a:p>
            <a:pPr lvl="1"/>
            <a:endParaRPr lang="en-US" dirty="0"/>
          </a:p>
        </p:txBody>
      </p:sp>
    </p:spTree>
    <p:extLst>
      <p:ext uri="{BB962C8B-B14F-4D97-AF65-F5344CB8AC3E}">
        <p14:creationId xmlns:p14="http://schemas.microsoft.com/office/powerpoint/2010/main" val="254086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Limits</a:t>
            </a:r>
          </a:p>
        </p:txBody>
      </p:sp>
      <p:sp>
        <p:nvSpPr>
          <p:cNvPr id="2" name="Content Placeholder 1"/>
          <p:cNvSpPr>
            <a:spLocks noGrp="1"/>
          </p:cNvSpPr>
          <p:nvPr>
            <p:ph idx="1"/>
          </p:nvPr>
        </p:nvSpPr>
        <p:spPr/>
        <p:txBody>
          <a:bodyPr/>
          <a:lstStyle/>
          <a:p>
            <a:r>
              <a:rPr lang="en-US" dirty="0"/>
              <a:t>Professional / enterprise editions support better hardware at the high end</a:t>
            </a:r>
          </a:p>
          <a:p>
            <a:pPr lvl="1"/>
            <a:r>
              <a:rPr lang="en-US" dirty="0"/>
              <a:t>Multiple physical processors</a:t>
            </a:r>
          </a:p>
          <a:p>
            <a:pPr lvl="1"/>
            <a:r>
              <a:rPr lang="en-US" dirty="0"/>
              <a:t>Maximum system memory</a:t>
            </a:r>
          </a:p>
          <a:p>
            <a:r>
              <a:rPr lang="en-US" dirty="0"/>
              <a:t>Professional / enterprise editions support enterprise networking</a:t>
            </a:r>
          </a:p>
          <a:p>
            <a:pPr lvl="1"/>
            <a:r>
              <a:rPr lang="en-US" dirty="0"/>
              <a:t>Home editions cannot join domains</a:t>
            </a:r>
          </a:p>
          <a:p>
            <a:r>
              <a:rPr lang="en-US" dirty="0"/>
              <a:t>DVD / Blu-ray playback limitations</a:t>
            </a:r>
          </a:p>
        </p:txBody>
      </p:sp>
    </p:spTree>
    <p:extLst>
      <p:ext uri="{BB962C8B-B14F-4D97-AF65-F5344CB8AC3E}">
        <p14:creationId xmlns:p14="http://schemas.microsoft.com/office/powerpoint/2010/main" val="215222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Windows Upgrade Paths</a:t>
            </a:r>
            <a:endParaRPr lang="en-US"/>
          </a:p>
        </p:txBody>
      </p:sp>
      <p:sp>
        <p:nvSpPr>
          <p:cNvPr id="2" name="Content Placeholder 1"/>
          <p:cNvSpPr>
            <a:spLocks noGrp="1"/>
          </p:cNvSpPr>
          <p:nvPr>
            <p:ph idx="1"/>
          </p:nvPr>
        </p:nvSpPr>
        <p:spPr/>
        <p:txBody>
          <a:bodyPr/>
          <a:lstStyle/>
          <a:p>
            <a:r>
              <a:rPr lang="en-US" dirty="0"/>
              <a:t>Type of upgrade</a:t>
            </a:r>
          </a:p>
          <a:p>
            <a:pPr lvl="1"/>
            <a:r>
              <a:rPr lang="en-US" dirty="0"/>
              <a:t>In-place</a:t>
            </a:r>
          </a:p>
          <a:p>
            <a:pPr lvl="1"/>
            <a:r>
              <a:rPr lang="en-US" dirty="0"/>
              <a:t>Clean install (migration) -&gt; better</a:t>
            </a:r>
          </a:p>
          <a:p>
            <a:r>
              <a:rPr lang="en-US" dirty="0"/>
              <a:t>In-place generally preferred for home / small office</a:t>
            </a:r>
          </a:p>
          <a:p>
            <a:r>
              <a:rPr lang="en-US" dirty="0"/>
              <a:t>In-place upgrade must be performed from a supported product</a:t>
            </a:r>
          </a:p>
        </p:txBody>
      </p:sp>
    </p:spTree>
    <p:extLst>
      <p:ext uri="{BB962C8B-B14F-4D97-AF65-F5344CB8AC3E}">
        <p14:creationId xmlns:p14="http://schemas.microsoft.com/office/powerpoint/2010/main" val="280579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E503-768F-47FE-869D-18C12D6D8F33}"/>
              </a:ext>
            </a:extLst>
          </p:cNvPr>
          <p:cNvSpPr>
            <a:spLocks noGrp="1"/>
          </p:cNvSpPr>
          <p:nvPr>
            <p:ph type="title"/>
          </p:nvPr>
        </p:nvSpPr>
        <p:spPr/>
        <p:txBody>
          <a:bodyPr/>
          <a:lstStyle/>
          <a:p>
            <a:r>
              <a:rPr lang="en-GB"/>
              <a:t>Native Apps and Operating Systems</a:t>
            </a:r>
          </a:p>
        </p:txBody>
      </p:sp>
      <p:sp>
        <p:nvSpPr>
          <p:cNvPr id="3" name="Content Placeholder 2">
            <a:extLst>
              <a:ext uri="{FF2B5EF4-FFF2-40B4-BE49-F238E27FC236}">
                <a16:creationId xmlns:a16="http://schemas.microsoft.com/office/drawing/2014/main" id="{AFD2E1C0-CF6D-4834-9B68-7CAF3294F8D8}"/>
              </a:ext>
            </a:extLst>
          </p:cNvPr>
          <p:cNvSpPr>
            <a:spLocks noGrp="1"/>
          </p:cNvSpPr>
          <p:nvPr>
            <p:ph sz="half" idx="1"/>
          </p:nvPr>
        </p:nvSpPr>
        <p:spPr/>
        <p:txBody>
          <a:bodyPr/>
          <a:lstStyle/>
          <a:p>
            <a:r>
              <a:rPr lang="en-GB" dirty="0"/>
              <a:t>Native Apps are applications that have been developed to be used with particular hardware and software. </a:t>
            </a:r>
          </a:p>
          <a:p>
            <a:r>
              <a:rPr lang="en-GB" dirty="0"/>
              <a:t>This gives them an advantage as they can take full advantage of the hardware and software combined.</a:t>
            </a:r>
          </a:p>
          <a:p>
            <a:r>
              <a:rPr lang="en-GB" dirty="0"/>
              <a:t>Windows has many native applications that can be used for a variety of different tasks.</a:t>
            </a:r>
          </a:p>
        </p:txBody>
      </p:sp>
      <p:sp>
        <p:nvSpPr>
          <p:cNvPr id="4" name="Content Placeholder 3">
            <a:extLst>
              <a:ext uri="{FF2B5EF4-FFF2-40B4-BE49-F238E27FC236}">
                <a16:creationId xmlns:a16="http://schemas.microsoft.com/office/drawing/2014/main" id="{7D99B68E-65C8-4E6A-8149-1C917FE5CE3F}"/>
              </a:ext>
            </a:extLst>
          </p:cNvPr>
          <p:cNvSpPr>
            <a:spLocks noGrp="1"/>
          </p:cNvSpPr>
          <p:nvPr>
            <p:ph sz="half" idx="2"/>
          </p:nvPr>
        </p:nvSpPr>
        <p:spPr/>
        <p:txBody>
          <a:bodyPr/>
          <a:lstStyle/>
          <a:p>
            <a:r>
              <a:rPr lang="en-GB" dirty="0"/>
              <a:t>Internet Explorer</a:t>
            </a:r>
          </a:p>
          <a:p>
            <a:r>
              <a:rPr lang="en-GB" dirty="0"/>
              <a:t>Edge</a:t>
            </a:r>
          </a:p>
          <a:p>
            <a:r>
              <a:rPr lang="en-GB" dirty="0"/>
              <a:t>Notepad</a:t>
            </a:r>
          </a:p>
          <a:p>
            <a:r>
              <a:rPr lang="en-GB" dirty="0"/>
              <a:t>Paint</a:t>
            </a:r>
          </a:p>
          <a:p>
            <a:r>
              <a:rPr lang="en-GB" dirty="0"/>
              <a:t>Command Prompt</a:t>
            </a:r>
          </a:p>
          <a:p>
            <a:endParaRPr lang="en-GB" dirty="0"/>
          </a:p>
        </p:txBody>
      </p:sp>
      <p:sp>
        <p:nvSpPr>
          <p:cNvPr id="5" name="Slide Number Placeholder 4">
            <a:extLst>
              <a:ext uri="{FF2B5EF4-FFF2-40B4-BE49-F238E27FC236}">
                <a16:creationId xmlns:a16="http://schemas.microsoft.com/office/drawing/2014/main" id="{14D3AA87-C22A-4C13-8FA9-F21351F4643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236771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4251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idx="1"/>
          </p:nvPr>
        </p:nvSpPr>
        <p:spPr/>
        <p:txBody>
          <a:bodyPr>
            <a:normAutofit lnSpcReduction="10000"/>
          </a:bodyPr>
          <a:lstStyle/>
          <a:p>
            <a:r>
              <a:rPr lang="en-GB" dirty="0"/>
              <a:t>Edge was the browser that was supposed to replaced IE</a:t>
            </a:r>
          </a:p>
          <a:p>
            <a:r>
              <a:rPr lang="en-GB" dirty="0"/>
              <a:t>Comes preinstalled on Windows like IE </a:t>
            </a:r>
          </a:p>
          <a:p>
            <a:r>
              <a:rPr lang="en-GB" dirty="0"/>
              <a:t>PDF support built in to the browser</a:t>
            </a:r>
          </a:p>
          <a:p>
            <a:r>
              <a:rPr lang="en-GB" dirty="0"/>
              <a:t>Fairly lightweight</a:t>
            </a:r>
          </a:p>
          <a:p>
            <a:r>
              <a:rPr lang="en-GB" dirty="0"/>
              <a:t>Often is faster that other browsers</a:t>
            </a:r>
          </a:p>
          <a:p>
            <a:r>
              <a:rPr lang="en-GB" dirty="0"/>
              <a:t>According to the Security Council of Certificate Authorities (CASC), the current Edge browser is in fact the fastest and more secure browser on the market</a:t>
            </a:r>
          </a:p>
          <a:p>
            <a:r>
              <a:rPr lang="en-GB" dirty="0"/>
              <a:t>Uses Microsoft own search engines (Bing) that is not as good as competitors</a:t>
            </a:r>
          </a:p>
          <a:p>
            <a:r>
              <a:rPr lang="en-GB" dirty="0"/>
              <a:t>Less browser extensions than others</a:t>
            </a:r>
          </a:p>
          <a:p>
            <a:r>
              <a:rPr lang="en-GB" dirty="0"/>
              <a:t>Cannot search through history of the browser</a:t>
            </a:r>
          </a:p>
          <a:p>
            <a:r>
              <a:rPr lang="en-GB" dirty="0"/>
              <a:t>Not 100% compatible with web standards</a:t>
            </a:r>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24049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Operating System Software and Configuration(40%, K2)</a:t>
            </a:r>
          </a:p>
        </p:txBody>
      </p:sp>
      <p:sp>
        <p:nvSpPr>
          <p:cNvPr id="3" name="Content Placeholder 2"/>
          <p:cNvSpPr>
            <a:spLocks noGrp="1"/>
          </p:cNvSpPr>
          <p:nvPr>
            <p:ph idx="1"/>
          </p:nvPr>
        </p:nvSpPr>
        <p:spPr/>
        <p:txBody>
          <a:bodyPr>
            <a:normAutofit/>
          </a:bodyPr>
          <a:lstStyle/>
          <a:p>
            <a:r>
              <a:rPr lang="en-GB" dirty="0"/>
              <a:t>In this topic, the apprentice will gain an understanding and working knowledge of current operating systems. The successful apprentice should be able to: </a:t>
            </a:r>
          </a:p>
          <a:p>
            <a:pPr lvl="1"/>
            <a:r>
              <a:rPr lang="en-GB" dirty="0"/>
              <a:t>Describe different operating system platforms</a:t>
            </a:r>
          </a:p>
          <a:p>
            <a:pPr lvl="1"/>
            <a:r>
              <a:rPr lang="en-GB" dirty="0"/>
              <a:t>List and order the basic process of building a PC</a:t>
            </a:r>
          </a:p>
          <a:p>
            <a:pPr lvl="1"/>
            <a:r>
              <a:rPr lang="en-GB" dirty="0"/>
              <a:t>Describe the process for installing a software operating system</a:t>
            </a:r>
          </a:p>
          <a:p>
            <a:pPr lvl="1"/>
            <a:r>
              <a:rPr lang="en-GB" dirty="0"/>
              <a:t>List and describe the order of tasks required for end-to-end testing of an operating system to ensure it works as intended (Windows, Linux)</a:t>
            </a:r>
          </a:p>
          <a:p>
            <a:pPr lvl="1"/>
            <a:r>
              <a:rPr lang="en-GB" dirty="0"/>
              <a:t>Summarise the native applications for different operating systems</a:t>
            </a:r>
          </a:p>
          <a:p>
            <a:pPr lvl="1"/>
            <a:r>
              <a:rPr lang="en-GB" dirty="0"/>
              <a:t>Explain the security principles when running an operating system running on a platform</a:t>
            </a:r>
          </a:p>
        </p:txBody>
      </p:sp>
    </p:spTree>
    <p:extLst>
      <p:ext uri="{BB962C8B-B14F-4D97-AF65-F5344CB8AC3E}">
        <p14:creationId xmlns:p14="http://schemas.microsoft.com/office/powerpoint/2010/main" val="110889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lstStyle/>
          <a:p>
            <a:r>
              <a:rPr lang="en-GB" dirty="0"/>
              <a:t>Very lightweight</a:t>
            </a:r>
          </a:p>
          <a:p>
            <a:r>
              <a:rPr lang="en-GB" dirty="0"/>
              <a:t>Can be used to modify program scripts and code</a:t>
            </a:r>
          </a:p>
          <a:p>
            <a:r>
              <a:rPr lang="en-GB" dirty="0"/>
              <a:t>Based of MS-DOS </a:t>
            </a:r>
          </a:p>
          <a:p>
            <a:r>
              <a:rPr lang="en-GB" dirty="0"/>
              <a:t>Included on all versions of windows from 1.0 onwards</a:t>
            </a:r>
          </a:p>
          <a:p>
            <a:r>
              <a:rPr lang="en-GB" dirty="0"/>
              <a:t>Very simple – Maybe too simple</a:t>
            </a:r>
          </a:p>
          <a:p>
            <a:r>
              <a:rPr lang="en-GB" dirty="0"/>
              <a:t>Harder to use that other IDE’s</a:t>
            </a:r>
          </a:p>
          <a:p>
            <a:r>
              <a:rPr lang="en-GB" dirty="0"/>
              <a:t>Does not offer the same amount of flexibility to users than other text editors like WordPad or notepad++</a:t>
            </a:r>
          </a:p>
          <a:p>
            <a:r>
              <a:rPr lang="en-GB" dirty="0"/>
              <a:t>Not very user friendly</a:t>
            </a:r>
          </a:p>
          <a:p>
            <a:r>
              <a:rPr lang="en-GB" dirty="0"/>
              <a:t>Outdated</a:t>
            </a:r>
          </a:p>
          <a:p>
            <a:endParaRPr lang="en-GB" dirty="0"/>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1657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Windows</a:t>
            </a:r>
          </a:p>
          <a:p>
            <a:r>
              <a:rPr lang="en-GB" dirty="0"/>
              <a:t>In July 2017, Microsoft added Paint to the list of deprecated Windows features</a:t>
            </a:r>
          </a:p>
          <a:p>
            <a:r>
              <a:rPr lang="en-GB" dirty="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21</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68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Upgrade Advisor / Assistant</a:t>
            </a:r>
          </a:p>
        </p:txBody>
      </p:sp>
      <p:pic>
        <p:nvPicPr>
          <p:cNvPr id="6" name="Content Placeholder 5" descr="Windows 7 Upgrade Advisor report"/>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88597" y="1859713"/>
            <a:ext cx="6930754" cy="4756150"/>
          </a:xfrm>
          <a:prstGeom prst="rect">
            <a:avLst/>
          </a:prstGeom>
          <a:noFill/>
          <a:ln>
            <a:noFill/>
          </a:ln>
        </p:spPr>
      </p:pic>
      <p:sp>
        <p:nvSpPr>
          <p:cNvPr id="2" name="Oval 1"/>
          <p:cNvSpPr/>
          <p:nvPr/>
        </p:nvSpPr>
        <p:spPr>
          <a:xfrm>
            <a:off x="4211053" y="3168316"/>
            <a:ext cx="2999874" cy="545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2" idx="6"/>
          </p:cNvCxnSpPr>
          <p:nvPr/>
        </p:nvCxnSpPr>
        <p:spPr>
          <a:xfrm flipH="1" flipV="1">
            <a:off x="7210927" y="3441032"/>
            <a:ext cx="206141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72337" y="2987388"/>
            <a:ext cx="2069431" cy="923330"/>
          </a:xfrm>
          <a:prstGeom prst="rect">
            <a:avLst/>
          </a:prstGeom>
          <a:noFill/>
        </p:spPr>
        <p:txBody>
          <a:bodyPr wrap="square" rtlCol="0">
            <a:spAutoFit/>
          </a:bodyPr>
          <a:lstStyle/>
          <a:p>
            <a:r>
              <a:rPr lang="en-GB" dirty="0"/>
              <a:t>Why would this NOT be a good idea?</a:t>
            </a:r>
          </a:p>
        </p:txBody>
      </p:sp>
    </p:spTree>
    <p:extLst>
      <p:ext uri="{BB962C8B-B14F-4D97-AF65-F5344CB8AC3E}">
        <p14:creationId xmlns:p14="http://schemas.microsoft.com/office/powerpoint/2010/main" val="14649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servers</a:t>
            </a:r>
          </a:p>
        </p:txBody>
      </p:sp>
      <p:sp>
        <p:nvSpPr>
          <p:cNvPr id="3" name="Content Placeholder 2"/>
          <p:cNvSpPr>
            <a:spLocks noGrp="1"/>
          </p:cNvSpPr>
          <p:nvPr>
            <p:ph idx="1"/>
          </p:nvPr>
        </p:nvSpPr>
        <p:spPr/>
        <p:txBody>
          <a:bodyPr/>
          <a:lstStyle/>
          <a:p>
            <a:r>
              <a:rPr lang="en-US" dirty="0"/>
              <a:t>Open Source</a:t>
            </a:r>
          </a:p>
          <a:p>
            <a:r>
              <a:rPr lang="en-US" dirty="0"/>
              <a:t>Built off of UNIX</a:t>
            </a:r>
          </a:p>
          <a:p>
            <a:r>
              <a:rPr lang="en-US" dirty="0"/>
              <a:t>Linux is the most popular operating system on Servers – </a:t>
            </a:r>
            <a:r>
              <a:rPr lang="en-US" dirty="0" err="1"/>
              <a:t>macOS</a:t>
            </a:r>
            <a:r>
              <a:rPr lang="en-US" dirty="0"/>
              <a:t> Server and Windows both Cost.</a:t>
            </a:r>
          </a:p>
          <a:p>
            <a:r>
              <a:rPr lang="en-US" dirty="0"/>
              <a:t>If a problem persists in Windows or </a:t>
            </a:r>
            <a:r>
              <a:rPr lang="en-US" dirty="0" err="1"/>
              <a:t>macOS</a:t>
            </a:r>
            <a:r>
              <a:rPr lang="en-GB" dirty="0"/>
              <a:t> they have to assign their teams to identify and resolve the problem.</a:t>
            </a:r>
          </a:p>
          <a:p>
            <a:r>
              <a:rPr lang="en-US" dirty="0"/>
              <a:t>If Linux has a problem it can be solved most of the time quicker as its open source millions of users can help.</a:t>
            </a:r>
          </a:p>
          <a:p>
            <a:r>
              <a:rPr lang="en-US" dirty="0"/>
              <a:t>This makes Linux Stable, Secure, and flexible </a:t>
            </a:r>
          </a:p>
          <a:p>
            <a:r>
              <a:rPr lang="en-US" dirty="0"/>
              <a:t>UBUNTU Server is a very common Linux Server</a:t>
            </a:r>
            <a:endParaRPr lang="en-GB" dirty="0"/>
          </a:p>
          <a:p>
            <a:endParaRPr lang="en-GB" dirty="0"/>
          </a:p>
        </p:txBody>
      </p:sp>
    </p:spTree>
    <p:extLst>
      <p:ext uri="{BB962C8B-B14F-4D97-AF65-F5344CB8AC3E}">
        <p14:creationId xmlns:p14="http://schemas.microsoft.com/office/powerpoint/2010/main" val="426791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Server</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093" r="3048"/>
          <a:stretch/>
        </p:blipFill>
        <p:spPr>
          <a:xfrm>
            <a:off x="72189" y="3366391"/>
            <a:ext cx="5670884" cy="340582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80" b="5104"/>
          <a:stretch/>
        </p:blipFill>
        <p:spPr>
          <a:xfrm>
            <a:off x="6010275" y="3376860"/>
            <a:ext cx="6108019" cy="3384884"/>
          </a:xfrm>
          <a:prstGeom prst="rect">
            <a:avLst/>
          </a:prstGeom>
        </p:spPr>
      </p:pic>
      <p:sp>
        <p:nvSpPr>
          <p:cNvPr id="6" name="TextBox 5"/>
          <p:cNvSpPr txBox="1"/>
          <p:nvPr/>
        </p:nvSpPr>
        <p:spPr>
          <a:xfrm>
            <a:off x="617113" y="1884362"/>
            <a:ext cx="5317546" cy="1200329"/>
          </a:xfrm>
          <a:prstGeom prst="rect">
            <a:avLst/>
          </a:prstGeom>
          <a:noFill/>
        </p:spPr>
        <p:txBody>
          <a:bodyPr wrap="none" rtlCol="0">
            <a:spAutoFit/>
          </a:bodyPr>
          <a:lstStyle/>
          <a:p>
            <a:pPr marL="285750" indent="-285750">
              <a:buFont typeface="Arial" panose="020B0604020202020204" pitchFamily="34" charset="0"/>
              <a:buChar char="•"/>
            </a:pPr>
            <a:r>
              <a:rPr lang="en-GB" dirty="0"/>
              <a:t>Highly reliable and powerful</a:t>
            </a:r>
          </a:p>
          <a:p>
            <a:pPr marL="285750" indent="-285750">
              <a:buFont typeface="Arial" panose="020B0604020202020204" pitchFamily="34" charset="0"/>
              <a:buChar char="•"/>
            </a:pPr>
            <a:r>
              <a:rPr lang="en-GB" dirty="0"/>
              <a:t>Super efficient and scalable</a:t>
            </a:r>
          </a:p>
          <a:p>
            <a:pPr marL="285750" indent="-285750">
              <a:buFont typeface="Arial" panose="020B0604020202020204" pitchFamily="34" charset="0"/>
              <a:buChar char="•"/>
            </a:pPr>
            <a:r>
              <a:rPr lang="en-GB" dirty="0"/>
              <a:t>Command line only</a:t>
            </a:r>
          </a:p>
          <a:p>
            <a:pPr marL="285750" indent="-285750">
              <a:buFont typeface="Arial" panose="020B0604020202020204" pitchFamily="34" charset="0"/>
              <a:buChar char="•"/>
            </a:pPr>
            <a:r>
              <a:rPr lang="en-GB" dirty="0"/>
              <a:t>Need to know the commands to be able to use fully</a:t>
            </a:r>
          </a:p>
        </p:txBody>
      </p:sp>
    </p:spTree>
    <p:extLst>
      <p:ext uri="{BB962C8B-B14F-4D97-AF65-F5344CB8AC3E}">
        <p14:creationId xmlns:p14="http://schemas.microsoft.com/office/powerpoint/2010/main" val="2406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Desktop</a:t>
            </a:r>
            <a:endParaRPr lang="en-GB" dirty="0"/>
          </a:p>
        </p:txBody>
      </p:sp>
      <p:sp>
        <p:nvSpPr>
          <p:cNvPr id="3" name="Content Placeholder 2"/>
          <p:cNvSpPr>
            <a:spLocks noGrp="1"/>
          </p:cNvSpPr>
          <p:nvPr>
            <p:ph sz="half" idx="1"/>
          </p:nvPr>
        </p:nvSpPr>
        <p:spPr/>
        <p:txBody>
          <a:bodyPr/>
          <a:lstStyle/>
          <a:p>
            <a:r>
              <a:rPr lang="en-US" dirty="0"/>
              <a:t>Many varieties, called distro’s</a:t>
            </a:r>
          </a:p>
          <a:p>
            <a:r>
              <a:rPr lang="en-US" dirty="0"/>
              <a:t>Linux has an interface similar to windows so it is not to difficult to use.</a:t>
            </a:r>
          </a:p>
          <a:p>
            <a:r>
              <a:rPr lang="en-US" dirty="0"/>
              <a:t>A lot of the commands are similar also:</a:t>
            </a:r>
          </a:p>
          <a:p>
            <a:pPr lvl="1"/>
            <a:r>
              <a:rPr lang="en-US" dirty="0"/>
              <a:t>Ipconfig (Windows)</a:t>
            </a:r>
          </a:p>
          <a:p>
            <a:pPr lvl="1"/>
            <a:r>
              <a:rPr lang="en-US" dirty="0" err="1"/>
              <a:t>Ifconfig</a:t>
            </a:r>
            <a:r>
              <a:rPr lang="en-US" dirty="0"/>
              <a:t> (Linux)</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400" y="728850"/>
            <a:ext cx="5133975" cy="290024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25</a:t>
            </a:fld>
            <a:endParaRPr lang="en-GB">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400" y="3811656"/>
            <a:ext cx="4590472" cy="2869045"/>
          </a:xfrm>
          <a:prstGeom prst="rect">
            <a:avLst/>
          </a:prstGeom>
        </p:spPr>
      </p:pic>
    </p:spTree>
    <p:extLst>
      <p:ext uri="{BB962C8B-B14F-4D97-AF65-F5344CB8AC3E}">
        <p14:creationId xmlns:p14="http://schemas.microsoft.com/office/powerpoint/2010/main" val="13973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Android</a:t>
            </a:r>
            <a:endParaRPr lang="en-GB"/>
          </a:p>
        </p:txBody>
      </p:sp>
      <p:sp>
        <p:nvSpPr>
          <p:cNvPr id="3" name="Content Placeholder 2"/>
          <p:cNvSpPr>
            <a:spLocks noGrp="1"/>
          </p:cNvSpPr>
          <p:nvPr>
            <p:ph sz="half" idx="1"/>
          </p:nvPr>
        </p:nvSpPr>
        <p:spPr/>
        <p:txBody>
          <a:bodyPr/>
          <a:lstStyle/>
          <a:p>
            <a:r>
              <a:rPr lang="en-GB" dirty="0"/>
              <a:t>Initially developed by Android Inc. and then bought by Google</a:t>
            </a:r>
          </a:p>
          <a:p>
            <a:r>
              <a:rPr lang="en-US" dirty="0"/>
              <a:t>Based off the Linux OS family and other open source software</a:t>
            </a:r>
          </a:p>
          <a:p>
            <a:r>
              <a:rPr lang="en-US" dirty="0"/>
              <a:t>Can be customized significantly more than Apple IOS</a:t>
            </a:r>
          </a:p>
          <a:p>
            <a:r>
              <a:rPr lang="en-US" dirty="0"/>
              <a:t>Can be distributed across a massive range of mobile devices (Tablets, phablets, and phones)</a:t>
            </a:r>
          </a:p>
          <a:p>
            <a:r>
              <a:rPr lang="en-US" dirty="0"/>
              <a:t>Apps can be installed from Google Play Store</a:t>
            </a:r>
          </a:p>
          <a:p>
            <a:r>
              <a:rPr lang="en-US" dirty="0"/>
              <a:t>Apps can also be installed from other sites like Amazon and also APKs</a:t>
            </a:r>
          </a:p>
          <a:p>
            <a:r>
              <a:rPr lang="en-US" dirty="0"/>
              <a:t>Primarily for touch devices</a:t>
            </a:r>
          </a:p>
          <a:p>
            <a:endParaRPr lang="en-US" dirty="0"/>
          </a:p>
          <a:p>
            <a:endParaRPr lang="en-US" dirty="0"/>
          </a:p>
          <a:p>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26</a:t>
            </a:fld>
            <a:endParaRPr lang="en-GB">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21" y="3234456"/>
            <a:ext cx="3219450" cy="2857500"/>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57778" y="617622"/>
            <a:ext cx="2499461" cy="2934368"/>
          </a:xfrm>
        </p:spPr>
      </p:pic>
    </p:spTree>
    <p:extLst>
      <p:ext uri="{BB962C8B-B14F-4D97-AF65-F5344CB8AC3E}">
        <p14:creationId xmlns:p14="http://schemas.microsoft.com/office/powerpoint/2010/main" val="69622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Android</a:t>
            </a:r>
          </a:p>
        </p:txBody>
      </p:sp>
      <p:sp>
        <p:nvSpPr>
          <p:cNvPr id="3" name="Content Placeholder 2"/>
          <p:cNvSpPr>
            <a:spLocks noGrp="1"/>
          </p:cNvSpPr>
          <p:nvPr>
            <p:ph idx="1"/>
          </p:nvPr>
        </p:nvSpPr>
        <p:spPr/>
        <p:txBody>
          <a:bodyPr/>
          <a:lstStyle/>
          <a:p>
            <a:r>
              <a:rPr lang="en-GB" dirty="0"/>
              <a:t>The core Android source code is known as Android Open Source Project (AOSP), and is primarily licensed under the Apache License</a:t>
            </a:r>
          </a:p>
          <a:p>
            <a:r>
              <a:rPr lang="en-GB" dirty="0"/>
              <a:t>Android is also associated with a suite of proprietary software developed by Google, called Google Mobile Services</a:t>
            </a:r>
          </a:p>
          <a:p>
            <a:r>
              <a:rPr lang="en-GB" dirty="0"/>
              <a:t>Installed by default on Android devices</a:t>
            </a:r>
          </a:p>
          <a:p>
            <a:pPr lvl="1"/>
            <a:r>
              <a:rPr lang="en-GB" dirty="0"/>
              <a:t> the Google Chrome web browser</a:t>
            </a:r>
          </a:p>
          <a:p>
            <a:pPr lvl="1"/>
            <a:r>
              <a:rPr lang="en-GB" dirty="0"/>
              <a:t>Google Search </a:t>
            </a:r>
          </a:p>
          <a:p>
            <a:pPr lvl="1"/>
            <a:r>
              <a:rPr lang="en-GB" dirty="0"/>
              <a:t>Gmail</a:t>
            </a:r>
          </a:p>
          <a:p>
            <a:pPr lvl="1"/>
            <a:r>
              <a:rPr lang="en-GB" dirty="0"/>
              <a:t>The application store and digital distribution platform Google Play</a:t>
            </a:r>
          </a:p>
        </p:txBody>
      </p:sp>
    </p:spTree>
    <p:extLst>
      <p:ext uri="{BB962C8B-B14F-4D97-AF65-F5344CB8AC3E}">
        <p14:creationId xmlns:p14="http://schemas.microsoft.com/office/powerpoint/2010/main" val="118608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IOS</a:t>
            </a:r>
            <a:endParaRPr lang="en-GB"/>
          </a:p>
        </p:txBody>
      </p:sp>
      <p:sp>
        <p:nvSpPr>
          <p:cNvPr id="3" name="Content Placeholder 2"/>
          <p:cNvSpPr>
            <a:spLocks noGrp="1"/>
          </p:cNvSpPr>
          <p:nvPr>
            <p:ph sz="half" idx="1"/>
          </p:nvPr>
        </p:nvSpPr>
        <p:spPr/>
        <p:txBody>
          <a:bodyPr/>
          <a:lstStyle/>
          <a:p>
            <a:r>
              <a:rPr lang="en-US" dirty="0"/>
              <a:t>Based of OSX/UNIX OS family</a:t>
            </a:r>
          </a:p>
          <a:p>
            <a:r>
              <a:rPr lang="en-US" dirty="0"/>
              <a:t>Customization is limited unless jailbroken</a:t>
            </a:r>
          </a:p>
          <a:p>
            <a:r>
              <a:rPr lang="en-US" dirty="0"/>
              <a:t>Only available on Apple products such as iPod Touch, iPhone, and iPad</a:t>
            </a:r>
          </a:p>
          <a:p>
            <a:r>
              <a:rPr lang="en-US" dirty="0"/>
              <a:t>Applications can only be installed from Apple app store</a:t>
            </a:r>
          </a:p>
          <a:p>
            <a:r>
              <a:rPr lang="en-US" dirty="0"/>
              <a:t>In most cases more secure than Android</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411" y="1322401"/>
            <a:ext cx="2038350" cy="441007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1476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Apple iOS</a:t>
            </a:r>
          </a:p>
        </p:txBody>
      </p:sp>
      <p:sp>
        <p:nvSpPr>
          <p:cNvPr id="3" name="Content Placeholder 2"/>
          <p:cNvSpPr>
            <a:spLocks noGrp="1"/>
          </p:cNvSpPr>
          <p:nvPr>
            <p:ph idx="1"/>
          </p:nvPr>
        </p:nvSpPr>
        <p:spPr/>
        <p:txBody>
          <a:bodyPr/>
          <a:lstStyle/>
          <a:p>
            <a:r>
              <a:rPr lang="en-GB" dirty="0"/>
              <a:t>iOS is a mobile operating system created and developed by Apple exclusively for its hardware</a:t>
            </a:r>
          </a:p>
          <a:p>
            <a:r>
              <a:rPr lang="en-GB" dirty="0"/>
              <a:t>It is the operating system that presently powers many of the company's mobile devices, including the iPhone, iPad, and iPod Touch</a:t>
            </a:r>
          </a:p>
          <a:p>
            <a:r>
              <a:rPr lang="en-GB" dirty="0"/>
              <a:t>It is the second most popular mobile operating system globally after Android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637548"/>
            <a:ext cx="3048000"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247" y="3920958"/>
            <a:ext cx="3948363" cy="2632242"/>
          </a:xfrm>
          <a:prstGeom prst="rect">
            <a:avLst/>
          </a:prstGeom>
        </p:spPr>
      </p:pic>
    </p:spTree>
    <p:extLst>
      <p:ext uri="{BB962C8B-B14F-4D97-AF65-F5344CB8AC3E}">
        <p14:creationId xmlns:p14="http://schemas.microsoft.com/office/powerpoint/2010/main" val="20004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Describe different operating system platforms</a:t>
            </a:r>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544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MacOS</a:t>
            </a:r>
            <a:endParaRPr lang="en-GB" dirty="0"/>
          </a:p>
        </p:txBody>
      </p:sp>
      <p:sp>
        <p:nvSpPr>
          <p:cNvPr id="3" name="Content Placeholder 2"/>
          <p:cNvSpPr>
            <a:spLocks noGrp="1"/>
          </p:cNvSpPr>
          <p:nvPr>
            <p:ph idx="1"/>
          </p:nvPr>
        </p:nvSpPr>
        <p:spPr>
          <a:xfrm>
            <a:off x="312822" y="2276873"/>
            <a:ext cx="11590421" cy="1749696"/>
          </a:xfrm>
        </p:spPr>
        <p:txBody>
          <a:bodyPr/>
          <a:lstStyle/>
          <a:p>
            <a:r>
              <a:rPr lang="en-GB" dirty="0" err="1"/>
              <a:t>macOS</a:t>
            </a:r>
            <a:r>
              <a:rPr lang="en-GB" dirty="0"/>
              <a:t> is a series of graphical operating systems developed and marketed by Apple Inc. since 2001</a:t>
            </a:r>
          </a:p>
          <a:p>
            <a:r>
              <a:rPr lang="en-GB" dirty="0"/>
              <a:t>It is the primary operating system for Apple's Mac family of computers</a:t>
            </a:r>
          </a:p>
          <a:p>
            <a:r>
              <a:rPr lang="en-GB" dirty="0"/>
              <a:t>Within the market of desktop, laptop and home computers, and by web usage, it is the second most widely used desktop OS, after Microsoft Windows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42" y="4026569"/>
            <a:ext cx="4379495" cy="24634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3" y="4008522"/>
            <a:ext cx="3970421" cy="2481513"/>
          </a:xfrm>
          <a:prstGeom prst="rect">
            <a:avLst/>
          </a:prstGeom>
        </p:spPr>
      </p:pic>
    </p:spTree>
    <p:extLst>
      <p:ext uri="{BB962C8B-B14F-4D97-AF65-F5344CB8AC3E}">
        <p14:creationId xmlns:p14="http://schemas.microsoft.com/office/powerpoint/2010/main" val="347523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31</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4064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used 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32</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3624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33</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99075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a:t>
            </a:r>
          </a:p>
        </p:txBody>
      </p:sp>
      <p:sp>
        <p:nvSpPr>
          <p:cNvPr id="3" name="Content Placeholder 2"/>
          <p:cNvSpPr>
            <a:spLocks noGrp="1"/>
          </p:cNvSpPr>
          <p:nvPr>
            <p:ph type="body" idx="1"/>
          </p:nvPr>
        </p:nvSpPr>
        <p:spPr/>
        <p:txBody>
          <a:bodyPr/>
          <a:lstStyle/>
          <a:p>
            <a:r>
              <a:rPr lang="en-GB" dirty="0"/>
              <a:t>List and order the basic process of building a PC</a:t>
            </a:r>
          </a:p>
        </p:txBody>
      </p:sp>
    </p:spTree>
    <p:extLst>
      <p:ext uri="{BB962C8B-B14F-4D97-AF65-F5344CB8AC3E}">
        <p14:creationId xmlns:p14="http://schemas.microsoft.com/office/powerpoint/2010/main" val="107537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Selection</a:t>
            </a:r>
          </a:p>
        </p:txBody>
      </p:sp>
      <p:sp>
        <p:nvSpPr>
          <p:cNvPr id="3" name="Content Placeholder 2"/>
          <p:cNvSpPr>
            <a:spLocks noGrp="1"/>
          </p:cNvSpPr>
          <p:nvPr>
            <p:ph idx="1"/>
          </p:nvPr>
        </p:nvSpPr>
        <p:spPr/>
        <p:txBody>
          <a:bodyPr/>
          <a:lstStyle/>
          <a:p>
            <a:r>
              <a:rPr lang="en-GB" dirty="0"/>
              <a:t>To build a complete PC you need the following components:</a:t>
            </a:r>
          </a:p>
          <a:p>
            <a:pPr lvl="1"/>
            <a:r>
              <a:rPr lang="en-GB" dirty="0"/>
              <a:t>Motherboard</a:t>
            </a:r>
          </a:p>
          <a:p>
            <a:pPr lvl="1"/>
            <a:r>
              <a:rPr lang="en-GB" dirty="0"/>
              <a:t>Processor</a:t>
            </a:r>
          </a:p>
          <a:p>
            <a:pPr lvl="1"/>
            <a:r>
              <a:rPr lang="en-GB" dirty="0"/>
              <a:t>Memory</a:t>
            </a:r>
          </a:p>
          <a:p>
            <a:pPr lvl="1"/>
            <a:r>
              <a:rPr lang="en-GB" dirty="0"/>
              <a:t>Hard drive</a:t>
            </a:r>
          </a:p>
          <a:p>
            <a:pPr lvl="1"/>
            <a:r>
              <a:rPr lang="en-GB" dirty="0"/>
              <a:t>Graphics card</a:t>
            </a:r>
          </a:p>
          <a:p>
            <a:pPr lvl="1"/>
            <a:r>
              <a:rPr lang="en-GB" dirty="0"/>
              <a:t>CPU cooler and fan</a:t>
            </a:r>
          </a:p>
          <a:p>
            <a:pPr lvl="1"/>
            <a:r>
              <a:rPr lang="en-GB" dirty="0"/>
              <a:t>Power supply</a:t>
            </a:r>
          </a:p>
          <a:p>
            <a:pPr lvl="1"/>
            <a:r>
              <a:rPr lang="en-GB" dirty="0"/>
              <a:t>Case</a:t>
            </a:r>
          </a:p>
          <a:p>
            <a:pPr lvl="1"/>
            <a:r>
              <a:rPr lang="en-GB" dirty="0"/>
              <a:t>Monitor</a:t>
            </a:r>
          </a:p>
          <a:p>
            <a:pPr lvl="1"/>
            <a:r>
              <a:rPr lang="en-GB" dirty="0"/>
              <a:t>Optical drive*</a:t>
            </a:r>
          </a:p>
          <a:p>
            <a:pPr lvl="1"/>
            <a:endParaRPr lang="en-GB" dirty="0"/>
          </a:p>
        </p:txBody>
      </p:sp>
    </p:spTree>
    <p:extLst>
      <p:ext uri="{BB962C8B-B14F-4D97-AF65-F5344CB8AC3E}">
        <p14:creationId xmlns:p14="http://schemas.microsoft.com/office/powerpoint/2010/main" val="254169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Order of Component Assembly</a:t>
            </a:r>
          </a:p>
        </p:txBody>
      </p:sp>
      <p:sp>
        <p:nvSpPr>
          <p:cNvPr id="3" name="Content Placeholder 2"/>
          <p:cNvSpPr>
            <a:spLocks noGrp="1"/>
          </p:cNvSpPr>
          <p:nvPr>
            <p:ph idx="1"/>
          </p:nvPr>
        </p:nvSpPr>
        <p:spPr/>
        <p:txBody>
          <a:bodyPr/>
          <a:lstStyle/>
          <a:p>
            <a:r>
              <a:rPr lang="en-GB" dirty="0"/>
              <a:t>Motherboard</a:t>
            </a:r>
          </a:p>
          <a:p>
            <a:r>
              <a:rPr lang="en-GB" dirty="0"/>
              <a:t>CPU cooler and fan</a:t>
            </a:r>
          </a:p>
          <a:p>
            <a:r>
              <a:rPr lang="en-GB" dirty="0"/>
              <a:t>Memory</a:t>
            </a:r>
          </a:p>
          <a:p>
            <a:r>
              <a:rPr lang="en-GB" dirty="0"/>
              <a:t>Case</a:t>
            </a:r>
          </a:p>
          <a:p>
            <a:r>
              <a:rPr lang="en-GB" dirty="0"/>
              <a:t>Power supply</a:t>
            </a:r>
          </a:p>
          <a:p>
            <a:r>
              <a:rPr lang="en-GB" dirty="0"/>
              <a:t>Hard drive</a:t>
            </a:r>
          </a:p>
          <a:p>
            <a:r>
              <a:rPr lang="en-GB" dirty="0"/>
              <a:t>Optical drive</a:t>
            </a:r>
          </a:p>
          <a:p>
            <a:r>
              <a:rPr lang="en-GB" dirty="0"/>
              <a:t>Graphics card</a:t>
            </a:r>
          </a:p>
        </p:txBody>
      </p:sp>
      <p:sp>
        <p:nvSpPr>
          <p:cNvPr id="4" name="Rectangle 3"/>
          <p:cNvSpPr/>
          <p:nvPr/>
        </p:nvSpPr>
        <p:spPr>
          <a:xfrm>
            <a:off x="244134" y="2220725"/>
            <a:ext cx="2591308" cy="1195136"/>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p:cNvCxnSpPr/>
          <p:nvPr/>
        </p:nvCxnSpPr>
        <p:spPr>
          <a:xfrm flipH="1" flipV="1">
            <a:off x="2904130" y="2818293"/>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0988" y="2504652"/>
            <a:ext cx="4033348" cy="646331"/>
          </a:xfrm>
          <a:prstGeom prst="rect">
            <a:avLst/>
          </a:prstGeom>
          <a:noFill/>
        </p:spPr>
        <p:txBody>
          <a:bodyPr wrap="none" rtlCol="0">
            <a:spAutoFit/>
          </a:bodyPr>
          <a:lstStyle/>
          <a:p>
            <a:r>
              <a:rPr lang="en-GB" dirty="0"/>
              <a:t>These are assembled outside of the case </a:t>
            </a:r>
          </a:p>
          <a:p>
            <a:r>
              <a:rPr lang="en-GB" dirty="0"/>
              <a:t>then inserted into the case</a:t>
            </a:r>
          </a:p>
        </p:txBody>
      </p:sp>
      <p:sp>
        <p:nvSpPr>
          <p:cNvPr id="8" name="Rectangle 7"/>
          <p:cNvSpPr/>
          <p:nvPr/>
        </p:nvSpPr>
        <p:spPr>
          <a:xfrm>
            <a:off x="244134" y="3472008"/>
            <a:ext cx="2591308" cy="735208"/>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H="1" flipV="1">
            <a:off x="2894605" y="385713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31463" y="3395469"/>
            <a:ext cx="3884187" cy="923330"/>
          </a:xfrm>
          <a:prstGeom prst="rect">
            <a:avLst/>
          </a:prstGeom>
          <a:noFill/>
        </p:spPr>
        <p:txBody>
          <a:bodyPr wrap="square" rtlCol="0">
            <a:spAutoFit/>
          </a:bodyPr>
          <a:lstStyle/>
          <a:p>
            <a:r>
              <a:rPr lang="en-GB" dirty="0"/>
              <a:t>The case is opened, stand-offs for the motherboard screwed in and then the motherboard is inserted</a:t>
            </a:r>
          </a:p>
        </p:txBody>
      </p:sp>
      <p:cxnSp>
        <p:nvCxnSpPr>
          <p:cNvPr id="11" name="Straight Arrow Connector 10"/>
          <p:cNvCxnSpPr/>
          <p:nvPr/>
        </p:nvCxnSpPr>
        <p:spPr>
          <a:xfrm flipH="1" flipV="1">
            <a:off x="2835442" y="5187705"/>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72300" y="5012564"/>
            <a:ext cx="3884187" cy="369332"/>
          </a:xfrm>
          <a:prstGeom prst="rect">
            <a:avLst/>
          </a:prstGeom>
          <a:noFill/>
        </p:spPr>
        <p:txBody>
          <a:bodyPr wrap="square" rtlCol="0">
            <a:spAutoFit/>
          </a:bodyPr>
          <a:lstStyle/>
          <a:p>
            <a:r>
              <a:rPr lang="en-GB" dirty="0"/>
              <a:t>Plugs into the motherboard</a:t>
            </a:r>
          </a:p>
        </p:txBody>
      </p:sp>
      <p:cxnSp>
        <p:nvCxnSpPr>
          <p:cNvPr id="13" name="Straight Arrow Connector 12"/>
          <p:cNvCxnSpPr/>
          <p:nvPr/>
        </p:nvCxnSpPr>
        <p:spPr>
          <a:xfrm flipH="1" flipV="1">
            <a:off x="2904130" y="460941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40988" y="4434273"/>
            <a:ext cx="3884187" cy="369332"/>
          </a:xfrm>
          <a:prstGeom prst="rect">
            <a:avLst/>
          </a:prstGeom>
          <a:noFill/>
        </p:spPr>
        <p:txBody>
          <a:bodyPr wrap="square" rtlCol="0">
            <a:spAutoFit/>
          </a:bodyPr>
          <a:lstStyle/>
          <a:p>
            <a:r>
              <a:rPr lang="en-GB" dirty="0"/>
              <a:t>Connect to the motherboard via cables</a:t>
            </a:r>
          </a:p>
        </p:txBody>
      </p:sp>
      <p:sp>
        <p:nvSpPr>
          <p:cNvPr id="15" name="Rectangle 14"/>
          <p:cNvSpPr/>
          <p:nvPr/>
        </p:nvSpPr>
        <p:spPr>
          <a:xfrm>
            <a:off x="244134" y="4317595"/>
            <a:ext cx="2591308" cy="703584"/>
          </a:xfrm>
          <a:prstGeom prst="rect">
            <a:avLst/>
          </a:prstGeom>
          <a:solidFill>
            <a:schemeClr val="accent6">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537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Assembly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316" y="2003759"/>
            <a:ext cx="8492747" cy="47740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34" y="2815389"/>
            <a:ext cx="4998596" cy="3319963"/>
          </a:xfrm>
          <a:prstGeom prst="rect">
            <a:avLst/>
          </a:prstGeom>
        </p:spPr>
      </p:pic>
    </p:spTree>
    <p:extLst>
      <p:ext uri="{BB962C8B-B14F-4D97-AF65-F5344CB8AC3E}">
        <p14:creationId xmlns:p14="http://schemas.microsoft.com/office/powerpoint/2010/main" val="280473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 Precautions</a:t>
            </a:r>
          </a:p>
        </p:txBody>
      </p:sp>
      <p:sp>
        <p:nvSpPr>
          <p:cNvPr id="3" name="Content Placeholder 2"/>
          <p:cNvSpPr>
            <a:spLocks noGrp="1"/>
          </p:cNvSpPr>
          <p:nvPr>
            <p:ph idx="1"/>
          </p:nvPr>
        </p:nvSpPr>
        <p:spPr/>
        <p:txBody>
          <a:bodyPr/>
          <a:lstStyle/>
          <a:p>
            <a:r>
              <a:rPr lang="en-GB" dirty="0"/>
              <a:t>Static is a major factor to consider</a:t>
            </a:r>
          </a:p>
          <a:p>
            <a:r>
              <a:rPr lang="en-GB" dirty="0"/>
              <a:t>An electrostatic wristband and mat should be used when working with components</a:t>
            </a:r>
          </a:p>
          <a:p>
            <a:r>
              <a:rPr lang="en-GB" dirty="0"/>
              <a:t>Ensure you have earthed yourself and the mat</a:t>
            </a:r>
          </a:p>
          <a:p>
            <a:r>
              <a:rPr lang="en-GB" dirty="0"/>
              <a:t>Unplug the mains from all equipment before working on anything</a:t>
            </a:r>
          </a:p>
        </p:txBody>
      </p:sp>
    </p:spTree>
    <p:extLst>
      <p:ext uri="{BB962C8B-B14F-4D97-AF65-F5344CB8AC3E}">
        <p14:creationId xmlns:p14="http://schemas.microsoft.com/office/powerpoint/2010/main" val="308255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1.3 Describe the process for installing a software operating system. </a:t>
            </a:r>
          </a:p>
        </p:txBody>
      </p:sp>
    </p:spTree>
    <p:extLst>
      <p:ext uri="{BB962C8B-B14F-4D97-AF65-F5344CB8AC3E}">
        <p14:creationId xmlns:p14="http://schemas.microsoft.com/office/powerpoint/2010/main" val="5039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3032" y="421274"/>
            <a:ext cx="11590421" cy="1325563"/>
          </a:xfrm>
        </p:spPr>
        <p:txBody>
          <a:bodyPr/>
          <a:lstStyle/>
          <a:p>
            <a:r>
              <a:rPr lang="en-US"/>
              <a:t>What is an Operating System?</a:t>
            </a:r>
          </a:p>
        </p:txBody>
      </p:sp>
      <p:sp>
        <p:nvSpPr>
          <p:cNvPr id="2" name="Content Placeholder 1"/>
          <p:cNvSpPr>
            <a:spLocks noGrp="1"/>
          </p:cNvSpPr>
          <p:nvPr>
            <p:ph idx="1"/>
          </p:nvPr>
        </p:nvSpPr>
        <p:spPr/>
        <p:txBody>
          <a:bodyPr>
            <a:normAutofit/>
          </a:bodyPr>
          <a:lstStyle/>
          <a:p>
            <a:r>
              <a:rPr lang="en-GB" dirty="0"/>
              <a:t>Interface between hardware, applications, and the user</a:t>
            </a:r>
          </a:p>
          <a:p>
            <a:r>
              <a:rPr lang="en-GB" dirty="0"/>
              <a:t>Standard environment for hardware and application developers</a:t>
            </a:r>
          </a:p>
          <a:p>
            <a:r>
              <a:rPr lang="en-GB" dirty="0"/>
              <a:t>Utility programs for users</a:t>
            </a:r>
          </a:p>
          <a:p>
            <a:r>
              <a:rPr lang="en-GB" dirty="0"/>
              <a:t>Kernel and device drivers</a:t>
            </a:r>
          </a:p>
          <a:p>
            <a:r>
              <a:rPr lang="en-GB" dirty="0"/>
              <a:t>Command-line and Graphical User Interfaces (GUI)</a:t>
            </a:r>
          </a:p>
          <a:p>
            <a:r>
              <a:rPr lang="en-GB" dirty="0"/>
              <a:t>Markets</a:t>
            </a:r>
          </a:p>
          <a:p>
            <a:pPr lvl="1"/>
            <a:r>
              <a:rPr lang="en-GB" dirty="0"/>
              <a:t>Business client</a:t>
            </a:r>
          </a:p>
          <a:p>
            <a:pPr lvl="1"/>
            <a:r>
              <a:rPr lang="en-GB" dirty="0"/>
              <a:t>Network Operating System (NOS)</a:t>
            </a:r>
          </a:p>
          <a:p>
            <a:pPr lvl="1"/>
            <a:r>
              <a:rPr lang="en-GB" dirty="0"/>
              <a:t>Home client PCs</a:t>
            </a:r>
          </a:p>
          <a:p>
            <a:pPr marL="457200" lvl="1" indent="0">
              <a:buNone/>
            </a:pPr>
            <a:r>
              <a:rPr lang="en-GB" dirty="0"/>
              <a:t>OR?</a:t>
            </a:r>
          </a:p>
          <a:p>
            <a:pPr lvl="1"/>
            <a:r>
              <a:rPr lang="en-GB" dirty="0"/>
              <a:t>Smartphones and tablets...</a:t>
            </a:r>
          </a:p>
        </p:txBody>
      </p:sp>
    </p:spTree>
    <p:extLst>
      <p:ext uri="{BB962C8B-B14F-4D97-AF65-F5344CB8AC3E}">
        <p14:creationId xmlns:p14="http://schemas.microsoft.com/office/powerpoint/2010/main" val="136480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Obtaining Installation Media</a:t>
            </a:r>
          </a:p>
        </p:txBody>
      </p:sp>
      <p:sp>
        <p:nvSpPr>
          <p:cNvPr id="3" name="Content Placeholder 2"/>
          <p:cNvSpPr>
            <a:spLocks noGrp="1"/>
          </p:cNvSpPr>
          <p:nvPr>
            <p:ph idx="1"/>
          </p:nvPr>
        </p:nvSpPr>
        <p:spPr/>
        <p:txBody>
          <a:bodyPr/>
          <a:lstStyle/>
          <a:p>
            <a:r>
              <a:rPr lang="en-GB" dirty="0"/>
              <a:t>Windows</a:t>
            </a:r>
          </a:p>
          <a:p>
            <a:r>
              <a:rPr lang="en-GB" dirty="0"/>
              <a:t>Linux</a:t>
            </a:r>
          </a:p>
          <a:p>
            <a:r>
              <a:rPr lang="en-GB" dirty="0"/>
              <a:t>Mac /IOS</a:t>
            </a:r>
          </a:p>
          <a:p>
            <a:r>
              <a:rPr lang="en-GB" dirty="0"/>
              <a:t>Android</a:t>
            </a:r>
          </a:p>
        </p:txBody>
      </p:sp>
    </p:spTree>
    <p:extLst>
      <p:ext uri="{BB962C8B-B14F-4D97-AF65-F5344CB8AC3E}">
        <p14:creationId xmlns:p14="http://schemas.microsoft.com/office/powerpoint/2010/main" val="74491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a:t>
            </a:r>
          </a:p>
        </p:txBody>
      </p:sp>
      <p:sp>
        <p:nvSpPr>
          <p:cNvPr id="3" name="Content Placeholder 2"/>
          <p:cNvSpPr>
            <a:spLocks noGrp="1"/>
          </p:cNvSpPr>
          <p:nvPr>
            <p:ph idx="1"/>
          </p:nvPr>
        </p:nvSpPr>
        <p:spPr/>
        <p:txBody>
          <a:bodyPr/>
          <a:lstStyle/>
          <a:p>
            <a:r>
              <a:rPr lang="en-GB" dirty="0"/>
              <a:t>Download an ISO</a:t>
            </a:r>
          </a:p>
          <a:p>
            <a:r>
              <a:rPr lang="en-GB" dirty="0"/>
              <a:t>Media creation tool</a:t>
            </a:r>
          </a:p>
          <a:p>
            <a:r>
              <a:rPr lang="en-GB" dirty="0"/>
              <a:t>Write to CD, DVD or USB flash drive</a:t>
            </a:r>
          </a:p>
        </p:txBody>
      </p:sp>
    </p:spTree>
    <p:extLst>
      <p:ext uri="{BB962C8B-B14F-4D97-AF65-F5344CB8AC3E}">
        <p14:creationId xmlns:p14="http://schemas.microsoft.com/office/powerpoint/2010/main" val="354258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a:t>
            </a:r>
          </a:p>
        </p:txBody>
      </p:sp>
      <p:sp>
        <p:nvSpPr>
          <p:cNvPr id="3" name="Content Placeholder 2"/>
          <p:cNvSpPr>
            <a:spLocks noGrp="1"/>
          </p:cNvSpPr>
          <p:nvPr>
            <p:ph idx="1"/>
          </p:nvPr>
        </p:nvSpPr>
        <p:spPr/>
        <p:txBody>
          <a:bodyPr/>
          <a:lstStyle/>
          <a:p>
            <a:r>
              <a:rPr lang="en-GB" dirty="0"/>
              <a:t>Download a distro</a:t>
            </a:r>
          </a:p>
          <a:p>
            <a:r>
              <a:rPr lang="en-GB" dirty="0"/>
              <a:t>Write to DVD or USB stick</a:t>
            </a:r>
          </a:p>
          <a:p>
            <a:endParaRPr lang="en-GB" dirty="0"/>
          </a:p>
        </p:txBody>
      </p:sp>
    </p:spTree>
    <p:extLst>
      <p:ext uri="{BB962C8B-B14F-4D97-AF65-F5344CB8AC3E}">
        <p14:creationId xmlns:p14="http://schemas.microsoft.com/office/powerpoint/2010/main" val="401942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E004-7442-4337-B250-7B9825F7C97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26271A5-895E-473C-9E29-428C94B2735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4376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MACOS and iOS</a:t>
            </a:r>
          </a:p>
        </p:txBody>
      </p:sp>
      <p:sp>
        <p:nvSpPr>
          <p:cNvPr id="3" name="Content Placeholder 2"/>
          <p:cNvSpPr>
            <a:spLocks noGrp="1"/>
          </p:cNvSpPr>
          <p:nvPr>
            <p:ph idx="1"/>
          </p:nvPr>
        </p:nvSpPr>
        <p:spPr/>
        <p:txBody>
          <a:bodyPr/>
          <a:lstStyle/>
          <a:p>
            <a:r>
              <a:rPr lang="en-GB" dirty="0" err="1"/>
              <a:t>MacOS</a:t>
            </a:r>
            <a:r>
              <a:rPr lang="en-GB" dirty="0"/>
              <a:t> and iOS are installed via download when the machine is booted up</a:t>
            </a:r>
          </a:p>
          <a:p>
            <a:r>
              <a:rPr lang="en-GB" dirty="0"/>
              <a:t>To install the latest version of </a:t>
            </a:r>
            <a:r>
              <a:rPr lang="en-GB" dirty="0" err="1"/>
              <a:t>macOS</a:t>
            </a:r>
            <a:r>
              <a:rPr lang="en-GB" dirty="0"/>
              <a:t>, the user needs at least </a:t>
            </a:r>
            <a:r>
              <a:rPr lang="en-GB" dirty="0" err="1"/>
              <a:t>maxOS</a:t>
            </a:r>
            <a:r>
              <a:rPr lang="en-GB" dirty="0"/>
              <a:t> </a:t>
            </a:r>
            <a:r>
              <a:rPr lang="en-GB" dirty="0" err="1"/>
              <a:t>Snowleopard</a:t>
            </a:r>
            <a:r>
              <a:rPr lang="en-GB" dirty="0"/>
              <a:t> on DVD</a:t>
            </a:r>
          </a:p>
          <a:p>
            <a:endParaRPr lang="en-GB" dirty="0"/>
          </a:p>
        </p:txBody>
      </p:sp>
    </p:spTree>
    <p:extLst>
      <p:ext uri="{BB962C8B-B14F-4D97-AF65-F5344CB8AC3E}">
        <p14:creationId xmlns:p14="http://schemas.microsoft.com/office/powerpoint/2010/main" val="752353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Android</a:t>
            </a:r>
          </a:p>
        </p:txBody>
      </p:sp>
      <p:sp>
        <p:nvSpPr>
          <p:cNvPr id="3" name="Content Placeholder 2"/>
          <p:cNvSpPr>
            <a:spLocks noGrp="1"/>
          </p:cNvSpPr>
          <p:nvPr>
            <p:ph idx="1"/>
          </p:nvPr>
        </p:nvSpPr>
        <p:spPr/>
        <p:txBody>
          <a:bodyPr/>
          <a:lstStyle/>
          <a:p>
            <a:r>
              <a:rPr lang="en-GB" dirty="0"/>
              <a:t>A stock ROM can be downloaded from the manufacturers website</a:t>
            </a:r>
          </a:p>
          <a:p>
            <a:r>
              <a:rPr lang="en-GB" dirty="0"/>
              <a:t>A modified ROM can be downloaded from various sites.</a:t>
            </a:r>
          </a:p>
          <a:p>
            <a:pPr lvl="1"/>
            <a:r>
              <a:rPr lang="en-GB" dirty="0"/>
              <a:t>Modified ROMs do not have the Google or manufacturer’s bloatware installed</a:t>
            </a:r>
          </a:p>
          <a:p>
            <a:pPr lvl="1"/>
            <a:r>
              <a:rPr lang="en-GB" dirty="0"/>
              <a:t>Can sometimes ‘brick’ your device</a:t>
            </a:r>
          </a:p>
          <a:p>
            <a:pPr lvl="1"/>
            <a:endParaRPr lang="en-GB" dirty="0"/>
          </a:p>
        </p:txBody>
      </p:sp>
    </p:spTree>
    <p:extLst>
      <p:ext uri="{BB962C8B-B14F-4D97-AF65-F5344CB8AC3E}">
        <p14:creationId xmlns:p14="http://schemas.microsoft.com/office/powerpoint/2010/main" val="51761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Suitable Hardware</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9435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Software</a:t>
            </a:r>
          </a:p>
        </p:txBody>
      </p:sp>
      <p:sp>
        <p:nvSpPr>
          <p:cNvPr id="3" name="Content Placeholder 2"/>
          <p:cNvSpPr>
            <a:spLocks noGrp="1"/>
          </p:cNvSpPr>
          <p:nvPr>
            <p:ph idx="1"/>
          </p:nvPr>
        </p:nvSpPr>
        <p:spPr/>
        <p:txBody>
          <a:bodyPr/>
          <a:lstStyle/>
          <a:p>
            <a:r>
              <a:rPr lang="en-GB" dirty="0"/>
              <a:t>Windows and Linux Desktop systems</a:t>
            </a:r>
          </a:p>
          <a:p>
            <a:pPr lvl="1"/>
            <a:r>
              <a:rPr lang="en-GB" dirty="0"/>
              <a:t>There are two types of software to be installed on a desktop system:</a:t>
            </a:r>
          </a:p>
          <a:p>
            <a:pPr lvl="2"/>
            <a:r>
              <a:rPr lang="en-GB" dirty="0"/>
              <a:t>The operating system</a:t>
            </a:r>
          </a:p>
          <a:p>
            <a:pPr lvl="2"/>
            <a:r>
              <a:rPr lang="en-GB" dirty="0"/>
              <a:t>Application software</a:t>
            </a:r>
          </a:p>
          <a:p>
            <a:r>
              <a:rPr lang="en-GB" dirty="0"/>
              <a:t>iOS platforms</a:t>
            </a:r>
          </a:p>
          <a:p>
            <a:pPr lvl="1"/>
            <a:r>
              <a:rPr lang="en-GB" dirty="0"/>
              <a:t>Base system</a:t>
            </a:r>
          </a:p>
          <a:p>
            <a:pPr lvl="1"/>
            <a:r>
              <a:rPr lang="en-GB" dirty="0"/>
              <a:t>Application software installed from the </a:t>
            </a:r>
            <a:r>
              <a:rPr lang="en-GB" dirty="0" err="1"/>
              <a:t>AppStore</a:t>
            </a:r>
            <a:endParaRPr lang="en-GB" dirty="0"/>
          </a:p>
          <a:p>
            <a:r>
              <a:rPr lang="en-GB" dirty="0"/>
              <a:t>Android systems</a:t>
            </a:r>
          </a:p>
          <a:p>
            <a:pPr lvl="1"/>
            <a:r>
              <a:rPr lang="en-GB" dirty="0"/>
              <a:t>Base system</a:t>
            </a:r>
          </a:p>
          <a:p>
            <a:pPr lvl="1"/>
            <a:r>
              <a:rPr lang="en-GB" dirty="0"/>
              <a:t>Application software installed from the </a:t>
            </a:r>
            <a:r>
              <a:rPr lang="en-GB" dirty="0" err="1"/>
              <a:t>PlayStore</a:t>
            </a:r>
            <a:endParaRPr lang="en-GB" dirty="0"/>
          </a:p>
        </p:txBody>
      </p:sp>
    </p:spTree>
    <p:extLst>
      <p:ext uri="{BB962C8B-B14F-4D97-AF65-F5344CB8AC3E}">
        <p14:creationId xmlns:p14="http://schemas.microsoft.com/office/powerpoint/2010/main" val="3383365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 Installation</a:t>
            </a:r>
          </a:p>
        </p:txBody>
      </p:sp>
      <p:sp>
        <p:nvSpPr>
          <p:cNvPr id="3" name="Content Placeholder 2"/>
          <p:cNvSpPr>
            <a:spLocks noGrp="1"/>
          </p:cNvSpPr>
          <p:nvPr>
            <p:ph idx="1"/>
          </p:nvPr>
        </p:nvSpPr>
        <p:spPr/>
        <p:txBody>
          <a:bodyPr/>
          <a:lstStyle/>
          <a:p>
            <a:r>
              <a:rPr lang="en-GB" dirty="0"/>
              <a:t>In Windows you will need to create a Hyper-V virtual file for each of Windows 10 and Linux Mint</a:t>
            </a:r>
          </a:p>
        </p:txBody>
      </p:sp>
    </p:spTree>
    <p:extLst>
      <p:ext uri="{BB962C8B-B14F-4D97-AF65-F5344CB8AC3E}">
        <p14:creationId xmlns:p14="http://schemas.microsoft.com/office/powerpoint/2010/main" val="886807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Desktop</a:t>
            </a:r>
          </a:p>
        </p:txBody>
      </p:sp>
      <p:sp>
        <p:nvSpPr>
          <p:cNvPr id="3" name="Content Placeholder 2"/>
          <p:cNvSpPr>
            <a:spLocks noGrp="1"/>
          </p:cNvSpPr>
          <p:nvPr>
            <p:ph idx="1"/>
          </p:nvPr>
        </p:nvSpPr>
        <p:spPr/>
        <p:txBody>
          <a:bodyPr/>
          <a:lstStyle/>
          <a:p>
            <a:r>
              <a:rPr lang="en-GB" dirty="0">
                <a:hlinkClick r:id="rId2"/>
              </a:rPr>
              <a:t>https://www.youtube.com/watch?v=SKbR6XT7fcA</a:t>
            </a:r>
            <a:r>
              <a:rPr lang="en-GB" dirty="0"/>
              <a:t> </a:t>
            </a:r>
          </a:p>
        </p:txBody>
      </p:sp>
    </p:spTree>
    <p:extLst>
      <p:ext uri="{BB962C8B-B14F-4D97-AF65-F5344CB8AC3E}">
        <p14:creationId xmlns:p14="http://schemas.microsoft.com/office/powerpoint/2010/main" val="319689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Windows Server</a:t>
            </a:r>
          </a:p>
        </p:txBody>
      </p:sp>
      <p:sp>
        <p:nvSpPr>
          <p:cNvPr id="5" name="Content Placeholder 4"/>
          <p:cNvSpPr>
            <a:spLocks noGrp="1"/>
          </p:cNvSpPr>
          <p:nvPr>
            <p:ph idx="1"/>
          </p:nvPr>
        </p:nvSpPr>
        <p:spPr/>
        <p:txBody>
          <a:bodyPr/>
          <a:lstStyle/>
          <a:p>
            <a:r>
              <a:rPr lang="en-US" dirty="0"/>
              <a:t>A group of operating systems</a:t>
            </a:r>
          </a:p>
          <a:p>
            <a:r>
              <a:rPr lang="en-US" dirty="0"/>
              <a:t>Can support Enterprise-level management, data storage, applications and communications.</a:t>
            </a:r>
          </a:p>
          <a:p>
            <a:r>
              <a:rPr lang="en-US" dirty="0"/>
              <a:t>Windows Server focuses on Security, Networking, and stability.</a:t>
            </a:r>
          </a:p>
          <a:p>
            <a:r>
              <a:rPr lang="en-US" dirty="0"/>
              <a:t>WMI – Windows management Infrastructure</a:t>
            </a:r>
          </a:p>
          <a:p>
            <a:r>
              <a:rPr lang="en-US" dirty="0"/>
              <a:t>MI – Management instrumentation</a:t>
            </a:r>
          </a:p>
          <a:p>
            <a:r>
              <a:rPr lang="en-US" dirty="0"/>
              <a:t>OMI – Open Management Infrastructure</a:t>
            </a:r>
          </a:p>
          <a:p>
            <a:r>
              <a:rPr lang="en-US" dirty="0"/>
              <a:t>Active Directory (AD) - The Active Directory provider, also known as the Directory Services (DS) provider, maps Active Directory objects to WMI.</a:t>
            </a:r>
          </a:p>
          <a:p>
            <a:r>
              <a:rPr lang="en-US" dirty="0"/>
              <a:t>BitLocker Drive Encryption (BDE) - Provides configuration and management for an area of storage on a hard disk drive</a:t>
            </a:r>
            <a:endParaRPr lang="en-GB"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968835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Desktop</a:t>
            </a:r>
          </a:p>
        </p:txBody>
      </p:sp>
      <p:sp>
        <p:nvSpPr>
          <p:cNvPr id="3" name="Content Placeholder 2"/>
          <p:cNvSpPr>
            <a:spLocks noGrp="1"/>
          </p:cNvSpPr>
          <p:nvPr>
            <p:ph idx="1"/>
          </p:nvPr>
        </p:nvSpPr>
        <p:spPr/>
        <p:txBody>
          <a:bodyPr/>
          <a:lstStyle/>
          <a:p>
            <a:r>
              <a:rPr lang="en-GB" dirty="0"/>
              <a:t>We will use the Linux mint Distro</a:t>
            </a:r>
          </a:p>
          <a:p>
            <a:r>
              <a:rPr lang="en-GB" dirty="0">
                <a:hlinkClick r:id="rId2"/>
              </a:rPr>
              <a:t>https://www.youtube.com/watch?v=G0AFuhVSvEk</a:t>
            </a:r>
            <a:r>
              <a:rPr lang="en-GB" dirty="0"/>
              <a:t> (this link has a very good description which can be copied and pasted into a word document)</a:t>
            </a:r>
          </a:p>
        </p:txBody>
      </p:sp>
    </p:spTree>
    <p:extLst>
      <p:ext uri="{BB962C8B-B14F-4D97-AF65-F5344CB8AC3E}">
        <p14:creationId xmlns:p14="http://schemas.microsoft.com/office/powerpoint/2010/main" val="742755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Configuring for first use</a:t>
            </a:r>
          </a:p>
        </p:txBody>
      </p:sp>
      <p:sp>
        <p:nvSpPr>
          <p:cNvPr id="3" name="Content Placeholder 2"/>
          <p:cNvSpPr>
            <a:spLocks noGrp="1"/>
          </p:cNvSpPr>
          <p:nvPr>
            <p:ph idx="1"/>
          </p:nvPr>
        </p:nvSpPr>
        <p:spPr/>
        <p:txBody>
          <a:bodyPr/>
          <a:lstStyle/>
          <a:p>
            <a:r>
              <a:rPr lang="en-GB" dirty="0"/>
              <a:t>Windows: </a:t>
            </a:r>
          </a:p>
          <a:p>
            <a:pPr lvl="1"/>
            <a:r>
              <a:rPr lang="en-GB" dirty="0">
                <a:hlinkClick r:id="rId2"/>
              </a:rPr>
              <a:t>https://www.zdnet.com/article/how-to-set-up-a-new-windows-10-pc-perfectly-in-one-hour-or-less/</a:t>
            </a:r>
            <a:r>
              <a:rPr lang="en-GB" dirty="0"/>
              <a:t> </a:t>
            </a:r>
          </a:p>
          <a:p>
            <a:r>
              <a:rPr lang="en-GB" dirty="0"/>
              <a:t>Linux mint: </a:t>
            </a:r>
            <a:r>
              <a:rPr lang="en-GB" dirty="0">
                <a:hlinkClick r:id="rId3"/>
              </a:rPr>
              <a:t>https://www.youtube.com/watch?v=RXV6FXVL6xI</a:t>
            </a:r>
            <a:r>
              <a:rPr lang="en-GB" dirty="0"/>
              <a:t> </a:t>
            </a:r>
          </a:p>
          <a:p>
            <a:endParaRPr lang="en-GB" dirty="0"/>
          </a:p>
        </p:txBody>
      </p:sp>
    </p:spTree>
    <p:extLst>
      <p:ext uri="{BB962C8B-B14F-4D97-AF65-F5344CB8AC3E}">
        <p14:creationId xmlns:p14="http://schemas.microsoft.com/office/powerpoint/2010/main" val="2787015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Post-installation Tasks</a:t>
            </a:r>
          </a:p>
        </p:txBody>
      </p:sp>
      <p:sp>
        <p:nvSpPr>
          <p:cNvPr id="2" name="Content Placeholder 1"/>
          <p:cNvSpPr>
            <a:spLocks noGrp="1"/>
          </p:cNvSpPr>
          <p:nvPr>
            <p:ph idx="1"/>
          </p:nvPr>
        </p:nvSpPr>
        <p:spPr/>
        <p:txBody>
          <a:bodyPr/>
          <a:lstStyle/>
          <a:p>
            <a:r>
              <a:rPr lang="en-US" dirty="0"/>
              <a:t>Windows:</a:t>
            </a:r>
          </a:p>
          <a:p>
            <a:pPr lvl="1"/>
            <a:r>
              <a:rPr lang="en-US" dirty="0"/>
              <a:t>Check Device Manager for unknown devices</a:t>
            </a:r>
          </a:p>
          <a:p>
            <a:pPr lvl="1"/>
            <a:r>
              <a:rPr lang="en-US" dirty="0"/>
              <a:t>Check setup log files and verify no critical errors in System and Application logs</a:t>
            </a:r>
          </a:p>
          <a:p>
            <a:pPr lvl="1"/>
            <a:r>
              <a:rPr lang="en-US" dirty="0"/>
              <a:t>Use Programs and Features to install software applications</a:t>
            </a:r>
          </a:p>
          <a:p>
            <a:pPr lvl="1"/>
            <a:r>
              <a:rPr lang="en-US" dirty="0"/>
              <a:t>Optionally, restore user data / create user accounts</a:t>
            </a:r>
          </a:p>
          <a:p>
            <a:pPr lvl="1"/>
            <a:r>
              <a:rPr lang="en-US" dirty="0"/>
              <a:t>Update system documentation</a:t>
            </a:r>
          </a:p>
          <a:p>
            <a:endParaRPr lang="en-US" dirty="0"/>
          </a:p>
        </p:txBody>
      </p:sp>
    </p:spTree>
    <p:extLst>
      <p:ext uri="{BB962C8B-B14F-4D97-AF65-F5344CB8AC3E}">
        <p14:creationId xmlns:p14="http://schemas.microsoft.com/office/powerpoint/2010/main" val="514392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1.4 List and describe the order of tasks required for end-to-end testing of an operating system to ensure it works as intended (Windows, Linux)</a:t>
            </a:r>
          </a:p>
        </p:txBody>
      </p:sp>
      <p:sp>
        <p:nvSpPr>
          <p:cNvPr id="4" name="Text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0526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 a login as an Administrative User</a:t>
            </a:r>
          </a:p>
        </p:txBody>
      </p:sp>
      <p:sp>
        <p:nvSpPr>
          <p:cNvPr id="3" name="Content Placeholder 2"/>
          <p:cNvSpPr>
            <a:spLocks noGrp="1"/>
          </p:cNvSpPr>
          <p:nvPr>
            <p:ph idx="1"/>
          </p:nvPr>
        </p:nvSpPr>
        <p:spPr/>
        <p:txBody>
          <a:bodyPr/>
          <a:lstStyle/>
          <a:p>
            <a:r>
              <a:rPr lang="en-GB" dirty="0"/>
              <a:t>Using the virtual machines you created, login in as the Administrator</a:t>
            </a:r>
          </a:p>
          <a:p>
            <a:r>
              <a:rPr lang="en-GB" dirty="0"/>
              <a:t>To keep systems secure, we use a special account called the Administrator account</a:t>
            </a:r>
          </a:p>
          <a:p>
            <a:r>
              <a:rPr lang="en-GB" dirty="0"/>
              <a:t>The Administrator account allows the user to perform very specialised functions only reserved for the Administrator</a:t>
            </a:r>
          </a:p>
          <a:p>
            <a:r>
              <a:rPr lang="en-GB" dirty="0"/>
              <a:t>Windows:</a:t>
            </a:r>
          </a:p>
          <a:p>
            <a:pPr lvl="1"/>
            <a:r>
              <a:rPr lang="en-GB" dirty="0"/>
              <a:t>If you are the first user, you are the Administrator, but you need to confirm this on many occasions by clicking the continue button. (*very secure*)</a:t>
            </a:r>
          </a:p>
          <a:p>
            <a:pPr lvl="1"/>
            <a:r>
              <a:rPr lang="en-GB" dirty="0"/>
              <a:t>Alternatively, you could create an Administrator account purely for admin functions (much more secure)</a:t>
            </a:r>
          </a:p>
          <a:p>
            <a:r>
              <a:rPr lang="en-GB" dirty="0"/>
              <a:t>Linux: </a:t>
            </a:r>
          </a:p>
          <a:p>
            <a:pPr lvl="1"/>
            <a:r>
              <a:rPr lang="en-GB" dirty="0"/>
              <a:t>There are two types of users:	</a:t>
            </a:r>
          </a:p>
          <a:p>
            <a:pPr lvl="2"/>
            <a:r>
              <a:rPr lang="en-GB" dirty="0"/>
              <a:t>Root</a:t>
            </a:r>
          </a:p>
          <a:p>
            <a:pPr lvl="2"/>
            <a:r>
              <a:rPr lang="en-GB" dirty="0"/>
              <a:t>General users</a:t>
            </a:r>
          </a:p>
        </p:txBody>
      </p:sp>
    </p:spTree>
    <p:extLst>
      <p:ext uri="{BB962C8B-B14F-4D97-AF65-F5344CB8AC3E}">
        <p14:creationId xmlns:p14="http://schemas.microsoft.com/office/powerpoint/2010/main" val="894878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Root</a:t>
            </a:r>
          </a:p>
        </p:txBody>
      </p:sp>
      <p:sp>
        <p:nvSpPr>
          <p:cNvPr id="3" name="Content Placeholder 2"/>
          <p:cNvSpPr>
            <a:spLocks noGrp="1"/>
          </p:cNvSpPr>
          <p:nvPr>
            <p:ph idx="1"/>
          </p:nvPr>
        </p:nvSpPr>
        <p:spPr/>
        <p:txBody>
          <a:bodyPr/>
          <a:lstStyle/>
          <a:p>
            <a:r>
              <a:rPr lang="en-GB" dirty="0"/>
              <a:t>If a Linux system has been set up with a super user account, you will need to log in as root</a:t>
            </a:r>
          </a:p>
          <a:p>
            <a:r>
              <a:rPr lang="en-GB" dirty="0"/>
              <a:t>You will need to know what the root password is</a:t>
            </a:r>
          </a:p>
          <a:p>
            <a:r>
              <a:rPr lang="en-GB" dirty="0"/>
              <a:t>Unless you </a:t>
            </a:r>
            <a:r>
              <a:rPr lang="en-GB" dirty="0">
                <a:latin typeface="MV Boli" panose="02000500030200090000" pitchFamily="2" charset="0"/>
                <a:cs typeface="MV Boli" panose="02000500030200090000" pitchFamily="2" charset="0"/>
              </a:rPr>
              <a:t>really, really </a:t>
            </a:r>
            <a:r>
              <a:rPr lang="en-GB" dirty="0"/>
              <a:t>know what you are doing, do not run any </a:t>
            </a:r>
            <a:r>
              <a:rPr lang="en-GB" sz="2400" dirty="0" err="1">
                <a:solidFill>
                  <a:srgbClr val="FF0000"/>
                </a:solidFill>
                <a:latin typeface="MV Boli" panose="02000500030200090000" pitchFamily="2" charset="0"/>
                <a:cs typeface="MV Boli" panose="02000500030200090000" pitchFamily="2" charset="0"/>
              </a:rPr>
              <a:t>rm</a:t>
            </a:r>
            <a:r>
              <a:rPr lang="en-GB" sz="2400" dirty="0">
                <a:solidFill>
                  <a:srgbClr val="FF0000"/>
                </a:solidFill>
                <a:latin typeface="MV Boli" panose="02000500030200090000" pitchFamily="2" charset="0"/>
                <a:cs typeface="MV Boli" panose="02000500030200090000" pitchFamily="2" charset="0"/>
              </a:rPr>
              <a:t> –</a:t>
            </a:r>
            <a:r>
              <a:rPr lang="en-GB" sz="2400" dirty="0" err="1">
                <a:solidFill>
                  <a:srgbClr val="FF0000"/>
                </a:solidFill>
                <a:latin typeface="MV Boli" panose="02000500030200090000" pitchFamily="2" charset="0"/>
                <a:cs typeface="MV Boli" panose="02000500030200090000" pitchFamily="2" charset="0"/>
              </a:rPr>
              <a:t>rf</a:t>
            </a:r>
            <a:r>
              <a:rPr lang="en-GB" sz="2400" dirty="0">
                <a:solidFill>
                  <a:srgbClr val="FF0000"/>
                </a:solidFill>
                <a:latin typeface="MV Boli" panose="02000500030200090000" pitchFamily="2" charset="0"/>
                <a:cs typeface="MV Boli" panose="02000500030200090000" pitchFamily="2" charset="0"/>
              </a:rPr>
              <a:t> </a:t>
            </a:r>
            <a:r>
              <a:rPr lang="en-GB" dirty="0"/>
              <a:t>commands</a:t>
            </a:r>
          </a:p>
          <a:p>
            <a:pPr lvl="1"/>
            <a:r>
              <a:rPr lang="en-GB" dirty="0"/>
              <a:t>More here: </a:t>
            </a:r>
            <a:r>
              <a:rPr lang="en-GB" dirty="0">
                <a:hlinkClick r:id="rId2"/>
              </a:rPr>
              <a:t>https://www.howtogeek.com/125157/8-deadly-commands-you-should-never-run-on-linux/</a:t>
            </a:r>
            <a:r>
              <a:rPr lang="en-GB" dirty="0"/>
              <a:t> </a:t>
            </a:r>
          </a:p>
          <a:p>
            <a:r>
              <a:rPr lang="en-GB" dirty="0"/>
              <a:t>If you have logged in as a standard user, you can gain super user privileges by using </a:t>
            </a:r>
            <a:r>
              <a:rPr lang="en-GB" dirty="0" err="1">
                <a:latin typeface="MV Boli" panose="02000500030200090000" pitchFamily="2" charset="0"/>
                <a:cs typeface="MV Boli" panose="02000500030200090000" pitchFamily="2" charset="0"/>
              </a:rPr>
              <a:t>sudo</a:t>
            </a:r>
            <a:endParaRPr lang="en-GB" dirty="0">
              <a:latin typeface="MV Boli" panose="02000500030200090000" pitchFamily="2" charset="0"/>
              <a:cs typeface="MV Boli" panose="02000500030200090000" pitchFamily="2" charset="0"/>
            </a:endParaRPr>
          </a:p>
          <a:p>
            <a:r>
              <a:rPr lang="en-GB" dirty="0"/>
              <a:t>Example:</a:t>
            </a:r>
          </a:p>
          <a:p>
            <a:pPr lvl="1"/>
            <a:r>
              <a:rPr lang="en-GB" dirty="0" err="1">
                <a:latin typeface="MV Boli" panose="02000500030200090000" pitchFamily="2" charset="0"/>
                <a:cs typeface="MV Boli" panose="02000500030200090000" pitchFamily="2" charset="0"/>
              </a:rPr>
              <a:t>sudo</a:t>
            </a:r>
            <a:r>
              <a:rPr lang="en-GB" dirty="0">
                <a:latin typeface="MV Boli" panose="02000500030200090000" pitchFamily="2" charset="0"/>
                <a:cs typeface="MV Boli" panose="02000500030200090000" pitchFamily="2" charset="0"/>
              </a:rPr>
              <a:t> apt-get update</a:t>
            </a:r>
          </a:p>
          <a:p>
            <a:endParaRPr lang="en-GB" dirty="0"/>
          </a:p>
        </p:txBody>
      </p:sp>
    </p:spTree>
    <p:extLst>
      <p:ext uri="{BB962C8B-B14F-4D97-AF65-F5344CB8AC3E}">
        <p14:creationId xmlns:p14="http://schemas.microsoft.com/office/powerpoint/2010/main" val="4131273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Remote Management</a:t>
            </a:r>
          </a:p>
        </p:txBody>
      </p:sp>
      <p:sp>
        <p:nvSpPr>
          <p:cNvPr id="3" name="Content Placeholder 2"/>
          <p:cNvSpPr>
            <a:spLocks noGrp="1"/>
          </p:cNvSpPr>
          <p:nvPr>
            <p:ph idx="1"/>
          </p:nvPr>
        </p:nvSpPr>
        <p:spPr/>
        <p:txBody>
          <a:bodyPr/>
          <a:lstStyle/>
          <a:p>
            <a:r>
              <a:rPr lang="en-GB" dirty="0" err="1"/>
              <a:t>WinRM</a:t>
            </a:r>
            <a:r>
              <a:rPr lang="en-GB" dirty="0"/>
              <a:t> (Windows Remote Management)</a:t>
            </a:r>
          </a:p>
          <a:p>
            <a:r>
              <a:rPr lang="en-GB" dirty="0" err="1"/>
              <a:t>WinRM</a:t>
            </a:r>
            <a:r>
              <a:rPr lang="en-GB" dirty="0"/>
              <a:t> is the “server” component of this remote management application and </a:t>
            </a:r>
            <a:r>
              <a:rPr lang="en-GB" dirty="0" err="1"/>
              <a:t>WinRS</a:t>
            </a:r>
            <a:r>
              <a:rPr lang="en-GB" dirty="0"/>
              <a:t> (Windows Remote Shell) is the “client” for </a:t>
            </a:r>
            <a:r>
              <a:rPr lang="en-GB" dirty="0" err="1"/>
              <a:t>WinRM</a:t>
            </a:r>
            <a:r>
              <a:rPr lang="en-GB" dirty="0"/>
              <a:t>, which runs on the remote computer attempting to remotely manage the </a:t>
            </a:r>
            <a:r>
              <a:rPr lang="en-GB" dirty="0" err="1"/>
              <a:t>WinRM</a:t>
            </a:r>
            <a:r>
              <a:rPr lang="en-GB" dirty="0"/>
              <a:t> server</a:t>
            </a:r>
          </a:p>
          <a:p>
            <a:r>
              <a:rPr lang="en-GB" dirty="0"/>
              <a:t>BOTH computers must have </a:t>
            </a:r>
            <a:r>
              <a:rPr lang="en-GB" dirty="0" err="1"/>
              <a:t>WinRM</a:t>
            </a:r>
            <a:r>
              <a:rPr lang="en-GB" dirty="0"/>
              <a:t> installed and enabled on them for </a:t>
            </a:r>
            <a:r>
              <a:rPr lang="en-GB" dirty="0" err="1"/>
              <a:t>WinRS</a:t>
            </a:r>
            <a:r>
              <a:rPr lang="en-GB" dirty="0"/>
              <a:t> to work and retrieve information from the remote system</a:t>
            </a:r>
          </a:p>
          <a:p>
            <a:r>
              <a:rPr lang="en-GB" dirty="0"/>
              <a:t>While </a:t>
            </a:r>
            <a:r>
              <a:rPr lang="en-GB" dirty="0" err="1"/>
              <a:t>WinRM</a:t>
            </a:r>
            <a:r>
              <a:rPr lang="en-GB" dirty="0"/>
              <a:t> listens on port 80 by default, it doesn't mean traffic is unencrypted</a:t>
            </a:r>
          </a:p>
          <a:p>
            <a:r>
              <a:rPr lang="en-GB" dirty="0"/>
              <a:t>Traffic by default is only accepted by </a:t>
            </a:r>
            <a:r>
              <a:rPr lang="en-GB" dirty="0" err="1"/>
              <a:t>WinRM</a:t>
            </a:r>
            <a:r>
              <a:rPr lang="en-GB" dirty="0"/>
              <a:t> when it is encrypted using the Negotiate or Kerberos SSP. </a:t>
            </a:r>
            <a:r>
              <a:rPr lang="en-GB" dirty="0" err="1"/>
              <a:t>WinRM</a:t>
            </a:r>
            <a:r>
              <a:rPr lang="en-GB" dirty="0"/>
              <a:t> uses HTTP (TCP 80) or HTTPS (TCP 443)</a:t>
            </a:r>
          </a:p>
          <a:p>
            <a:r>
              <a:rPr lang="en-GB" dirty="0" err="1"/>
              <a:t>WinRM</a:t>
            </a:r>
            <a:r>
              <a:rPr lang="en-GB" dirty="0"/>
              <a:t> also includes helper code that lets the </a:t>
            </a:r>
            <a:r>
              <a:rPr lang="en-GB" dirty="0" err="1"/>
              <a:t>WinRM</a:t>
            </a:r>
            <a:r>
              <a:rPr lang="en-GB" dirty="0"/>
              <a:t> listener to share port 80 with IIS or any other application that may need to use that port</a:t>
            </a:r>
          </a:p>
        </p:txBody>
      </p:sp>
    </p:spTree>
    <p:extLst>
      <p:ext uri="{BB962C8B-B14F-4D97-AF65-F5344CB8AC3E}">
        <p14:creationId xmlns:p14="http://schemas.microsoft.com/office/powerpoint/2010/main" val="1467682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Remote Management</a:t>
            </a:r>
          </a:p>
        </p:txBody>
      </p:sp>
      <p:sp>
        <p:nvSpPr>
          <p:cNvPr id="3" name="Content Placeholder 2"/>
          <p:cNvSpPr>
            <a:spLocks noGrp="1"/>
          </p:cNvSpPr>
          <p:nvPr>
            <p:ph idx="1"/>
          </p:nvPr>
        </p:nvSpPr>
        <p:spPr/>
        <p:txBody>
          <a:bodyPr/>
          <a:lstStyle/>
          <a:p>
            <a:r>
              <a:rPr lang="en-GB" dirty="0"/>
              <a:t>Create a second Hyper-V Windows machine</a:t>
            </a:r>
          </a:p>
          <a:p>
            <a:r>
              <a:rPr lang="en-GB" dirty="0"/>
              <a:t>Install the client (</a:t>
            </a:r>
            <a:r>
              <a:rPr lang="en-GB" dirty="0" err="1"/>
              <a:t>WinRS</a:t>
            </a:r>
            <a:r>
              <a:rPr lang="en-GB" dirty="0"/>
              <a:t>) on one and the server (</a:t>
            </a:r>
            <a:r>
              <a:rPr lang="en-GB" dirty="0" err="1"/>
              <a:t>WinRM</a:t>
            </a:r>
            <a:r>
              <a:rPr lang="en-GB" dirty="0"/>
              <a:t>) on the other</a:t>
            </a:r>
          </a:p>
          <a:p>
            <a:r>
              <a:rPr lang="en-GB" dirty="0"/>
              <a:t>Test that you can access the server machine</a:t>
            </a:r>
          </a:p>
          <a:p>
            <a:r>
              <a:rPr lang="en-GB" dirty="0"/>
              <a:t>For example, if you want to perform a directory listing on the system drive on a remote machine, you can remotely launch ‘</a:t>
            </a:r>
            <a:r>
              <a:rPr lang="en-GB" dirty="0" err="1"/>
              <a:t>dir</a:t>
            </a:r>
            <a:r>
              <a:rPr lang="en-GB" dirty="0"/>
              <a:t>’ using this syntax:</a:t>
            </a:r>
          </a:p>
          <a:p>
            <a:pPr marL="0" indent="0" algn="ctr">
              <a:buNone/>
            </a:pPr>
            <a:r>
              <a:rPr lang="en-GB" sz="2800" dirty="0"/>
              <a:t>    </a:t>
            </a:r>
            <a:r>
              <a:rPr lang="en-GB" sz="2800" dirty="0" err="1">
                <a:latin typeface="MV Boli" panose="02000500030200090000" pitchFamily="2" charset="0"/>
                <a:cs typeface="MV Boli" panose="02000500030200090000" pitchFamily="2" charset="0"/>
              </a:rPr>
              <a:t>winrs</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r:machinename</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dir</a:t>
            </a:r>
            <a:endParaRPr lang="en-GB" sz="28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65605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 a Login as a Normal User</a:t>
            </a:r>
          </a:p>
        </p:txBody>
      </p:sp>
      <p:sp>
        <p:nvSpPr>
          <p:cNvPr id="3" name="Content Placeholder 2"/>
          <p:cNvSpPr>
            <a:spLocks noGrp="1"/>
          </p:cNvSpPr>
          <p:nvPr>
            <p:ph idx="1"/>
          </p:nvPr>
        </p:nvSpPr>
        <p:spPr/>
        <p:txBody>
          <a:bodyPr/>
          <a:lstStyle/>
          <a:p>
            <a:r>
              <a:rPr lang="en-GB" dirty="0"/>
              <a:t>Using your virtual machines, log in as a standard user </a:t>
            </a:r>
          </a:p>
        </p:txBody>
      </p:sp>
    </p:spTree>
    <p:extLst>
      <p:ext uri="{BB962C8B-B14F-4D97-AF65-F5344CB8AC3E}">
        <p14:creationId xmlns:p14="http://schemas.microsoft.com/office/powerpoint/2010/main" val="3975781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a Normal User Cannot Use Admin Tools Requiring Elevated Permissions</a:t>
            </a:r>
          </a:p>
        </p:txBody>
      </p:sp>
      <p:sp>
        <p:nvSpPr>
          <p:cNvPr id="3" name="Content Placeholder 2"/>
          <p:cNvSpPr>
            <a:spLocks noGrp="1"/>
          </p:cNvSpPr>
          <p:nvPr>
            <p:ph idx="1"/>
          </p:nvPr>
        </p:nvSpPr>
        <p:spPr/>
        <p:txBody>
          <a:bodyPr/>
          <a:lstStyle/>
          <a:p>
            <a:r>
              <a:rPr lang="en-GB" dirty="0"/>
              <a:t>In Windows, in a command terminal, run the following command:</a:t>
            </a:r>
          </a:p>
          <a:p>
            <a:pPr marL="0" indent="0" algn="ctr">
              <a:buNone/>
            </a:pPr>
            <a:r>
              <a:rPr lang="en-GB" dirty="0">
                <a:latin typeface="MV Boli" panose="02000500030200090000" pitchFamily="2" charset="0"/>
                <a:cs typeface="MV Boli" panose="02000500030200090000" pitchFamily="2" charset="0"/>
              </a:rPr>
              <a:t>net users administrator /</a:t>
            </a:r>
            <a:r>
              <a:rPr lang="en-GB" dirty="0" err="1">
                <a:latin typeface="MV Boli" panose="02000500030200090000" pitchFamily="2" charset="0"/>
                <a:cs typeface="MV Boli" panose="02000500030200090000" pitchFamily="2" charset="0"/>
              </a:rPr>
              <a:t>active:yes</a:t>
            </a:r>
            <a:endParaRPr lang="en-GB" dirty="0">
              <a:latin typeface="MV Boli" panose="02000500030200090000" pitchFamily="2" charset="0"/>
              <a:cs typeface="MV Boli" panose="02000500030200090000" pitchFamily="2" charset="0"/>
            </a:endParaRPr>
          </a:p>
          <a:p>
            <a:r>
              <a:rPr lang="en-GB" dirty="0"/>
              <a:t>You should have received an “Access denied” message</a:t>
            </a:r>
          </a:p>
          <a:p>
            <a:r>
              <a:rPr lang="en-GB" dirty="0"/>
              <a:t>If you run </a:t>
            </a:r>
            <a:r>
              <a:rPr lang="en-GB" dirty="0" err="1"/>
              <a:t>cmd</a:t>
            </a:r>
            <a:r>
              <a:rPr lang="en-GB" dirty="0"/>
              <a:t> as Administrator by right clicking, and the run the command again, it should provide you with access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16" b="49165"/>
          <a:stretch/>
        </p:blipFill>
        <p:spPr>
          <a:xfrm>
            <a:off x="5522831" y="3978442"/>
            <a:ext cx="3933990" cy="2625770"/>
          </a:xfrm>
          <a:prstGeom prst="rect">
            <a:avLst/>
          </a:prstGeom>
        </p:spPr>
      </p:pic>
    </p:spTree>
    <p:extLst>
      <p:ext uri="{BB962C8B-B14F-4D97-AF65-F5344CB8AC3E}">
        <p14:creationId xmlns:p14="http://schemas.microsoft.com/office/powerpoint/2010/main" val="37216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Desktop</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41737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a Normal User Cannot Use Admin Tools Requiring Elevated Permissions</a:t>
            </a:r>
          </a:p>
        </p:txBody>
      </p:sp>
      <p:sp>
        <p:nvSpPr>
          <p:cNvPr id="3" name="Content Placeholder 2"/>
          <p:cNvSpPr>
            <a:spLocks noGrp="1"/>
          </p:cNvSpPr>
          <p:nvPr>
            <p:ph idx="1"/>
          </p:nvPr>
        </p:nvSpPr>
        <p:spPr/>
        <p:txBody>
          <a:bodyPr>
            <a:normAutofit/>
          </a:bodyPr>
          <a:lstStyle/>
          <a:p>
            <a:r>
              <a:rPr lang="en-GB" dirty="0"/>
              <a:t>In Linux, in a terminal, run the following command:</a:t>
            </a:r>
          </a:p>
          <a:p>
            <a:pPr marL="0" indent="0" algn="ctr">
              <a:buNone/>
            </a:pPr>
            <a:r>
              <a:rPr lang="en-GB" dirty="0" err="1">
                <a:latin typeface="MV Boli" panose="02000500030200090000" pitchFamily="2" charset="0"/>
                <a:cs typeface="MV Boli" panose="02000500030200090000" pitchFamily="2" charset="0"/>
              </a:rPr>
              <a:t>ifconfig</a:t>
            </a:r>
            <a:endParaRPr lang="en-GB" dirty="0">
              <a:latin typeface="MV Boli" panose="02000500030200090000" pitchFamily="2" charset="0"/>
              <a:cs typeface="MV Boli" panose="02000500030200090000" pitchFamily="2" charset="0"/>
            </a:endParaRPr>
          </a:p>
          <a:p>
            <a:endParaRPr lang="en-GB" dirty="0"/>
          </a:p>
          <a:p>
            <a:endParaRPr lang="en-GB" dirty="0"/>
          </a:p>
          <a:p>
            <a:endParaRPr lang="en-GB" dirty="0"/>
          </a:p>
          <a:p>
            <a:r>
              <a:rPr lang="en-GB" dirty="0"/>
              <a:t>In Linux, in a terminal, run the following command:</a:t>
            </a:r>
          </a:p>
          <a:p>
            <a:pPr marL="0" indent="0" algn="ctr">
              <a:buNone/>
            </a:pPr>
            <a:r>
              <a:rPr lang="en-GB" dirty="0">
                <a:latin typeface="MV Boli" panose="02000500030200090000" pitchFamily="2" charset="0"/>
                <a:cs typeface="MV Boli" panose="02000500030200090000" pitchFamily="2" charset="0"/>
              </a:rPr>
              <a:t>find -name *.</a:t>
            </a:r>
            <a:r>
              <a:rPr lang="en-GB" dirty="0" err="1">
                <a:latin typeface="MV Boli" panose="02000500030200090000" pitchFamily="2" charset="0"/>
                <a:cs typeface="MV Boli" panose="02000500030200090000" pitchFamily="2" charset="0"/>
              </a:rPr>
              <a:t>sh</a:t>
            </a:r>
            <a:endParaRPr lang="en-GB" dirty="0">
              <a:latin typeface="MV Boli" panose="02000500030200090000" pitchFamily="2" charset="0"/>
              <a:cs typeface="MV Boli" panose="02000500030200090000" pitchFamily="2" charset="0"/>
            </a:endParaRPr>
          </a:p>
          <a:p>
            <a:r>
              <a:rPr lang="en-GB" dirty="0">
                <a:cs typeface="MV Boli" panose="02000500030200090000" pitchFamily="2" charset="0"/>
              </a:rPr>
              <a:t>You should receive a message that you do not have the correct privileges</a:t>
            </a:r>
          </a:p>
          <a:p>
            <a:r>
              <a:rPr lang="en-GB" dirty="0">
                <a:cs typeface="MV Boli" panose="02000500030200090000" pitchFamily="2" charset="0"/>
              </a:rPr>
              <a:t>Now run the command again, but precede it with </a:t>
            </a:r>
            <a:r>
              <a:rPr lang="en-GB" dirty="0" err="1">
                <a:cs typeface="MV Boli" panose="02000500030200090000" pitchFamily="2" charset="0"/>
              </a:rPr>
              <a:t>sudo</a:t>
            </a:r>
            <a:endParaRPr lang="en-GB" dirty="0">
              <a:cs typeface="MV Boli" panose="02000500030200090000" pitchFamily="2" charset="0"/>
            </a:endParaRPr>
          </a:p>
          <a:p>
            <a:pPr marL="342900" lvl="1" indent="0" algn="ctr">
              <a:buNone/>
            </a:pPr>
            <a:r>
              <a:rPr lang="en-GB" sz="2200" dirty="0" err="1">
                <a:latin typeface="MV Boli" panose="02000500030200090000" pitchFamily="2" charset="0"/>
                <a:cs typeface="MV Boli" panose="02000500030200090000" pitchFamily="2" charset="0"/>
              </a:rPr>
              <a:t>sudo</a:t>
            </a:r>
            <a:r>
              <a:rPr lang="en-GB" sz="2200" dirty="0">
                <a:latin typeface="MV Boli" panose="02000500030200090000" pitchFamily="2" charset="0"/>
                <a:cs typeface="MV Boli" panose="02000500030200090000" pitchFamily="2" charset="0"/>
              </a:rPr>
              <a:t> find -name *.</a:t>
            </a:r>
            <a:r>
              <a:rPr lang="en-GB" sz="2200" dirty="0" err="1">
                <a:latin typeface="MV Boli" panose="02000500030200090000" pitchFamily="2" charset="0"/>
                <a:cs typeface="MV Boli" panose="02000500030200090000" pitchFamily="2" charset="0"/>
              </a:rPr>
              <a:t>sh</a:t>
            </a:r>
            <a:endParaRPr lang="en-GB" sz="2200" dirty="0">
              <a:latin typeface="MV Boli" panose="02000500030200090000" pitchFamily="2" charset="0"/>
              <a:cs typeface="MV Boli" panose="02000500030200090000" pitchFamily="2" charset="0"/>
            </a:endParaRPr>
          </a:p>
          <a:p>
            <a:pPr marL="342900" lvl="1" indent="0">
              <a:buNone/>
            </a:pPr>
            <a:endParaRPr lang="en-GB" dirty="0">
              <a:cs typeface="MV Boli" panose="0200050003020009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2276872"/>
            <a:ext cx="3976437" cy="1822534"/>
          </a:xfrm>
          <a:prstGeom prst="rect">
            <a:avLst/>
          </a:prstGeom>
        </p:spPr>
      </p:pic>
    </p:spTree>
    <p:extLst>
      <p:ext uri="{BB962C8B-B14F-4D97-AF65-F5344CB8AC3E}">
        <p14:creationId xmlns:p14="http://schemas.microsoft.com/office/powerpoint/2010/main" val="953470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Connectivity to Network Resources and Internet Services Works Correctly</a:t>
            </a:r>
          </a:p>
        </p:txBody>
      </p:sp>
      <p:sp>
        <p:nvSpPr>
          <p:cNvPr id="3" name="Content Placeholder 2"/>
          <p:cNvSpPr>
            <a:spLocks noGrp="1"/>
          </p:cNvSpPr>
          <p:nvPr>
            <p:ph idx="1"/>
          </p:nvPr>
        </p:nvSpPr>
        <p:spPr/>
        <p:txBody>
          <a:bodyPr/>
          <a:lstStyle/>
          <a:p>
            <a:r>
              <a:rPr lang="en-GB" dirty="0"/>
              <a:t>Windows:</a:t>
            </a:r>
          </a:p>
          <a:p>
            <a:pPr lvl="1"/>
            <a:r>
              <a:rPr lang="en-GB" dirty="0"/>
              <a:t>On your Windows machine with </a:t>
            </a:r>
            <a:r>
              <a:rPr lang="en-GB" dirty="0" err="1"/>
              <a:t>WinRM</a:t>
            </a:r>
            <a:r>
              <a:rPr lang="en-GB" dirty="0"/>
              <a:t>:</a:t>
            </a:r>
          </a:p>
          <a:p>
            <a:pPr lvl="2"/>
            <a:r>
              <a:rPr lang="en-GB" dirty="0"/>
              <a:t>Create a folder called Shared in the C: drive</a:t>
            </a:r>
          </a:p>
          <a:p>
            <a:pPr lvl="2"/>
            <a:r>
              <a:rPr lang="en-GB" dirty="0"/>
              <a:t>Give sharing permissions for everyone</a:t>
            </a:r>
          </a:p>
          <a:p>
            <a:pPr lvl="1"/>
            <a:r>
              <a:rPr lang="en-GB" dirty="0"/>
              <a:t>On the Windows machine with </a:t>
            </a:r>
            <a:r>
              <a:rPr lang="en-GB" dirty="0" err="1"/>
              <a:t>WinRS</a:t>
            </a:r>
            <a:r>
              <a:rPr lang="en-GB" dirty="0"/>
              <a:t>:</a:t>
            </a:r>
          </a:p>
          <a:p>
            <a:pPr lvl="2"/>
            <a:r>
              <a:rPr lang="en-GB" dirty="0"/>
              <a:t>See if you can access the shared drive</a:t>
            </a:r>
          </a:p>
          <a:p>
            <a:pPr lvl="1"/>
            <a:r>
              <a:rPr lang="en-GB" dirty="0"/>
              <a:t>See if you can access the following website on both machines:</a:t>
            </a:r>
          </a:p>
          <a:p>
            <a:pPr lvl="2"/>
            <a:r>
              <a:rPr lang="en-GB" dirty="0">
                <a:hlinkClick r:id="rId2"/>
              </a:rPr>
              <a:t>http://superglos.co.uk/appWiki</a:t>
            </a:r>
            <a:r>
              <a:rPr lang="en-GB" dirty="0"/>
              <a:t>  </a:t>
            </a:r>
          </a:p>
        </p:txBody>
      </p:sp>
    </p:spTree>
    <p:extLst>
      <p:ext uri="{BB962C8B-B14F-4D97-AF65-F5344CB8AC3E}">
        <p14:creationId xmlns:p14="http://schemas.microsoft.com/office/powerpoint/2010/main" val="1807142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Connectivity to Network Resources and Internet Services Works Correctly</a:t>
            </a:r>
          </a:p>
        </p:txBody>
      </p:sp>
      <p:sp>
        <p:nvSpPr>
          <p:cNvPr id="3" name="Content Placeholder 2"/>
          <p:cNvSpPr>
            <a:spLocks noGrp="1"/>
          </p:cNvSpPr>
          <p:nvPr>
            <p:ph idx="1"/>
          </p:nvPr>
        </p:nvSpPr>
        <p:spPr/>
        <p:txBody>
          <a:bodyPr/>
          <a:lstStyle/>
          <a:p>
            <a:r>
              <a:rPr lang="en-GB" dirty="0"/>
              <a:t>Linux:</a:t>
            </a:r>
          </a:p>
          <a:p>
            <a:pPr lvl="1"/>
            <a:r>
              <a:rPr lang="en-GB" dirty="0"/>
              <a:t>See if you can access the shared drive on the Windows machine</a:t>
            </a:r>
          </a:p>
          <a:p>
            <a:pPr lvl="1"/>
            <a:r>
              <a:rPr lang="en-GB" dirty="0"/>
              <a:t>See if you can access the following website:</a:t>
            </a:r>
          </a:p>
          <a:p>
            <a:pPr lvl="2"/>
            <a:r>
              <a:rPr lang="en-GB" dirty="0">
                <a:hlinkClick r:id="rId2"/>
              </a:rPr>
              <a:t>http://superglos.co.uk/appWiki</a:t>
            </a:r>
            <a:r>
              <a:rPr lang="en-GB" dirty="0"/>
              <a:t>  </a:t>
            </a:r>
          </a:p>
        </p:txBody>
      </p:sp>
    </p:spTree>
    <p:extLst>
      <p:ext uri="{BB962C8B-B14F-4D97-AF65-F5344CB8AC3E}">
        <p14:creationId xmlns:p14="http://schemas.microsoft.com/office/powerpoint/2010/main" val="386818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1.5 Summarise the native applications for different operating systems</a:t>
            </a:r>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7239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IOS</a:t>
            </a:r>
          </a:p>
        </p:txBody>
      </p:sp>
      <p:sp>
        <p:nvSpPr>
          <p:cNvPr id="3" name="Content Placeholder 2"/>
          <p:cNvSpPr>
            <a:spLocks noGrp="1"/>
          </p:cNvSpPr>
          <p:nvPr>
            <p:ph idx="1"/>
          </p:nvPr>
        </p:nvSpPr>
        <p:spPr/>
        <p:txBody>
          <a:bodyPr/>
          <a:lstStyle/>
          <a:p>
            <a:r>
              <a:rPr lang="en-GB" dirty="0"/>
              <a:t>Safari</a:t>
            </a:r>
          </a:p>
          <a:p>
            <a:r>
              <a:rPr lang="en-GB" dirty="0"/>
              <a:t>Maps</a:t>
            </a:r>
          </a:p>
          <a:p>
            <a:r>
              <a:rPr lang="en-GB" dirty="0"/>
              <a:t>App Store</a:t>
            </a:r>
          </a:p>
        </p:txBody>
      </p:sp>
    </p:spTree>
    <p:extLst>
      <p:ext uri="{BB962C8B-B14F-4D97-AF65-F5344CB8AC3E}">
        <p14:creationId xmlns:p14="http://schemas.microsoft.com/office/powerpoint/2010/main" val="3549709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65</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301437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used 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66</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1025561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67</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58234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a:t>
            </a:r>
          </a:p>
        </p:txBody>
      </p:sp>
      <p:sp>
        <p:nvSpPr>
          <p:cNvPr id="3" name="Content Placeholder 2"/>
          <p:cNvSpPr>
            <a:spLocks noGrp="1"/>
          </p:cNvSpPr>
          <p:nvPr>
            <p:ph idx="1"/>
          </p:nvPr>
        </p:nvSpPr>
        <p:spPr/>
        <p:txBody>
          <a:bodyPr/>
          <a:lstStyle/>
          <a:p>
            <a:r>
              <a:rPr lang="en-GB" dirty="0"/>
              <a:t>IE</a:t>
            </a:r>
          </a:p>
          <a:p>
            <a:r>
              <a:rPr lang="en-GB" dirty="0"/>
              <a:t>Edge</a:t>
            </a:r>
          </a:p>
          <a:p>
            <a:r>
              <a:rPr lang="en-GB" dirty="0"/>
              <a:t>Notepad</a:t>
            </a:r>
          </a:p>
          <a:p>
            <a:r>
              <a:rPr lang="en-GB" dirty="0"/>
              <a:t>Paint</a:t>
            </a:r>
          </a:p>
          <a:p>
            <a:r>
              <a:rPr lang="en-GB" dirty="0"/>
              <a:t>Command Prompt</a:t>
            </a:r>
          </a:p>
          <a:p>
            <a:endParaRPr lang="en-GB" dirty="0"/>
          </a:p>
        </p:txBody>
      </p:sp>
    </p:spTree>
    <p:extLst>
      <p:ext uri="{BB962C8B-B14F-4D97-AF65-F5344CB8AC3E}">
        <p14:creationId xmlns:p14="http://schemas.microsoft.com/office/powerpoint/2010/main" val="1067591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69</a:t>
            </a:fld>
            <a:endParaRPr lang="en-GB">
              <a:solidFill>
                <a:prstClr val="black">
                  <a:tint val="75000"/>
                </a:prstClr>
              </a:solidFill>
            </a:endParaRPr>
          </a:p>
        </p:txBody>
      </p:sp>
    </p:spTree>
    <p:extLst>
      <p:ext uri="{BB962C8B-B14F-4D97-AF65-F5344CB8AC3E}">
        <p14:creationId xmlns:p14="http://schemas.microsoft.com/office/powerpoint/2010/main" val="4654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Windows 7</a:t>
            </a:r>
          </a:p>
        </p:txBody>
      </p:sp>
      <p:sp>
        <p:nvSpPr>
          <p:cNvPr id="24" name="Content Placeholder 23"/>
          <p:cNvSpPr>
            <a:spLocks noGrp="1"/>
          </p:cNvSpPr>
          <p:nvPr>
            <p:ph sz="half" idx="1"/>
          </p:nvPr>
        </p:nvSpPr>
        <p:spPr/>
        <p:txBody>
          <a:bodyPr/>
          <a:lstStyle/>
          <a:p>
            <a:r>
              <a:rPr lang="en-GB"/>
              <a:t>Released 2009</a:t>
            </a:r>
          </a:p>
          <a:p>
            <a:r>
              <a:rPr lang="en-GB">
                <a:hlinkClick r:id="rId2"/>
              </a:rPr>
              <a:t>netmarksetshare.com</a:t>
            </a:r>
            <a:r>
              <a:rPr lang="en-GB"/>
              <a:t> (2015) – about 56%</a:t>
            </a:r>
          </a:p>
          <a:p>
            <a:r>
              <a:rPr lang="en-GB"/>
              <a:t>Desktop</a:t>
            </a:r>
          </a:p>
          <a:p>
            <a:r>
              <a:rPr lang="en-GB"/>
              <a:t>Start menu</a:t>
            </a:r>
          </a:p>
          <a:p>
            <a:endParaRPr lang="en-US"/>
          </a:p>
        </p:txBody>
      </p:sp>
      <p:pic>
        <p:nvPicPr>
          <p:cNvPr id="34" name="Content Placeholder 11" descr="Windows 7 desktop "/>
          <p:cNvPicPr>
            <a:picLocks noGrp="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2050058" y="3271747"/>
            <a:ext cx="3639312" cy="2737104"/>
          </a:xfrm>
          <a:prstGeom prst="rect">
            <a:avLst/>
          </a:prstGeom>
        </p:spPr>
      </p:pic>
      <p:pic>
        <p:nvPicPr>
          <p:cNvPr id="33" name="Content Placeholder 9" descr="Windows 7 Start Menu and Taskbar"/>
          <p:cNvPicPr>
            <a:picLocks noGrp="1"/>
          </p:cNvPicPr>
          <p:nvPr>
            <p:ph sz="quarter" idx="13"/>
          </p:nvPr>
        </p:nvPicPr>
        <p:blipFill>
          <a:blip r:embed="rId4" cstate="screen">
            <a:extLst>
              <a:ext uri="{28A0092B-C50C-407E-A947-70E740481C1C}">
                <a14:useLocalDpi xmlns:a14="http://schemas.microsoft.com/office/drawing/2010/main"/>
              </a:ext>
            </a:extLst>
          </a:blip>
          <a:srcRect/>
          <a:stretch>
            <a:fillRect/>
          </a:stretch>
        </p:blipFill>
        <p:spPr>
          <a:xfrm>
            <a:off x="6401747" y="3265651"/>
            <a:ext cx="3658616" cy="2743200"/>
          </a:xfrm>
        </p:spPr>
      </p:pic>
      <p:sp>
        <p:nvSpPr>
          <p:cNvPr id="23" name="Slide Number Placeholder 22"/>
          <p:cNvSpPr>
            <a:spLocks noGrp="1"/>
          </p:cNvSpPr>
          <p:nvPr>
            <p:ph type="sldNum" sz="quarter" idx="15"/>
          </p:nvPr>
        </p:nvSpPr>
        <p:spPr/>
        <p:txBody>
          <a:bodyPr/>
          <a:lstStyle/>
          <a:p>
            <a:pPr algn="ctr"/>
            <a:r>
              <a:rPr lang="en-US"/>
              <a:t>4</a:t>
            </a:r>
          </a:p>
        </p:txBody>
      </p:sp>
    </p:spTree>
    <p:extLst>
      <p:ext uri="{BB962C8B-B14F-4D97-AF65-F5344CB8AC3E}">
        <p14:creationId xmlns:p14="http://schemas.microsoft.com/office/powerpoint/2010/main" val="1601990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sz="half" idx="1"/>
          </p:nvPr>
        </p:nvSpPr>
        <p:spPr/>
        <p:txBody>
          <a:bodyPr>
            <a:normAutofit/>
          </a:bodyPr>
          <a:lstStyle/>
          <a:p>
            <a:r>
              <a:rPr lang="en-GB" dirty="0"/>
              <a:t>Edge was the browser that should have replaced IE</a:t>
            </a:r>
          </a:p>
          <a:p>
            <a:r>
              <a:rPr lang="en-GB" dirty="0"/>
              <a:t>Comes preinstalled on Windows 10 like IE </a:t>
            </a:r>
          </a:p>
          <a:p>
            <a:r>
              <a:rPr lang="en-GB" dirty="0"/>
              <a:t>PDF support built in to the browser.</a:t>
            </a:r>
          </a:p>
          <a:p>
            <a:r>
              <a:rPr lang="en-GB" dirty="0"/>
              <a:t>Fairly lightweight (desktop app)</a:t>
            </a:r>
          </a:p>
          <a:p>
            <a:r>
              <a:rPr lang="en-GB" dirty="0"/>
              <a:t>Often is faster that other browsers</a:t>
            </a:r>
          </a:p>
          <a:p>
            <a:r>
              <a:rPr lang="en-GB" dirty="0"/>
              <a:t>According to the Security Council of Certificate Authorities (CASC), the current Edge browser is in fact the fastest and more secure browser on the market</a:t>
            </a:r>
          </a:p>
        </p:txBody>
      </p:sp>
      <p:sp>
        <p:nvSpPr>
          <p:cNvPr id="4" name="Content Placeholder 3">
            <a:extLst>
              <a:ext uri="{FF2B5EF4-FFF2-40B4-BE49-F238E27FC236}">
                <a16:creationId xmlns:a16="http://schemas.microsoft.com/office/drawing/2014/main" id="{58D45914-B70A-40F5-A9D6-E2203D9682A3}"/>
              </a:ext>
            </a:extLst>
          </p:cNvPr>
          <p:cNvSpPr>
            <a:spLocks noGrp="1"/>
          </p:cNvSpPr>
          <p:nvPr>
            <p:ph sz="half" idx="2"/>
          </p:nvPr>
        </p:nvSpPr>
        <p:spPr/>
        <p:txBody>
          <a:bodyPr>
            <a:normAutofit/>
          </a:bodyPr>
          <a:lstStyle/>
          <a:p>
            <a:r>
              <a:rPr lang="en-GB" dirty="0"/>
              <a:t>Uses Microsoft owned search engines that are not as good as competitors (Bing)</a:t>
            </a:r>
          </a:p>
          <a:p>
            <a:r>
              <a:rPr lang="en-GB" dirty="0"/>
              <a:t>Does not have an easy ecosystem</a:t>
            </a:r>
          </a:p>
          <a:p>
            <a:r>
              <a:rPr lang="en-GB" dirty="0"/>
              <a:t>Less browser extensions than others</a:t>
            </a:r>
          </a:p>
          <a:p>
            <a:r>
              <a:rPr lang="en-GB" dirty="0"/>
              <a:t>Can not search through history of the browser</a:t>
            </a:r>
          </a:p>
          <a:p>
            <a:r>
              <a:rPr lang="en-GB" dirty="0"/>
              <a:t>Not 100% compatible with many web standards.</a:t>
            </a:r>
          </a:p>
          <a:p>
            <a:endParaRPr lang="en-GB" dirty="0"/>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70</a:t>
            </a:fld>
            <a:endParaRPr lang="en-GB">
              <a:solidFill>
                <a:prstClr val="black">
                  <a:tint val="75000"/>
                </a:prstClr>
              </a:solidFill>
            </a:endParaRPr>
          </a:p>
        </p:txBody>
      </p:sp>
    </p:spTree>
    <p:extLst>
      <p:ext uri="{BB962C8B-B14F-4D97-AF65-F5344CB8AC3E}">
        <p14:creationId xmlns:p14="http://schemas.microsoft.com/office/powerpoint/2010/main" val="3834692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normAutofit/>
          </a:bodyPr>
          <a:lstStyle/>
          <a:p>
            <a:r>
              <a:rPr lang="en-GB" dirty="0"/>
              <a:t>Very lightweight</a:t>
            </a:r>
          </a:p>
          <a:p>
            <a:r>
              <a:rPr lang="en-GB" dirty="0"/>
              <a:t>Can be used to modify program scripts and code</a:t>
            </a:r>
          </a:p>
          <a:p>
            <a:r>
              <a:rPr lang="en-GB" dirty="0"/>
              <a:t>Based of MS-DOS </a:t>
            </a:r>
          </a:p>
          <a:p>
            <a:r>
              <a:rPr lang="en-GB" dirty="0"/>
              <a:t>Included on all versions of windows from 1.0 onwards</a:t>
            </a:r>
          </a:p>
          <a:p>
            <a:r>
              <a:rPr lang="en-GB" dirty="0"/>
              <a:t>Very simple – Maybe too simple</a:t>
            </a:r>
          </a:p>
          <a:p>
            <a:r>
              <a:rPr lang="en-GB" dirty="0"/>
              <a:t>More difficult to use that other IDE’s</a:t>
            </a:r>
          </a:p>
          <a:p>
            <a:pPr lvl="1"/>
            <a:r>
              <a:rPr lang="en-GB" dirty="0"/>
              <a:t>No formatting</a:t>
            </a:r>
          </a:p>
          <a:p>
            <a:r>
              <a:rPr lang="en-GB" dirty="0"/>
              <a:t>Does not offer the same amount of flexibility to users than other text editors like Notepad++</a:t>
            </a:r>
          </a:p>
          <a:p>
            <a:r>
              <a:rPr lang="en-GB" dirty="0"/>
              <a:t>Not very user friendly</a:t>
            </a:r>
          </a:p>
          <a:p>
            <a:r>
              <a:rPr lang="en-GB" dirty="0"/>
              <a:t>Outdated look </a:t>
            </a:r>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71</a:t>
            </a:fld>
            <a:endParaRPr lang="en-GB">
              <a:solidFill>
                <a:prstClr val="black">
                  <a:tint val="75000"/>
                </a:prstClr>
              </a:solidFill>
            </a:endParaRPr>
          </a:p>
        </p:txBody>
      </p:sp>
    </p:spTree>
    <p:extLst>
      <p:ext uri="{BB962C8B-B14F-4D97-AF65-F5344CB8AC3E}">
        <p14:creationId xmlns:p14="http://schemas.microsoft.com/office/powerpoint/2010/main" val="262935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Windows</a:t>
            </a:r>
          </a:p>
          <a:p>
            <a:r>
              <a:rPr lang="en-GB" dirty="0"/>
              <a:t>In July 2017, Microsoft added Paint to the list of deprecated Windows features</a:t>
            </a:r>
          </a:p>
          <a:p>
            <a:r>
              <a:rPr lang="en-GB" dirty="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72</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785643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a:t>
            </a:r>
          </a:p>
        </p:txBody>
      </p:sp>
      <p:sp>
        <p:nvSpPr>
          <p:cNvPr id="3" name="Content Placeholder 2"/>
          <p:cNvSpPr>
            <a:spLocks noGrp="1"/>
          </p:cNvSpPr>
          <p:nvPr>
            <p:ph idx="1"/>
          </p:nvPr>
        </p:nvSpPr>
        <p:spPr/>
        <p:txBody>
          <a:bodyPr/>
          <a:lstStyle/>
          <a:p>
            <a:r>
              <a:rPr lang="en-GB" dirty="0"/>
              <a:t>Nano</a:t>
            </a:r>
          </a:p>
          <a:p>
            <a:r>
              <a:rPr lang="en-GB" dirty="0"/>
              <a:t>Terminal</a:t>
            </a:r>
          </a:p>
          <a:p>
            <a:endParaRPr lang="en-GB" dirty="0"/>
          </a:p>
        </p:txBody>
      </p:sp>
    </p:spTree>
    <p:extLst>
      <p:ext uri="{BB962C8B-B14F-4D97-AF65-F5344CB8AC3E}">
        <p14:creationId xmlns:p14="http://schemas.microsoft.com/office/powerpoint/2010/main" val="467337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Android</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42118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Chrome</a:t>
            </a:r>
          </a:p>
        </p:txBody>
      </p:sp>
      <p:sp>
        <p:nvSpPr>
          <p:cNvPr id="3" name="Content Placeholder 2"/>
          <p:cNvSpPr>
            <a:spLocks noGrp="1"/>
          </p:cNvSpPr>
          <p:nvPr>
            <p:ph idx="1"/>
          </p:nvPr>
        </p:nvSpPr>
        <p:spPr/>
        <p:txBody>
          <a:bodyPr/>
          <a:lstStyle/>
          <a:p>
            <a:r>
              <a:rPr lang="en-GB" dirty="0"/>
              <a:t>Maps</a:t>
            </a:r>
          </a:p>
          <a:p>
            <a:r>
              <a:rPr lang="en-GB" dirty="0"/>
              <a:t>Play Store</a:t>
            </a:r>
          </a:p>
        </p:txBody>
      </p:sp>
    </p:spTree>
    <p:extLst>
      <p:ext uri="{BB962C8B-B14F-4D97-AF65-F5344CB8AC3E}">
        <p14:creationId xmlns:p14="http://schemas.microsoft.com/office/powerpoint/2010/main" val="3752011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1.6 Explain the security principles when running an operating system running on a platform; with a focus on physical hardware, virtual servers and cloud services</a:t>
            </a:r>
          </a:p>
        </p:txBody>
      </p:sp>
      <p:sp>
        <p:nvSpPr>
          <p:cNvPr id="3" name="Content Placeholder 2"/>
          <p:cNvSpPr>
            <a:spLocks noGrp="1"/>
          </p:cNvSpPr>
          <p:nvPr>
            <p:ph type="body" idx="1"/>
          </p:nvPr>
        </p:nvSpPr>
        <p:spPr/>
        <p:txBody>
          <a:bodyPr/>
          <a:lstStyle/>
          <a:p>
            <a:r>
              <a:rPr lang="en-GB" dirty="0"/>
              <a:t>secure configuration following recommended good practice; </a:t>
            </a:r>
          </a:p>
          <a:p>
            <a:r>
              <a:rPr lang="en-GB" dirty="0"/>
              <a:t>• user access control;  </a:t>
            </a:r>
          </a:p>
          <a:p>
            <a:r>
              <a:rPr lang="en-GB" dirty="0"/>
              <a:t>• malware protection;  </a:t>
            </a:r>
          </a:p>
          <a:p>
            <a:r>
              <a:rPr lang="en-GB" dirty="0"/>
              <a:t>• patch management.</a:t>
            </a:r>
          </a:p>
        </p:txBody>
      </p:sp>
    </p:spTree>
    <p:extLst>
      <p:ext uri="{BB962C8B-B14F-4D97-AF65-F5344CB8AC3E}">
        <p14:creationId xmlns:p14="http://schemas.microsoft.com/office/powerpoint/2010/main" val="925330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User Access Control</a:t>
            </a:r>
            <a:endParaRPr lang="en-US" dirty="0"/>
          </a:p>
        </p:txBody>
      </p:sp>
      <p:sp>
        <p:nvSpPr>
          <p:cNvPr id="5" name="Content Placeholder 4"/>
          <p:cNvSpPr>
            <a:spLocks noGrp="1"/>
          </p:cNvSpPr>
          <p:nvPr>
            <p:ph idx="1"/>
          </p:nvPr>
        </p:nvSpPr>
        <p:spPr/>
        <p:txBody>
          <a:bodyPr/>
          <a:lstStyle/>
          <a:p>
            <a:r>
              <a:rPr lang="en-US" dirty="0"/>
              <a:t>User Account Control (UAC) is a security component in Windows operating systems</a:t>
            </a:r>
          </a:p>
          <a:p>
            <a:r>
              <a:rPr lang="en-US" dirty="0"/>
              <a:t>UAC enables users to perform common tasks as non-administrators and as administrators without having to switch users, log off, or use Run As</a:t>
            </a:r>
          </a:p>
        </p:txBody>
      </p:sp>
    </p:spTree>
    <p:extLst>
      <p:ext uri="{BB962C8B-B14F-4D97-AF65-F5344CB8AC3E}">
        <p14:creationId xmlns:p14="http://schemas.microsoft.com/office/powerpoint/2010/main" val="3847942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Malware Protection</a:t>
            </a:r>
            <a:endParaRPr lang="en-US" dirty="0"/>
          </a:p>
        </p:txBody>
      </p:sp>
      <p:sp>
        <p:nvSpPr>
          <p:cNvPr id="3" name="Content Placeholder 2"/>
          <p:cNvSpPr>
            <a:spLocks noGrp="1"/>
          </p:cNvSpPr>
          <p:nvPr>
            <p:ph idx="1"/>
          </p:nvPr>
        </p:nvSpPr>
        <p:spPr/>
        <p:txBody>
          <a:bodyPr/>
          <a:lstStyle/>
          <a:p>
            <a:r>
              <a:rPr lang="en-US" dirty="0"/>
              <a:t>Malware is a term used to describe malicious software, including spyware, ransomware, viruses, and worms</a:t>
            </a:r>
          </a:p>
          <a:p>
            <a:r>
              <a:rPr lang="en-US" dirty="0"/>
              <a:t>Malware breaches a network through a vulnerability, typically when a user clicks a dangerous link or email attachment that then installs risky software</a:t>
            </a:r>
          </a:p>
          <a:p>
            <a:r>
              <a:rPr lang="en-US" dirty="0"/>
              <a:t>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Tree>
    <p:extLst>
      <p:ext uri="{BB962C8B-B14F-4D97-AF65-F5344CB8AC3E}">
        <p14:creationId xmlns:p14="http://schemas.microsoft.com/office/powerpoint/2010/main" val="140139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a:t>
            </a:r>
            <a:endParaRPr lang="en-US" dirty="0"/>
          </a:p>
        </p:txBody>
      </p:sp>
      <p:sp>
        <p:nvSpPr>
          <p:cNvPr id="3" name="Content Placeholder 2"/>
          <p:cNvSpPr>
            <a:spLocks noGrp="1"/>
          </p:cNvSpPr>
          <p:nvPr>
            <p:ph idx="1"/>
          </p:nvPr>
        </p:nvSpPr>
        <p:spPr/>
        <p:txBody>
          <a:bodyPr/>
          <a:lstStyle/>
          <a:p>
            <a:r>
              <a:rPr lang="en-US" dirty="0"/>
              <a:t>Patch management is an area of systems management that involves acquiring, testing, and installing multiple patches (code changes) to an administered computer system</a:t>
            </a:r>
          </a:p>
          <a:p>
            <a:r>
              <a:rPr lang="en-US" dirty="0"/>
              <a:t>Windows Server Update Services – WSUS</a:t>
            </a:r>
          </a:p>
          <a:p>
            <a:r>
              <a:rPr lang="en-US" b="0" i="0" dirty="0">
                <a:solidFill>
                  <a:srgbClr val="424A4F"/>
                </a:solidFill>
                <a:effectLst/>
                <a:latin typeface="Roboto" panose="020B0604020202020204" pitchFamily="2" charset="0"/>
              </a:rPr>
              <a:t>Update management is the process of controlling the deployment and maintenance of temporary software versions in a production environment. It can help you maintain operational efficiency, overcome security breaches as well as maintain your production environment’s stability.</a:t>
            </a:r>
            <a:endParaRPr lang="en-US" dirty="0"/>
          </a:p>
        </p:txBody>
      </p:sp>
    </p:spTree>
    <p:extLst>
      <p:ext uri="{BB962C8B-B14F-4D97-AF65-F5344CB8AC3E}">
        <p14:creationId xmlns:p14="http://schemas.microsoft.com/office/powerpoint/2010/main" val="55031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Taskbar</a:t>
            </a:r>
          </a:p>
        </p:txBody>
      </p:sp>
      <p:sp>
        <p:nvSpPr>
          <p:cNvPr id="16" name="Content Placeholder 15"/>
          <p:cNvSpPr>
            <a:spLocks noGrp="1"/>
          </p:cNvSpPr>
          <p:nvPr>
            <p:ph sz="half" idx="1"/>
          </p:nvPr>
        </p:nvSpPr>
        <p:spPr>
          <a:xfrm>
            <a:off x="0" y="2286000"/>
            <a:ext cx="6035040" cy="4000500"/>
          </a:xfrm>
        </p:spPr>
        <p:txBody>
          <a:bodyPr/>
          <a:lstStyle/>
          <a:p>
            <a:r>
              <a:rPr lang="en-US"/>
              <a:t>Manage windows</a:t>
            </a:r>
          </a:p>
          <a:p>
            <a:r>
              <a:rPr lang="en-US"/>
              <a:t>Show desktop / peek</a:t>
            </a:r>
          </a:p>
          <a:p>
            <a:r>
              <a:rPr lang="en-US"/>
              <a:t>Notification area</a:t>
            </a:r>
          </a:p>
          <a:p>
            <a:r>
              <a:rPr lang="en-US"/>
              <a:t>Start Menu &amp; Taskbar Properties</a:t>
            </a:r>
          </a:p>
        </p:txBody>
      </p:sp>
      <p:pic>
        <p:nvPicPr>
          <p:cNvPr id="17" name="Content Placeholder 7" descr="Configuring Taskbar and Start Menu properties"/>
          <p:cNvPicPr>
            <a:picLocks noGrp="1"/>
          </p:cNvPicPr>
          <p:nvPr>
            <p:ph sz="quarter" idx="12"/>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15566" y="772438"/>
            <a:ext cx="4525962" cy="2695193"/>
          </a:xfrm>
        </p:spPr>
      </p:pic>
      <p:pic>
        <p:nvPicPr>
          <p:cNvPr id="15" name="Content Placeholder 8" descr="Configuring Taskbar properties in Windows 7"/>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7173257" y="3630613"/>
            <a:ext cx="2463524" cy="2743200"/>
          </a:xfrm>
        </p:spPr>
      </p:pic>
      <p:sp>
        <p:nvSpPr>
          <p:cNvPr id="18" name="Slide Number Placeholder 17"/>
          <p:cNvSpPr>
            <a:spLocks noGrp="1"/>
          </p:cNvSpPr>
          <p:nvPr>
            <p:ph type="sldNum" sz="quarter" idx="15"/>
          </p:nvPr>
        </p:nvSpPr>
        <p:spPr/>
        <p:txBody>
          <a:bodyPr/>
          <a:lstStyle/>
          <a:p>
            <a:pPr algn="ctr"/>
            <a:r>
              <a:rPr lang="en-US"/>
              <a:t>5</a:t>
            </a:r>
          </a:p>
        </p:txBody>
      </p:sp>
    </p:spTree>
    <p:extLst>
      <p:ext uri="{BB962C8B-B14F-4D97-AF65-F5344CB8AC3E}">
        <p14:creationId xmlns:p14="http://schemas.microsoft.com/office/powerpoint/2010/main" val="3166147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br>
              <a:rPr lang="en-GB" dirty="0"/>
            </a:br>
            <a:r>
              <a:rPr lang="en-GB" b="1" dirty="0"/>
              <a:t>2 Remote Systems Management (60%, K2)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8872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GB" dirty="0"/>
            </a:br>
            <a:br>
              <a:rPr lang="en-GB" dirty="0"/>
            </a:br>
            <a:r>
              <a:rPr lang="en-GB" dirty="0"/>
              <a:t>In this topic area, the apprentice will understand the importance of disaster recovery, how a disaster recovery plan works and their role within it.</a:t>
            </a:r>
          </a:p>
        </p:txBody>
      </p:sp>
      <p:sp>
        <p:nvSpPr>
          <p:cNvPr id="5" name="Text Placeholder 4"/>
          <p:cNvSpPr>
            <a:spLocks noGrp="1"/>
          </p:cNvSpPr>
          <p:nvPr>
            <p:ph type="body" idx="1"/>
          </p:nvPr>
        </p:nvSpPr>
        <p:spPr>
          <a:xfrm>
            <a:off x="360949" y="4589465"/>
            <a:ext cx="11341769" cy="2164261"/>
          </a:xfrm>
        </p:spPr>
        <p:txBody>
          <a:bodyPr>
            <a:normAutofit fontScale="55000" lnSpcReduction="20000"/>
          </a:bodyPr>
          <a:lstStyle/>
          <a:p>
            <a:r>
              <a:rPr lang="en-GB" dirty="0"/>
              <a:t>The successful apprentice should be able to: </a:t>
            </a:r>
          </a:p>
          <a:p>
            <a:r>
              <a:rPr lang="en-GB" dirty="0"/>
              <a:t>2.1 Describe the top-level tasks required to deploy a VPN</a:t>
            </a:r>
          </a:p>
          <a:p>
            <a:r>
              <a:rPr lang="en-GB" dirty="0"/>
              <a:t>2.2 Describe how HTTPS provides secure access to web applications. </a:t>
            </a:r>
          </a:p>
          <a:p>
            <a:r>
              <a:rPr lang="en-GB" dirty="0"/>
              <a:t>2.3 Describe how VOIP provides voice communication over IP. </a:t>
            </a:r>
          </a:p>
          <a:p>
            <a:r>
              <a:rPr lang="en-GB" dirty="0"/>
              <a:t>2.4 Describe how using encryption technologies can securely transport data across mobile or wireless networks </a:t>
            </a:r>
          </a:p>
          <a:p>
            <a:r>
              <a:rPr lang="en-GB" dirty="0"/>
              <a:t>2.5 Describe the key features of mobility</a:t>
            </a:r>
          </a:p>
          <a:p>
            <a:r>
              <a:rPr lang="en-GB" dirty="0"/>
              <a:t>2.6 Explain how tools can be used to remotely manage devices or provide assistance to remote users </a:t>
            </a:r>
          </a:p>
          <a:p>
            <a:r>
              <a:rPr lang="en-GB" dirty="0"/>
              <a:t>2.7 Describe how each item in the list would help secure a mobile device. </a:t>
            </a:r>
          </a:p>
          <a:p>
            <a:r>
              <a:rPr lang="en-GB" dirty="0"/>
              <a:t>2.8 Explain the top-level configuration </a:t>
            </a:r>
          </a:p>
          <a:p>
            <a:r>
              <a:rPr lang="en-GB" dirty="0"/>
              <a:t>2.9 Identify the benefits of device encryption and a strong passcode on a user's mobile device </a:t>
            </a:r>
          </a:p>
        </p:txBody>
      </p:sp>
    </p:spTree>
    <p:extLst>
      <p:ext uri="{BB962C8B-B14F-4D97-AF65-F5344CB8AC3E}">
        <p14:creationId xmlns:p14="http://schemas.microsoft.com/office/powerpoint/2010/main" val="121858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2B528-26DB-49DF-89D9-4338CEDB38A0}"/>
              </a:ext>
            </a:extLst>
          </p:cNvPr>
          <p:cNvSpPr>
            <a:spLocks noGrp="1"/>
          </p:cNvSpPr>
          <p:nvPr>
            <p:ph type="title"/>
          </p:nvPr>
        </p:nvSpPr>
        <p:spPr>
          <a:xfrm>
            <a:off x="300789" y="584844"/>
            <a:ext cx="11590421" cy="903634"/>
          </a:xfrm>
        </p:spPr>
        <p:txBody>
          <a:bodyPr/>
          <a:lstStyle/>
          <a:p>
            <a:r>
              <a:rPr lang="en-US" dirty="0"/>
              <a:t>802.1x </a:t>
            </a:r>
            <a:r>
              <a:rPr lang="en-US"/>
              <a:t>and standards</a:t>
            </a:r>
            <a:endParaRPr lang="en-GB" dirty="0"/>
          </a:p>
        </p:txBody>
      </p:sp>
      <p:sp>
        <p:nvSpPr>
          <p:cNvPr id="5" name="Content Placeholder 4">
            <a:extLst>
              <a:ext uri="{FF2B5EF4-FFF2-40B4-BE49-F238E27FC236}">
                <a16:creationId xmlns:a16="http://schemas.microsoft.com/office/drawing/2014/main" id="{65075930-3BA1-4C74-9E45-0C9DB71287CC}"/>
              </a:ext>
            </a:extLst>
          </p:cNvPr>
          <p:cNvSpPr>
            <a:spLocks noGrp="1"/>
          </p:cNvSpPr>
          <p:nvPr>
            <p:ph idx="1"/>
          </p:nvPr>
        </p:nvSpPr>
        <p:spPr/>
        <p:txBody>
          <a:bodyPr/>
          <a:lstStyle/>
          <a:p>
            <a:endParaRPr lang="en-GB"/>
          </a:p>
        </p:txBody>
      </p:sp>
      <p:pic>
        <p:nvPicPr>
          <p:cNvPr id="1026" name="Picture 2" descr="See the source image">
            <a:extLst>
              <a:ext uri="{FF2B5EF4-FFF2-40B4-BE49-F238E27FC236}">
                <a16:creationId xmlns:a16="http://schemas.microsoft.com/office/drawing/2014/main" id="{7770AA37-5C03-48EB-9E05-AE351C1F3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8" y="1603717"/>
            <a:ext cx="9275298" cy="521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3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A247-FA59-4444-A90B-45AC3B17B2CB}"/>
              </a:ext>
            </a:extLst>
          </p:cNvPr>
          <p:cNvSpPr>
            <a:spLocks noGrp="1"/>
          </p:cNvSpPr>
          <p:nvPr>
            <p:ph type="title"/>
          </p:nvPr>
        </p:nvSpPr>
        <p:spPr/>
        <p:txBody>
          <a:bodyPr/>
          <a:lstStyle/>
          <a:p>
            <a:r>
              <a:rPr lang="en-GB"/>
              <a:t>WIFI</a:t>
            </a:r>
          </a:p>
        </p:txBody>
      </p:sp>
      <p:sp>
        <p:nvSpPr>
          <p:cNvPr id="3" name="Content Placeholder 2">
            <a:extLst>
              <a:ext uri="{FF2B5EF4-FFF2-40B4-BE49-F238E27FC236}">
                <a16:creationId xmlns:a16="http://schemas.microsoft.com/office/drawing/2014/main" id="{1461EED0-3E2C-4999-AC45-B42F1D842550}"/>
              </a:ext>
            </a:extLst>
          </p:cNvPr>
          <p:cNvSpPr>
            <a:spLocks noGrp="1"/>
          </p:cNvSpPr>
          <p:nvPr>
            <p:ph type="body" idx="1"/>
          </p:nvPr>
        </p:nvSpPr>
        <p:spPr>
          <a:xfrm>
            <a:off x="360947" y="4589463"/>
            <a:ext cx="11341769" cy="1835400"/>
          </a:xfrm>
        </p:spPr>
        <p:txBody>
          <a:bodyPr>
            <a:normAutofit fontScale="85000" lnSpcReduction="20000"/>
          </a:bodyPr>
          <a:lstStyle/>
          <a:p>
            <a:r>
              <a:rPr lang="en-GB"/>
              <a:t>IEEE 802.11 is a set of standards for implementing wireless local area networks</a:t>
            </a:r>
          </a:p>
          <a:p>
            <a:r>
              <a:rPr lang="en-GB"/>
              <a:t>802.11a</a:t>
            </a:r>
          </a:p>
          <a:p>
            <a:r>
              <a:rPr lang="en-GB"/>
              <a:t>802.11b</a:t>
            </a:r>
          </a:p>
          <a:p>
            <a:r>
              <a:rPr lang="en-GB"/>
              <a:t>802.11c</a:t>
            </a:r>
          </a:p>
          <a:p>
            <a:r>
              <a:rPr lang="en-GB"/>
              <a:t>802.11g</a:t>
            </a:r>
          </a:p>
          <a:p>
            <a:r>
              <a:rPr lang="en-GB"/>
              <a:t>802.11n</a:t>
            </a:r>
          </a:p>
          <a:p>
            <a:r>
              <a:rPr lang="en-GB"/>
              <a:t>802.11i </a:t>
            </a:r>
          </a:p>
        </p:txBody>
      </p:sp>
    </p:spTree>
    <p:extLst>
      <p:ext uri="{BB962C8B-B14F-4D97-AF65-F5344CB8AC3E}">
        <p14:creationId xmlns:p14="http://schemas.microsoft.com/office/powerpoint/2010/main" val="845219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478C-7040-4F79-A0FD-41FE9EEBA7E2}"/>
              </a:ext>
            </a:extLst>
          </p:cNvPr>
          <p:cNvSpPr>
            <a:spLocks noGrp="1"/>
          </p:cNvSpPr>
          <p:nvPr>
            <p:ph type="title"/>
          </p:nvPr>
        </p:nvSpPr>
        <p:spPr/>
        <p:txBody>
          <a:bodyPr>
            <a:normAutofit/>
          </a:bodyPr>
          <a:lstStyle/>
          <a:p>
            <a:r>
              <a:rPr lang="en-GB"/>
              <a:t>The 802.11 Protocols</a:t>
            </a:r>
          </a:p>
        </p:txBody>
      </p:sp>
      <p:sp>
        <p:nvSpPr>
          <p:cNvPr id="5" name="Content Placeholder 4">
            <a:extLst>
              <a:ext uri="{FF2B5EF4-FFF2-40B4-BE49-F238E27FC236}">
                <a16:creationId xmlns:a16="http://schemas.microsoft.com/office/drawing/2014/main" id="{174646D2-B2E4-46E5-8B57-74C2B317B711}"/>
              </a:ext>
            </a:extLst>
          </p:cNvPr>
          <p:cNvSpPr>
            <a:spLocks noGrp="1"/>
          </p:cNvSpPr>
          <p:nvPr>
            <p:ph idx="1"/>
          </p:nvPr>
        </p:nvSpPr>
        <p:spPr/>
        <p:txBody>
          <a:bodyPr/>
          <a:lstStyle/>
          <a:p>
            <a:r>
              <a:rPr lang="en-GB" b="1" i="1"/>
              <a:t>The 802.11abgn specifications are collectively and individually referred to as Wi-Fi</a:t>
            </a:r>
          </a:p>
          <a:p>
            <a:endParaRPr lang="en-GB"/>
          </a:p>
        </p:txBody>
      </p:sp>
    </p:spTree>
    <p:extLst>
      <p:ext uri="{BB962C8B-B14F-4D97-AF65-F5344CB8AC3E}">
        <p14:creationId xmlns:p14="http://schemas.microsoft.com/office/powerpoint/2010/main" val="2503133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515-BF7A-478A-BBB3-ACC0B6E72906}"/>
              </a:ext>
            </a:extLst>
          </p:cNvPr>
          <p:cNvSpPr>
            <a:spLocks noGrp="1"/>
          </p:cNvSpPr>
          <p:nvPr>
            <p:ph type="title"/>
          </p:nvPr>
        </p:nvSpPr>
        <p:spPr/>
        <p:txBody>
          <a:bodyPr>
            <a:normAutofit/>
          </a:bodyPr>
          <a:lstStyle/>
          <a:p>
            <a:r>
              <a:rPr lang="en-GB"/>
              <a:t>802.11a</a:t>
            </a:r>
          </a:p>
        </p:txBody>
      </p:sp>
      <p:sp>
        <p:nvSpPr>
          <p:cNvPr id="3" name="Content Placeholder 2">
            <a:extLst>
              <a:ext uri="{FF2B5EF4-FFF2-40B4-BE49-F238E27FC236}">
                <a16:creationId xmlns:a16="http://schemas.microsoft.com/office/drawing/2014/main" id="{7FB6AB34-D784-4FE2-A99B-60E02D26D3C5}"/>
              </a:ext>
            </a:extLst>
          </p:cNvPr>
          <p:cNvSpPr>
            <a:spLocks noGrp="1"/>
          </p:cNvSpPr>
          <p:nvPr>
            <p:ph idx="1"/>
          </p:nvPr>
        </p:nvSpPr>
        <p:spPr/>
        <p:txBody>
          <a:bodyPr/>
          <a:lstStyle/>
          <a:p>
            <a:r>
              <a:rPr lang="en-GB"/>
              <a:t>802.11a operates in the 5 GHz frequency band and utilizes OFDM (Orthogonal Frequency Division Multiplexing)</a:t>
            </a:r>
          </a:p>
          <a:p>
            <a:r>
              <a:rPr lang="en-GB"/>
              <a:t>Modulation for up to 54 Mbps data rate. </a:t>
            </a:r>
          </a:p>
          <a:p>
            <a:pPr marL="0" indent="0">
              <a:buNone/>
            </a:pPr>
            <a:endParaRPr lang="en-GB"/>
          </a:p>
        </p:txBody>
      </p:sp>
    </p:spTree>
    <p:extLst>
      <p:ext uri="{BB962C8B-B14F-4D97-AF65-F5344CB8AC3E}">
        <p14:creationId xmlns:p14="http://schemas.microsoft.com/office/powerpoint/2010/main" val="357339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A0D8-60F9-4F9D-9A19-72E53E3922BF}"/>
              </a:ext>
            </a:extLst>
          </p:cNvPr>
          <p:cNvSpPr>
            <a:spLocks noGrp="1"/>
          </p:cNvSpPr>
          <p:nvPr>
            <p:ph type="title"/>
          </p:nvPr>
        </p:nvSpPr>
        <p:spPr/>
        <p:txBody>
          <a:bodyPr>
            <a:normAutofit/>
          </a:bodyPr>
          <a:lstStyle/>
          <a:p>
            <a:r>
              <a:rPr lang="en-GB"/>
              <a:t>802.11b</a:t>
            </a:r>
          </a:p>
        </p:txBody>
      </p:sp>
      <p:sp>
        <p:nvSpPr>
          <p:cNvPr id="3" name="Content Placeholder 2">
            <a:extLst>
              <a:ext uri="{FF2B5EF4-FFF2-40B4-BE49-F238E27FC236}">
                <a16:creationId xmlns:a16="http://schemas.microsoft.com/office/drawing/2014/main" id="{49C57C01-CA4C-4C2B-9DA8-3EC3A02ABD5B}"/>
              </a:ext>
            </a:extLst>
          </p:cNvPr>
          <p:cNvSpPr>
            <a:spLocks noGrp="1"/>
          </p:cNvSpPr>
          <p:nvPr>
            <p:ph idx="1"/>
          </p:nvPr>
        </p:nvSpPr>
        <p:spPr/>
        <p:txBody>
          <a:bodyPr>
            <a:normAutofit/>
          </a:bodyPr>
          <a:lstStyle/>
          <a:p>
            <a:r>
              <a:rPr lang="en-GB"/>
              <a:t>802.11b operates in the 2.4 GHz frequency band and utilizes DSSS (Direct Sequence Spread Spectrum)</a:t>
            </a:r>
          </a:p>
          <a:p>
            <a:r>
              <a:rPr lang="en-GB"/>
              <a:t>Modulation for up to 11 Mbps data rate</a:t>
            </a:r>
          </a:p>
          <a:p>
            <a:r>
              <a:rPr lang="en-GB"/>
              <a:t>Supported range of 150 feet (doesn't include occluding objects)</a:t>
            </a:r>
          </a:p>
          <a:p>
            <a:r>
              <a:rPr lang="en-GB"/>
              <a:t>Devices  that can cause interference include:</a:t>
            </a:r>
          </a:p>
          <a:p>
            <a:pPr lvl="1"/>
            <a:r>
              <a:rPr lang="en-GB"/>
              <a:t>Microwave ovens</a:t>
            </a:r>
          </a:p>
          <a:p>
            <a:pPr lvl="1"/>
            <a:r>
              <a:rPr lang="en-GB"/>
              <a:t>Bluetooth devices</a:t>
            </a:r>
          </a:p>
          <a:p>
            <a:pPr lvl="1"/>
            <a:r>
              <a:rPr lang="en-GB"/>
              <a:t>Baby monitors</a:t>
            </a:r>
          </a:p>
          <a:p>
            <a:pPr lvl="1"/>
            <a:r>
              <a:rPr lang="en-GB"/>
              <a:t>Cordless telephones</a:t>
            </a:r>
          </a:p>
          <a:p>
            <a:pPr lvl="1"/>
            <a:r>
              <a:rPr lang="en-GB"/>
              <a:t>Amateur radio equipment</a:t>
            </a:r>
          </a:p>
        </p:txBody>
      </p:sp>
    </p:spTree>
    <p:extLst>
      <p:ext uri="{BB962C8B-B14F-4D97-AF65-F5344CB8AC3E}">
        <p14:creationId xmlns:p14="http://schemas.microsoft.com/office/powerpoint/2010/main" val="139915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014-05B1-4968-97B6-FB6F90F3779F}"/>
              </a:ext>
            </a:extLst>
          </p:cNvPr>
          <p:cNvSpPr>
            <a:spLocks noGrp="1"/>
          </p:cNvSpPr>
          <p:nvPr>
            <p:ph type="title"/>
          </p:nvPr>
        </p:nvSpPr>
        <p:spPr/>
        <p:txBody>
          <a:bodyPr>
            <a:normAutofit/>
          </a:bodyPr>
          <a:lstStyle/>
          <a:p>
            <a:r>
              <a:rPr lang="en-GB"/>
              <a:t>802.11c</a:t>
            </a:r>
          </a:p>
        </p:txBody>
      </p:sp>
      <p:sp>
        <p:nvSpPr>
          <p:cNvPr id="3" name="Content Placeholder 2">
            <a:extLst>
              <a:ext uri="{FF2B5EF4-FFF2-40B4-BE49-F238E27FC236}">
                <a16:creationId xmlns:a16="http://schemas.microsoft.com/office/drawing/2014/main" id="{D9495D7A-7A5C-48F9-97D4-391560937DEC}"/>
              </a:ext>
            </a:extLst>
          </p:cNvPr>
          <p:cNvSpPr>
            <a:spLocks noGrp="1"/>
          </p:cNvSpPr>
          <p:nvPr>
            <p:ph idx="1"/>
          </p:nvPr>
        </p:nvSpPr>
        <p:spPr/>
        <p:txBody>
          <a:bodyPr/>
          <a:lstStyle/>
          <a:p>
            <a:r>
              <a:rPr lang="en-GB"/>
              <a:t>This works in the 2.4 GHz band (like 802.11b), but uses the same </a:t>
            </a:r>
            <a:r>
              <a:rPr lang="en-GB">
                <a:hlinkClick r:id="rId2" tooltip="Orthogonal frequency-division multiplexing"/>
              </a:rPr>
              <a:t>OFDM</a:t>
            </a:r>
            <a:r>
              <a:rPr lang="en-GB"/>
              <a:t> based transmission scheme as 802.11a</a:t>
            </a:r>
          </a:p>
          <a:p>
            <a:r>
              <a:rPr lang="en-GB"/>
              <a:t>Operates at a maximum physical layer bit rate of 54 Mbit/s exclusive of forward error correction codes, or about 22 Mbit/s average throughput</a:t>
            </a:r>
          </a:p>
          <a:p>
            <a:r>
              <a:rPr lang="en-GB"/>
              <a:t>Fully backward compatible with 802.11b hardware</a:t>
            </a:r>
          </a:p>
          <a:p>
            <a:r>
              <a:rPr lang="en-GB"/>
              <a:t>Experience interference from other products operating in the 2.4 GHz band</a:t>
            </a:r>
          </a:p>
        </p:txBody>
      </p:sp>
    </p:spTree>
    <p:extLst>
      <p:ext uri="{BB962C8B-B14F-4D97-AF65-F5344CB8AC3E}">
        <p14:creationId xmlns:p14="http://schemas.microsoft.com/office/powerpoint/2010/main" val="262918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7F73-1C50-4F60-AD62-4292AC948E27}"/>
              </a:ext>
            </a:extLst>
          </p:cNvPr>
          <p:cNvSpPr>
            <a:spLocks noGrp="1"/>
          </p:cNvSpPr>
          <p:nvPr>
            <p:ph type="title"/>
          </p:nvPr>
        </p:nvSpPr>
        <p:spPr/>
        <p:txBody>
          <a:bodyPr>
            <a:normAutofit/>
          </a:bodyPr>
          <a:lstStyle/>
          <a:p>
            <a:r>
              <a:rPr lang="en-GB"/>
              <a:t>802.11g</a:t>
            </a:r>
          </a:p>
        </p:txBody>
      </p:sp>
      <p:sp>
        <p:nvSpPr>
          <p:cNvPr id="3" name="Content Placeholder 2">
            <a:extLst>
              <a:ext uri="{FF2B5EF4-FFF2-40B4-BE49-F238E27FC236}">
                <a16:creationId xmlns:a16="http://schemas.microsoft.com/office/drawing/2014/main" id="{643E1461-FFBE-4226-8B7C-311F07265E0A}"/>
              </a:ext>
            </a:extLst>
          </p:cNvPr>
          <p:cNvSpPr>
            <a:spLocks noGrp="1"/>
          </p:cNvSpPr>
          <p:nvPr>
            <p:ph idx="1"/>
          </p:nvPr>
        </p:nvSpPr>
        <p:spPr/>
        <p:txBody>
          <a:bodyPr/>
          <a:lstStyle/>
          <a:p>
            <a:r>
              <a:rPr lang="en-GB"/>
              <a:t>802.11g operates in the 2.4 GHz frequency band and utilizes OFDM and DSSS modulation for up to 54 Mbps data rate</a:t>
            </a:r>
          </a:p>
          <a:p>
            <a:r>
              <a:rPr lang="en-GB"/>
              <a:t>Can suffer from the same interference issues as 802.11b</a:t>
            </a:r>
          </a:p>
          <a:p>
            <a:r>
              <a:rPr lang="en-GB"/>
              <a:t>802.11g hardware is fully backward compatible with 802.11b hardware</a:t>
            </a:r>
          </a:p>
        </p:txBody>
      </p:sp>
    </p:spTree>
    <p:extLst>
      <p:ext uri="{BB962C8B-B14F-4D97-AF65-F5344CB8AC3E}">
        <p14:creationId xmlns:p14="http://schemas.microsoft.com/office/powerpoint/2010/main" val="2724769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334-DD4D-43C1-BFAF-B8E8D7F8E750}"/>
              </a:ext>
            </a:extLst>
          </p:cNvPr>
          <p:cNvSpPr>
            <a:spLocks noGrp="1"/>
          </p:cNvSpPr>
          <p:nvPr>
            <p:ph type="title"/>
          </p:nvPr>
        </p:nvSpPr>
        <p:spPr/>
        <p:txBody>
          <a:bodyPr>
            <a:normAutofit/>
          </a:bodyPr>
          <a:lstStyle/>
          <a:p>
            <a:r>
              <a:rPr lang="en-GB"/>
              <a:t>802.11i </a:t>
            </a:r>
          </a:p>
        </p:txBody>
      </p:sp>
      <p:sp>
        <p:nvSpPr>
          <p:cNvPr id="3" name="Content Placeholder 2">
            <a:extLst>
              <a:ext uri="{FF2B5EF4-FFF2-40B4-BE49-F238E27FC236}">
                <a16:creationId xmlns:a16="http://schemas.microsoft.com/office/drawing/2014/main" id="{D88BB6AD-F63F-4889-815C-A1EE7C6DEB77}"/>
              </a:ext>
            </a:extLst>
          </p:cNvPr>
          <p:cNvSpPr>
            <a:spLocks noGrp="1"/>
          </p:cNvSpPr>
          <p:nvPr>
            <p:ph idx="1"/>
          </p:nvPr>
        </p:nvSpPr>
        <p:spPr/>
        <p:txBody>
          <a:bodyPr/>
          <a:lstStyle/>
          <a:p>
            <a:r>
              <a:rPr lang="en-GB"/>
              <a:t>Used for WPA2</a:t>
            </a:r>
          </a:p>
          <a:p>
            <a:r>
              <a:rPr lang="en-GB"/>
              <a:t>Used to facilitate secure end-to-end communication for wireless local area networks (WLAN)</a:t>
            </a:r>
          </a:p>
          <a:p>
            <a:endParaRPr lang="en-GB"/>
          </a:p>
        </p:txBody>
      </p:sp>
    </p:spTree>
    <p:extLst>
      <p:ext uri="{BB962C8B-B14F-4D97-AF65-F5344CB8AC3E}">
        <p14:creationId xmlns:p14="http://schemas.microsoft.com/office/powerpoint/2010/main" val="312451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Aero</a:t>
            </a:r>
          </a:p>
        </p:txBody>
      </p:sp>
      <p:pic>
        <p:nvPicPr>
          <p:cNvPr id="6" name="Content Placeholder 5" descr="Windows Aero theme and Flip3D window selection"/>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38400" y="822325"/>
            <a:ext cx="7315200" cy="5486400"/>
          </a:xfrm>
          <a:prstGeom prst="rect">
            <a:avLst/>
          </a:prstGeom>
          <a:noFill/>
          <a:ln>
            <a:noFill/>
          </a:ln>
        </p:spPr>
      </p:pic>
    </p:spTree>
    <p:extLst>
      <p:ext uri="{BB962C8B-B14F-4D97-AF65-F5344CB8AC3E}">
        <p14:creationId xmlns:p14="http://schemas.microsoft.com/office/powerpoint/2010/main" val="2090380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83C7-6605-4FDA-800F-B1FB06E8F916}"/>
              </a:ext>
            </a:extLst>
          </p:cNvPr>
          <p:cNvSpPr>
            <a:spLocks noGrp="1"/>
          </p:cNvSpPr>
          <p:nvPr>
            <p:ph type="title"/>
          </p:nvPr>
        </p:nvSpPr>
        <p:spPr/>
        <p:txBody>
          <a:bodyPr>
            <a:normAutofit/>
          </a:bodyPr>
          <a:lstStyle/>
          <a:p>
            <a:r>
              <a:rPr lang="en-GB"/>
              <a:t>802.11n</a:t>
            </a:r>
          </a:p>
        </p:txBody>
      </p:sp>
      <p:sp>
        <p:nvSpPr>
          <p:cNvPr id="3" name="Content Placeholder 2">
            <a:extLst>
              <a:ext uri="{FF2B5EF4-FFF2-40B4-BE49-F238E27FC236}">
                <a16:creationId xmlns:a16="http://schemas.microsoft.com/office/drawing/2014/main" id="{89C6FA72-B3FD-4AD6-9183-0D8F1C3FCE6C}"/>
              </a:ext>
            </a:extLst>
          </p:cNvPr>
          <p:cNvSpPr>
            <a:spLocks noGrp="1"/>
          </p:cNvSpPr>
          <p:nvPr>
            <p:ph idx="1"/>
          </p:nvPr>
        </p:nvSpPr>
        <p:spPr/>
        <p:txBody>
          <a:bodyPr/>
          <a:lstStyle/>
          <a:p>
            <a:r>
              <a:rPr lang="en-GB"/>
              <a:t>IEE 802.11n sought to increase the achievable speeds of Wi-Fi networks beyond that achievable using 802.11g</a:t>
            </a:r>
          </a:p>
          <a:p>
            <a:r>
              <a:rPr lang="en-GB"/>
              <a:t>802.11n is an amendment that improves upon the previous 802.11 standards by adding multiple-input multiple-output antennas (MIMO)</a:t>
            </a:r>
          </a:p>
          <a:p>
            <a:r>
              <a:rPr lang="en-GB"/>
              <a:t>802.11n operates in both the 2.4 GHz and 5 GHz frequency bands</a:t>
            </a:r>
          </a:p>
          <a:p>
            <a:r>
              <a:rPr lang="en-GB"/>
              <a:t>Utilizes OFDM modulation, and uses advanced technologies including MIMO (Multiple-Input Multiple-Output) spatial multiplexing to increase throughput and range</a:t>
            </a:r>
          </a:p>
          <a:p>
            <a:endParaRPr lang="en-GB"/>
          </a:p>
        </p:txBody>
      </p:sp>
    </p:spTree>
    <p:extLst>
      <p:ext uri="{BB962C8B-B14F-4D97-AF65-F5344CB8AC3E}">
        <p14:creationId xmlns:p14="http://schemas.microsoft.com/office/powerpoint/2010/main" val="2183723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5CE0-4D89-4FFB-B0AA-796932DD3722}"/>
              </a:ext>
            </a:extLst>
          </p:cNvPr>
          <p:cNvSpPr>
            <a:spLocks noGrp="1"/>
          </p:cNvSpPr>
          <p:nvPr>
            <p:ph type="title"/>
          </p:nvPr>
        </p:nvSpPr>
        <p:spPr/>
        <p:txBody>
          <a:bodyPr>
            <a:normAutofit/>
          </a:bodyPr>
          <a:lstStyle/>
          <a:p>
            <a:r>
              <a:rPr lang="en-GB"/>
              <a:t>802.11n (Wi-Fi 4)</a:t>
            </a:r>
          </a:p>
        </p:txBody>
      </p:sp>
      <p:sp>
        <p:nvSpPr>
          <p:cNvPr id="3" name="Content Placeholder 2">
            <a:extLst>
              <a:ext uri="{FF2B5EF4-FFF2-40B4-BE49-F238E27FC236}">
                <a16:creationId xmlns:a16="http://schemas.microsoft.com/office/drawing/2014/main" id="{EC1D9CBD-A8CB-45F3-A17C-2D69F172E49F}"/>
              </a:ext>
            </a:extLst>
          </p:cNvPr>
          <p:cNvSpPr>
            <a:spLocks noGrp="1"/>
          </p:cNvSpPr>
          <p:nvPr>
            <p:ph idx="1"/>
          </p:nvPr>
        </p:nvSpPr>
        <p:spPr/>
        <p:txBody>
          <a:bodyPr/>
          <a:lstStyle/>
          <a:p>
            <a:r>
              <a:rPr lang="en-GB"/>
              <a:t>Supports a theoretical transfer rate of 300 Mbps, can achieve 450 Mbps when using 3 antennae</a:t>
            </a:r>
          </a:p>
          <a:p>
            <a:r>
              <a:rPr lang="en-GB"/>
              <a:t>Uses MIMI (Multiple Input Multiple Output) allows for multiple transmitters/receivers to operate simultaneously</a:t>
            </a:r>
          </a:p>
          <a:p>
            <a:r>
              <a:rPr lang="en-GB"/>
              <a:t>Support for 2.4 GHz and 5 GHz</a:t>
            </a:r>
          </a:p>
          <a:p>
            <a:endParaRPr lang="en-GB" b="1" i="1"/>
          </a:p>
          <a:p>
            <a:endParaRPr lang="en-GB" b="1" i="1"/>
          </a:p>
        </p:txBody>
      </p:sp>
    </p:spTree>
    <p:extLst>
      <p:ext uri="{BB962C8B-B14F-4D97-AF65-F5344CB8AC3E}">
        <p14:creationId xmlns:p14="http://schemas.microsoft.com/office/powerpoint/2010/main" val="143545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802.11ac (Wi-Fi 5)</a:t>
            </a:r>
          </a:p>
        </p:txBody>
      </p:sp>
      <p:sp>
        <p:nvSpPr>
          <p:cNvPr id="3" name="Content Placeholder 2"/>
          <p:cNvSpPr>
            <a:spLocks noGrp="1"/>
          </p:cNvSpPr>
          <p:nvPr>
            <p:ph idx="1"/>
          </p:nvPr>
        </p:nvSpPr>
        <p:spPr/>
        <p:txBody>
          <a:bodyPr/>
          <a:lstStyle/>
          <a:p>
            <a:r>
              <a:rPr lang="en-GB"/>
              <a:t>Speeds ranging from 433 Mbps up to several Gigabits per second</a:t>
            </a:r>
          </a:p>
          <a:p>
            <a:r>
              <a:rPr lang="en-GB"/>
              <a:t>Only supports 5GHz</a:t>
            </a:r>
          </a:p>
          <a:p>
            <a:r>
              <a:rPr lang="en-GB"/>
              <a:t>Uses MU-MIMO (Multi User MIMO) this doesn’t increase speeds but increase the data throughput</a:t>
            </a:r>
          </a:p>
        </p:txBody>
      </p:sp>
    </p:spTree>
    <p:extLst>
      <p:ext uri="{BB962C8B-B14F-4D97-AF65-F5344CB8AC3E}">
        <p14:creationId xmlns:p14="http://schemas.microsoft.com/office/powerpoint/2010/main" val="30937606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C59D-3006-4EE0-992B-B703E7D3583B}"/>
              </a:ext>
            </a:extLst>
          </p:cNvPr>
          <p:cNvSpPr>
            <a:spLocks noGrp="1"/>
          </p:cNvSpPr>
          <p:nvPr>
            <p:ph type="title"/>
          </p:nvPr>
        </p:nvSpPr>
        <p:spPr/>
        <p:txBody>
          <a:bodyPr>
            <a:normAutofit/>
          </a:bodyPr>
          <a:lstStyle/>
          <a:p>
            <a:r>
              <a:rPr lang="en-GB" err="1"/>
              <a:t>WiFi</a:t>
            </a:r>
            <a:r>
              <a:rPr lang="en-GB"/>
              <a:t> Security</a:t>
            </a:r>
          </a:p>
        </p:txBody>
      </p:sp>
      <p:sp>
        <p:nvSpPr>
          <p:cNvPr id="3" name="Content Placeholder 2">
            <a:extLst>
              <a:ext uri="{FF2B5EF4-FFF2-40B4-BE49-F238E27FC236}">
                <a16:creationId xmlns:a16="http://schemas.microsoft.com/office/drawing/2014/main" id="{081B795F-155A-462F-8291-15C9E61CF5F2}"/>
              </a:ext>
            </a:extLst>
          </p:cNvPr>
          <p:cNvSpPr>
            <a:spLocks noGrp="1"/>
          </p:cNvSpPr>
          <p:nvPr>
            <p:ph idx="1"/>
          </p:nvPr>
        </p:nvSpPr>
        <p:spPr/>
        <p:txBody>
          <a:bodyPr/>
          <a:lstStyle/>
          <a:p>
            <a:r>
              <a:rPr lang="en-GB"/>
              <a:t>WEP</a:t>
            </a:r>
          </a:p>
          <a:p>
            <a:r>
              <a:rPr lang="en-GB"/>
              <a:t>WPA</a:t>
            </a:r>
          </a:p>
          <a:p>
            <a:r>
              <a:rPr lang="en-GB"/>
              <a:t>WPA2</a:t>
            </a:r>
          </a:p>
          <a:p>
            <a:r>
              <a:rPr lang="en-GB"/>
              <a:t>WPS</a:t>
            </a:r>
          </a:p>
          <a:p>
            <a:endParaRPr lang="en-GB"/>
          </a:p>
        </p:txBody>
      </p:sp>
    </p:spTree>
    <p:extLst>
      <p:ext uri="{BB962C8B-B14F-4D97-AF65-F5344CB8AC3E}">
        <p14:creationId xmlns:p14="http://schemas.microsoft.com/office/powerpoint/2010/main" val="3648726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4482-C86C-4EFD-BC8D-CF14FAA4646A}"/>
              </a:ext>
            </a:extLst>
          </p:cNvPr>
          <p:cNvSpPr>
            <a:spLocks noGrp="1"/>
          </p:cNvSpPr>
          <p:nvPr>
            <p:ph type="title"/>
          </p:nvPr>
        </p:nvSpPr>
        <p:spPr/>
        <p:txBody>
          <a:bodyPr>
            <a:normAutofit/>
          </a:bodyPr>
          <a:lstStyle/>
          <a:p>
            <a:r>
              <a:rPr lang="en-GB"/>
              <a:t>WEP</a:t>
            </a:r>
          </a:p>
        </p:txBody>
      </p:sp>
      <p:sp>
        <p:nvSpPr>
          <p:cNvPr id="3" name="Content Placeholder 2">
            <a:extLst>
              <a:ext uri="{FF2B5EF4-FFF2-40B4-BE49-F238E27FC236}">
                <a16:creationId xmlns:a16="http://schemas.microsoft.com/office/drawing/2014/main" id="{1F5D4970-73F6-4406-B970-6DD244EE5DD5}"/>
              </a:ext>
            </a:extLst>
          </p:cNvPr>
          <p:cNvSpPr>
            <a:spLocks noGrp="1"/>
          </p:cNvSpPr>
          <p:nvPr>
            <p:ph idx="1"/>
          </p:nvPr>
        </p:nvSpPr>
        <p:spPr/>
        <p:txBody>
          <a:bodyPr/>
          <a:lstStyle/>
          <a:p>
            <a:r>
              <a:rPr lang="en-GB"/>
              <a:t>Wired Equivalent Privacy</a:t>
            </a:r>
          </a:p>
          <a:p>
            <a:r>
              <a:rPr lang="en-GB"/>
              <a:t>When a client connects to a WEP-protected network, the WEP key is added to some data to create an “initialization vector,” or “IV” for short</a:t>
            </a:r>
          </a:p>
          <a:p>
            <a:r>
              <a:rPr lang="en-GB"/>
              <a:t>When a client sends its request to the access point, the portion containing the IV is transmitted wirelessly in clear-text (not encrypted)</a:t>
            </a:r>
          </a:p>
          <a:p>
            <a:r>
              <a:rPr lang="en-GB"/>
              <a:t>WEP is not the correct choice for securing your network</a:t>
            </a:r>
          </a:p>
        </p:txBody>
      </p:sp>
    </p:spTree>
    <p:extLst>
      <p:ext uri="{BB962C8B-B14F-4D97-AF65-F5344CB8AC3E}">
        <p14:creationId xmlns:p14="http://schemas.microsoft.com/office/powerpoint/2010/main" val="3878708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D40-4E6E-4734-9D41-2549E8E37B69}"/>
              </a:ext>
            </a:extLst>
          </p:cNvPr>
          <p:cNvSpPr>
            <a:spLocks noGrp="1"/>
          </p:cNvSpPr>
          <p:nvPr>
            <p:ph type="title"/>
          </p:nvPr>
        </p:nvSpPr>
        <p:spPr/>
        <p:txBody>
          <a:bodyPr>
            <a:normAutofit/>
          </a:bodyPr>
          <a:lstStyle/>
          <a:p>
            <a:r>
              <a:rPr lang="en-GB"/>
              <a:t>WPA</a:t>
            </a:r>
          </a:p>
        </p:txBody>
      </p:sp>
      <p:sp>
        <p:nvSpPr>
          <p:cNvPr id="3" name="Content Placeholder 2">
            <a:extLst>
              <a:ext uri="{FF2B5EF4-FFF2-40B4-BE49-F238E27FC236}">
                <a16:creationId xmlns:a16="http://schemas.microsoft.com/office/drawing/2014/main" id="{3BA837F9-E0F4-4564-8DD5-788424893528}"/>
              </a:ext>
            </a:extLst>
          </p:cNvPr>
          <p:cNvSpPr>
            <a:spLocks noGrp="1"/>
          </p:cNvSpPr>
          <p:nvPr>
            <p:ph idx="1"/>
          </p:nvPr>
        </p:nvSpPr>
        <p:spPr/>
        <p:txBody>
          <a:bodyPr>
            <a:normAutofit/>
          </a:bodyPr>
          <a:lstStyle/>
          <a:p>
            <a:r>
              <a:rPr lang="en-GB"/>
              <a:t> </a:t>
            </a:r>
            <a:r>
              <a:rPr lang="en-GB" err="1"/>
              <a:t>WiFi</a:t>
            </a:r>
            <a:r>
              <a:rPr lang="en-GB"/>
              <a:t> Protected Access (WPA</a:t>
            </a:r>
          </a:p>
          <a:p>
            <a:r>
              <a:rPr lang="en-GB"/>
              <a:t>Ratified by the </a:t>
            </a:r>
            <a:r>
              <a:rPr lang="en-GB" err="1"/>
              <a:t>WiFi</a:t>
            </a:r>
            <a:r>
              <a:rPr lang="en-GB"/>
              <a:t> Alliance in 2003 as a response to the insecurities that were discovered in WEP</a:t>
            </a:r>
          </a:p>
          <a:p>
            <a:r>
              <a:rPr lang="en-GB"/>
              <a:t>Uses a pre-shared key (PSK), referred to as WPA Personal, and the Temporal Key Integrity Protocol or TKIP</a:t>
            </a:r>
          </a:p>
          <a:p>
            <a:r>
              <a:rPr lang="en-GB"/>
              <a:t>Included a new message integrity check nicknamed “Michael”</a:t>
            </a:r>
          </a:p>
          <a:p>
            <a:r>
              <a:rPr lang="en-GB"/>
              <a:t>While Michael offered a great deal of improvement over the old way of securing networks, there was still some worry about some security issues with using a similar (though much stronger) implementation </a:t>
            </a:r>
          </a:p>
        </p:txBody>
      </p:sp>
    </p:spTree>
    <p:extLst>
      <p:ext uri="{BB962C8B-B14F-4D97-AF65-F5344CB8AC3E}">
        <p14:creationId xmlns:p14="http://schemas.microsoft.com/office/powerpoint/2010/main" val="714349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9293-3176-4065-81B8-D364499483A4}"/>
              </a:ext>
            </a:extLst>
          </p:cNvPr>
          <p:cNvSpPr>
            <a:spLocks noGrp="1"/>
          </p:cNvSpPr>
          <p:nvPr>
            <p:ph type="title"/>
          </p:nvPr>
        </p:nvSpPr>
        <p:spPr/>
        <p:txBody>
          <a:bodyPr>
            <a:normAutofit/>
          </a:bodyPr>
          <a:lstStyle/>
          <a:p>
            <a:r>
              <a:rPr lang="en-GB"/>
              <a:t>WPA2</a:t>
            </a:r>
          </a:p>
        </p:txBody>
      </p:sp>
      <p:sp>
        <p:nvSpPr>
          <p:cNvPr id="3" name="Content Placeholder 2">
            <a:extLst>
              <a:ext uri="{FF2B5EF4-FFF2-40B4-BE49-F238E27FC236}">
                <a16:creationId xmlns:a16="http://schemas.microsoft.com/office/drawing/2014/main" id="{A50E6B4B-B009-4D8E-B2B2-A61505DC2C74}"/>
              </a:ext>
            </a:extLst>
          </p:cNvPr>
          <p:cNvSpPr>
            <a:spLocks noGrp="1"/>
          </p:cNvSpPr>
          <p:nvPr>
            <p:ph idx="1"/>
          </p:nvPr>
        </p:nvSpPr>
        <p:spPr/>
        <p:txBody>
          <a:bodyPr/>
          <a:lstStyle/>
          <a:p>
            <a:r>
              <a:rPr lang="en-GB"/>
              <a:t>The concerns about Michael led to WPA2’s introduction in 2004</a:t>
            </a:r>
          </a:p>
          <a:p>
            <a:r>
              <a:rPr lang="en-GB"/>
              <a:t>At the </a:t>
            </a:r>
            <a:r>
              <a:rPr lang="en-GB" err="1"/>
              <a:t>center</a:t>
            </a:r>
            <a:r>
              <a:rPr lang="en-GB"/>
              <a:t> of WPA2 is its use of a security protocol based on Advanced Encryption Standard (AES), the U.S. Government’s preferred choice of encryption </a:t>
            </a:r>
          </a:p>
          <a:p>
            <a:r>
              <a:rPr lang="en-GB"/>
              <a:t>As it stands now, the only people who should still be using TKIP on a wireless network are those who are dealing with hardware that is rated for 802.11g only</a:t>
            </a:r>
          </a:p>
          <a:p>
            <a:endParaRPr lang="en-GB"/>
          </a:p>
        </p:txBody>
      </p:sp>
    </p:spTree>
    <p:extLst>
      <p:ext uri="{BB962C8B-B14F-4D97-AF65-F5344CB8AC3E}">
        <p14:creationId xmlns:p14="http://schemas.microsoft.com/office/powerpoint/2010/main" val="2876255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FA-D802-47FF-8DF7-E69AC3361B74}"/>
              </a:ext>
            </a:extLst>
          </p:cNvPr>
          <p:cNvSpPr>
            <a:spLocks noGrp="1"/>
          </p:cNvSpPr>
          <p:nvPr>
            <p:ph type="title"/>
          </p:nvPr>
        </p:nvSpPr>
        <p:spPr/>
        <p:txBody>
          <a:bodyPr>
            <a:normAutofit/>
          </a:bodyPr>
          <a:lstStyle/>
          <a:p>
            <a:r>
              <a:rPr lang="en-GB"/>
              <a:t>WPS</a:t>
            </a:r>
          </a:p>
        </p:txBody>
      </p:sp>
      <p:sp>
        <p:nvSpPr>
          <p:cNvPr id="3" name="Content Placeholder 2">
            <a:extLst>
              <a:ext uri="{FF2B5EF4-FFF2-40B4-BE49-F238E27FC236}">
                <a16:creationId xmlns:a16="http://schemas.microsoft.com/office/drawing/2014/main" id="{E919485A-C373-49DE-A7EA-50E844249F5E}"/>
              </a:ext>
            </a:extLst>
          </p:cNvPr>
          <p:cNvSpPr>
            <a:spLocks noGrp="1"/>
          </p:cNvSpPr>
          <p:nvPr>
            <p:ph idx="1"/>
          </p:nvPr>
        </p:nvSpPr>
        <p:spPr/>
        <p:txBody>
          <a:bodyPr/>
          <a:lstStyle/>
          <a:p>
            <a:r>
              <a:rPr lang="en-GB" err="1"/>
              <a:t>WiFi</a:t>
            </a:r>
            <a:r>
              <a:rPr lang="en-GB"/>
              <a:t> Protected Setup</a:t>
            </a:r>
          </a:p>
          <a:p>
            <a:r>
              <a:rPr lang="en-GB"/>
              <a:t>A user is able to add new devices to their network by simply pushing a button (within administration software or physically on the router) and then typing in an 8-digit PIN number on the client device</a:t>
            </a:r>
          </a:p>
          <a:p>
            <a:endParaRPr lang="en-GB"/>
          </a:p>
        </p:txBody>
      </p:sp>
    </p:spTree>
    <p:extLst>
      <p:ext uri="{BB962C8B-B14F-4D97-AF65-F5344CB8AC3E}">
        <p14:creationId xmlns:p14="http://schemas.microsoft.com/office/powerpoint/2010/main" val="2271187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6A88-58E9-4574-9D68-18F5887E9B77}"/>
              </a:ext>
            </a:extLst>
          </p:cNvPr>
          <p:cNvSpPr>
            <a:spLocks noGrp="1"/>
          </p:cNvSpPr>
          <p:nvPr>
            <p:ph type="title"/>
          </p:nvPr>
        </p:nvSpPr>
        <p:spPr/>
        <p:txBody>
          <a:bodyPr>
            <a:normAutofit/>
          </a:bodyPr>
          <a:lstStyle/>
          <a:p>
            <a:endParaRPr lang="en-GB"/>
          </a:p>
        </p:txBody>
      </p:sp>
      <p:sp>
        <p:nvSpPr>
          <p:cNvPr id="3" name="Content Placeholder 2">
            <a:extLst>
              <a:ext uri="{FF2B5EF4-FFF2-40B4-BE49-F238E27FC236}">
                <a16:creationId xmlns:a16="http://schemas.microsoft.com/office/drawing/2014/main" id="{901413BD-5F13-4605-B422-753074D9EA05}"/>
              </a:ext>
            </a:extLst>
          </p:cNvPr>
          <p:cNvSpPr>
            <a:spLocks noGrp="1"/>
          </p:cNvSpPr>
          <p:nvPr>
            <p:ph idx="1"/>
          </p:nvPr>
        </p:nvSpPr>
        <p:spPr/>
        <p:txBody>
          <a:bodyPr>
            <a:normAutofit/>
          </a:bodyPr>
          <a:lstStyle/>
          <a:p>
            <a:r>
              <a:rPr lang="en-GB" dirty="0"/>
              <a:t>Ports</a:t>
            </a:r>
          </a:p>
          <a:p>
            <a:r>
              <a:rPr lang="en-GB" dirty="0"/>
              <a:t>There are 65535 ports</a:t>
            </a:r>
          </a:p>
          <a:p>
            <a:endParaRPr lang="en-GB" dirty="0"/>
          </a:p>
          <a:p>
            <a:r>
              <a:rPr lang="en-GB" dirty="0"/>
              <a:t>Think of ports like a dock for boats.</a:t>
            </a:r>
          </a:p>
          <a:p>
            <a:r>
              <a:rPr lang="en-GB" dirty="0"/>
              <a:t>Only the ports of 1 to 1023 have pre assigned boats that can dock there</a:t>
            </a:r>
          </a:p>
          <a:p>
            <a:r>
              <a:rPr lang="en-GB" dirty="0"/>
              <a:t>The other ports are available to anyone to dock at and share</a:t>
            </a:r>
          </a:p>
          <a:p>
            <a:endParaRPr lang="en-GB" dirty="0"/>
          </a:p>
          <a:p>
            <a:r>
              <a:rPr lang="en-GB" dirty="0"/>
              <a:t>Boat and port diagram “ports” “Boats as Data” </a:t>
            </a:r>
          </a:p>
        </p:txBody>
      </p:sp>
      <p:pic>
        <p:nvPicPr>
          <p:cNvPr id="5" name="Graphic 4" descr="Cruise ship outline">
            <a:extLst>
              <a:ext uri="{FF2B5EF4-FFF2-40B4-BE49-F238E27FC236}">
                <a16:creationId xmlns:a16="http://schemas.microsoft.com/office/drawing/2014/main" id="{8303E39F-A4EB-40DF-B703-D04D48BFD6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934" y="1879463"/>
            <a:ext cx="914400" cy="914400"/>
          </a:xfrm>
          <a:prstGeom prst="rect">
            <a:avLst/>
          </a:prstGeom>
        </p:spPr>
      </p:pic>
      <p:pic>
        <p:nvPicPr>
          <p:cNvPr id="6" name="Graphic 5" descr="Cruise ship outline">
            <a:extLst>
              <a:ext uri="{FF2B5EF4-FFF2-40B4-BE49-F238E27FC236}">
                <a16:creationId xmlns:a16="http://schemas.microsoft.com/office/drawing/2014/main" id="{CF60F245-AE92-453E-82C1-203BDAA9A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8090" y="1044258"/>
            <a:ext cx="914400" cy="914400"/>
          </a:xfrm>
          <a:prstGeom prst="rect">
            <a:avLst/>
          </a:prstGeom>
        </p:spPr>
      </p:pic>
      <p:sp>
        <p:nvSpPr>
          <p:cNvPr id="7" name="Rectangle 6">
            <a:extLst>
              <a:ext uri="{FF2B5EF4-FFF2-40B4-BE49-F238E27FC236}">
                <a16:creationId xmlns:a16="http://schemas.microsoft.com/office/drawing/2014/main" id="{FFE93849-C941-419B-B37E-288AA3BD81FD}"/>
              </a:ext>
            </a:extLst>
          </p:cNvPr>
          <p:cNvSpPr/>
          <p:nvPr/>
        </p:nvSpPr>
        <p:spPr>
          <a:xfrm>
            <a:off x="10147300" y="100584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321F3-5991-47A9-89EC-48C7D992FA66}"/>
              </a:ext>
            </a:extLst>
          </p:cNvPr>
          <p:cNvSpPr/>
          <p:nvPr/>
        </p:nvSpPr>
        <p:spPr>
          <a:xfrm>
            <a:off x="10144760" y="1793875"/>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23DEB6-0A64-4C5B-BEE5-8E2ED634FF41}"/>
              </a:ext>
            </a:extLst>
          </p:cNvPr>
          <p:cNvSpPr/>
          <p:nvPr/>
        </p:nvSpPr>
        <p:spPr>
          <a:xfrm>
            <a:off x="10118090" y="261366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6E7867-8533-4072-BD7F-CCACED6377A4}"/>
              </a:ext>
            </a:extLst>
          </p:cNvPr>
          <p:cNvSpPr/>
          <p:nvPr/>
        </p:nvSpPr>
        <p:spPr>
          <a:xfrm rot="5400000">
            <a:off x="11125200" y="180975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13E9907-6162-420E-B73B-3ED7B73B5C7E}"/>
              </a:ext>
            </a:extLst>
          </p:cNvPr>
          <p:cNvSpPr txBox="1"/>
          <p:nvPr/>
        </p:nvSpPr>
        <p:spPr>
          <a:xfrm>
            <a:off x="11262935" y="1295876"/>
            <a:ext cx="591939" cy="461665"/>
          </a:xfrm>
          <a:prstGeom prst="rect">
            <a:avLst/>
          </a:prstGeom>
          <a:noFill/>
        </p:spPr>
        <p:txBody>
          <a:bodyPr wrap="square" rtlCol="0">
            <a:spAutoFit/>
          </a:bodyPr>
          <a:lstStyle/>
          <a:p>
            <a:r>
              <a:rPr lang="en-GB" sz="2400" dirty="0"/>
              <a:t>80</a:t>
            </a:r>
          </a:p>
        </p:txBody>
      </p:sp>
      <p:sp>
        <p:nvSpPr>
          <p:cNvPr id="12" name="TextBox 11">
            <a:extLst>
              <a:ext uri="{FF2B5EF4-FFF2-40B4-BE49-F238E27FC236}">
                <a16:creationId xmlns:a16="http://schemas.microsoft.com/office/drawing/2014/main" id="{7DCC9344-52F4-4D2E-85FB-641089C39F33}"/>
              </a:ext>
            </a:extLst>
          </p:cNvPr>
          <p:cNvSpPr txBox="1"/>
          <p:nvPr/>
        </p:nvSpPr>
        <p:spPr>
          <a:xfrm>
            <a:off x="9791006" y="1240790"/>
            <a:ext cx="591939" cy="461665"/>
          </a:xfrm>
          <a:prstGeom prst="rect">
            <a:avLst/>
          </a:prstGeom>
          <a:noFill/>
        </p:spPr>
        <p:txBody>
          <a:bodyPr wrap="square" rtlCol="0">
            <a:spAutoFit/>
          </a:bodyPr>
          <a:lstStyle/>
          <a:p>
            <a:r>
              <a:rPr lang="en-GB" sz="2400" dirty="0"/>
              <a:t>80</a:t>
            </a:r>
          </a:p>
        </p:txBody>
      </p:sp>
      <p:sp>
        <p:nvSpPr>
          <p:cNvPr id="13" name="TextBox 12">
            <a:extLst>
              <a:ext uri="{FF2B5EF4-FFF2-40B4-BE49-F238E27FC236}">
                <a16:creationId xmlns:a16="http://schemas.microsoft.com/office/drawing/2014/main" id="{333587D5-1689-46F2-9716-9E91F88D13C4}"/>
              </a:ext>
            </a:extLst>
          </p:cNvPr>
          <p:cNvSpPr txBox="1"/>
          <p:nvPr/>
        </p:nvSpPr>
        <p:spPr>
          <a:xfrm>
            <a:off x="9728200" y="2002633"/>
            <a:ext cx="654745" cy="461665"/>
          </a:xfrm>
          <a:prstGeom prst="rect">
            <a:avLst/>
          </a:prstGeom>
          <a:noFill/>
        </p:spPr>
        <p:txBody>
          <a:bodyPr wrap="square" rtlCol="0">
            <a:spAutoFit/>
          </a:bodyPr>
          <a:lstStyle/>
          <a:p>
            <a:r>
              <a:rPr lang="en-GB" sz="2400" dirty="0"/>
              <a:t>443</a:t>
            </a:r>
          </a:p>
        </p:txBody>
      </p:sp>
      <p:sp>
        <p:nvSpPr>
          <p:cNvPr id="14" name="TextBox 13">
            <a:extLst>
              <a:ext uri="{FF2B5EF4-FFF2-40B4-BE49-F238E27FC236}">
                <a16:creationId xmlns:a16="http://schemas.microsoft.com/office/drawing/2014/main" id="{93B5A9A0-066E-4D02-B232-FB550B2B564B}"/>
              </a:ext>
            </a:extLst>
          </p:cNvPr>
          <p:cNvSpPr txBox="1"/>
          <p:nvPr/>
        </p:nvSpPr>
        <p:spPr>
          <a:xfrm>
            <a:off x="11231531" y="2035324"/>
            <a:ext cx="654745" cy="461665"/>
          </a:xfrm>
          <a:prstGeom prst="rect">
            <a:avLst/>
          </a:prstGeom>
          <a:noFill/>
        </p:spPr>
        <p:txBody>
          <a:bodyPr wrap="square" rtlCol="0">
            <a:spAutoFit/>
          </a:bodyPr>
          <a:lstStyle/>
          <a:p>
            <a:r>
              <a:rPr lang="en-GB" sz="2400" dirty="0"/>
              <a:t>443</a:t>
            </a:r>
          </a:p>
        </p:txBody>
      </p:sp>
    </p:spTree>
    <p:extLst>
      <p:ext uri="{BB962C8B-B14F-4D97-AF65-F5344CB8AC3E}">
        <p14:creationId xmlns:p14="http://schemas.microsoft.com/office/powerpoint/2010/main" val="33664484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 Describe the top-level tasks required to deploy a VPN</a:t>
            </a:r>
          </a:p>
        </p:txBody>
      </p:sp>
      <p:sp>
        <p:nvSpPr>
          <p:cNvPr id="3" name="Text Placeholder 2"/>
          <p:cNvSpPr>
            <a:spLocks noGrp="1"/>
          </p:cNvSpPr>
          <p:nvPr>
            <p:ph type="body" idx="1"/>
          </p:nvPr>
        </p:nvSpPr>
        <p:spPr>
          <a:xfrm>
            <a:off x="360949" y="4589465"/>
            <a:ext cx="11341769" cy="1691019"/>
          </a:xfrm>
        </p:spPr>
        <p:txBody>
          <a:bodyPr>
            <a:normAutofit lnSpcReduction="10000"/>
          </a:bodyPr>
          <a:lstStyle/>
          <a:p>
            <a:r>
              <a:rPr lang="en-GB" dirty="0"/>
              <a:t>• configure VPN client settings </a:t>
            </a:r>
          </a:p>
          <a:p>
            <a:r>
              <a:rPr lang="en-GB" dirty="0"/>
              <a:t>• receive IP </a:t>
            </a:r>
          </a:p>
          <a:p>
            <a:r>
              <a:rPr lang="en-GB" dirty="0"/>
              <a:t>• configure WAN link </a:t>
            </a:r>
          </a:p>
          <a:p>
            <a:r>
              <a:rPr lang="en-GB" dirty="0"/>
              <a:t>• connect to remote server </a:t>
            </a:r>
          </a:p>
          <a:p>
            <a:r>
              <a:rPr lang="en-GB" dirty="0"/>
              <a:t>• encrypt traffic </a:t>
            </a:r>
          </a:p>
          <a:p>
            <a:endParaRPr lang="en-GB" dirty="0"/>
          </a:p>
          <a:p>
            <a:endParaRPr lang="en-GB" dirty="0"/>
          </a:p>
          <a:p>
            <a:endParaRPr lang="en-GB" dirty="0"/>
          </a:p>
        </p:txBody>
      </p:sp>
    </p:spTree>
    <p:extLst>
      <p:ext uri="{BB962C8B-B14F-4D97-AF65-F5344CB8AC3E}">
        <p14:creationId xmlns:p14="http://schemas.microsoft.com/office/powerpoint/2010/main" val="276393322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10410B5-633D-4292-AEC2-FCCF1B36FC51}" vid="{83B67416-92C1-40EC-98B7-3797F9E8B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2FA1D-4AE3-4A17-AAFF-114FB2DC9055}">
  <ds:schemaRefs>
    <ds:schemaRef ds:uri="http://schemas.microsoft.com/sharepoint/v3/contenttype/forms"/>
  </ds:schemaRefs>
</ds:datastoreItem>
</file>

<file path=customXml/itemProps2.xml><?xml version="1.0" encoding="utf-8"?>
<ds:datastoreItem xmlns:ds="http://schemas.openxmlformats.org/officeDocument/2006/customXml" ds:itemID="{AC7840B1-0E80-4259-B58B-D36EB04F8DC9}">
  <ds:schemaRefs>
    <ds:schemaRef ds:uri="97cb88b6-6f55-437d-af73-4cb2e3d1be32"/>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a02df82-8de1-40de-837c-d16ad8d3d107"/>
    <ds:schemaRef ds:uri="http://purl.org/dc/dcmitype/"/>
  </ds:schemaRefs>
</ds:datastoreItem>
</file>

<file path=customXml/itemProps3.xml><?xml version="1.0" encoding="utf-8"?>
<ds:datastoreItem xmlns:ds="http://schemas.openxmlformats.org/officeDocument/2006/customXml" ds:itemID="{A3F4047F-7940-4999-9ECE-C1FB8FD97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6251</Words>
  <Application>Microsoft Office PowerPoint</Application>
  <PresentationFormat>Widescreen</PresentationFormat>
  <Paragraphs>760</Paragraphs>
  <Slides>130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130</vt:i4>
      </vt:variant>
    </vt:vector>
  </HeadingPairs>
  <TitlesOfParts>
    <vt:vector size="136" baseType="lpstr">
      <vt:lpstr>Arial</vt:lpstr>
      <vt:lpstr>Calibri</vt:lpstr>
      <vt:lpstr>MV Boli</vt:lpstr>
      <vt:lpstr>Roboto</vt:lpstr>
      <vt:lpstr>Times New Roman</vt:lpstr>
      <vt:lpstr>Theme1</vt:lpstr>
      <vt:lpstr>BCS Level 3 Award in Mobile and Operating Systems Syllabus</vt:lpstr>
      <vt:lpstr>1 Operating System Software and Configuration(40%, K2)</vt:lpstr>
      <vt:lpstr>1.1  Describe different operating system platforms</vt:lpstr>
      <vt:lpstr>What is an Operating System?</vt:lpstr>
      <vt:lpstr>Windows Server</vt:lpstr>
      <vt:lpstr>Windows Desktop</vt:lpstr>
      <vt:lpstr>Windows 7</vt:lpstr>
      <vt:lpstr>Taskbar</vt:lpstr>
      <vt:lpstr>Aero</vt:lpstr>
      <vt:lpstr>Windows 7 Editions</vt:lpstr>
      <vt:lpstr>Windows 8 / Windows 8.1</vt:lpstr>
      <vt:lpstr>Using the Start Screen</vt:lpstr>
      <vt:lpstr>Windows Vista</vt:lpstr>
      <vt:lpstr>Windows System Requirements</vt:lpstr>
      <vt:lpstr>Windows System Limits</vt:lpstr>
      <vt:lpstr>Windows Upgrade Paths</vt:lpstr>
      <vt:lpstr>Native Apps and Operating Systems</vt:lpstr>
      <vt:lpstr>Internet Explorer</vt:lpstr>
      <vt:lpstr>Edge</vt:lpstr>
      <vt:lpstr>Notepad</vt:lpstr>
      <vt:lpstr>Paint</vt:lpstr>
      <vt:lpstr>Upgrade Advisor / Assistant</vt:lpstr>
      <vt:lpstr>Linux servers</vt:lpstr>
      <vt:lpstr>Linux Server</vt:lpstr>
      <vt:lpstr>Linux Desktop</vt:lpstr>
      <vt:lpstr>Android</vt:lpstr>
      <vt:lpstr>Android</vt:lpstr>
      <vt:lpstr>Apple IOS</vt:lpstr>
      <vt:lpstr>Apple iOS</vt:lpstr>
      <vt:lpstr>MacOS</vt:lpstr>
      <vt:lpstr>Safari</vt:lpstr>
      <vt:lpstr>Apple Maps</vt:lpstr>
      <vt:lpstr>App Store</vt:lpstr>
      <vt:lpstr>1.2</vt:lpstr>
      <vt:lpstr>Component Selection</vt:lpstr>
      <vt:lpstr>Order of Component Assembly</vt:lpstr>
      <vt:lpstr>Assembly</vt:lpstr>
      <vt:lpstr>Environment Precautions</vt:lpstr>
      <vt:lpstr>PowerPoint Presentation</vt:lpstr>
      <vt:lpstr>Obtaining Installation Media</vt:lpstr>
      <vt:lpstr>Windows</vt:lpstr>
      <vt:lpstr>Linux</vt:lpstr>
      <vt:lpstr>PowerPoint Presentation</vt:lpstr>
      <vt:lpstr>MACOS and iOS</vt:lpstr>
      <vt:lpstr>Android</vt:lpstr>
      <vt:lpstr>Identifying Suitable Hardware</vt:lpstr>
      <vt:lpstr>Installing Software</vt:lpstr>
      <vt:lpstr>OS Installation</vt:lpstr>
      <vt:lpstr>Windows Desktop</vt:lpstr>
      <vt:lpstr>Linux Desktop</vt:lpstr>
      <vt:lpstr>Configuring for first use</vt:lpstr>
      <vt:lpstr>Post-installation Tasks</vt:lpstr>
      <vt:lpstr>1.4 List and describe the order of tasks required for end-to-end testing of an operating system to ensure it works as intended (Windows, Linux)</vt:lpstr>
      <vt:lpstr>Perform a login as an Administrative User</vt:lpstr>
      <vt:lpstr>Linux Root</vt:lpstr>
      <vt:lpstr>Test Remote Management</vt:lpstr>
      <vt:lpstr>Test Remote Management</vt:lpstr>
      <vt:lpstr>Perform a Login as a Normal User</vt:lpstr>
      <vt:lpstr>Verify That a Normal User Cannot Use Admin Tools Requiring Elevated Permissions</vt:lpstr>
      <vt:lpstr>Verify That a Normal User Cannot Use Admin Tools Requiring Elevated Permissions</vt:lpstr>
      <vt:lpstr>Verify That Connectivity to Network Resources and Internet Services Works Correctly</vt:lpstr>
      <vt:lpstr>Verify That Connectivity to Network Resources and Internet Services Works Correctly</vt:lpstr>
      <vt:lpstr>1.5 Summarise the native applications for different operating systems</vt:lpstr>
      <vt:lpstr>IOS</vt:lpstr>
      <vt:lpstr>Safari</vt:lpstr>
      <vt:lpstr>Apple Maps</vt:lpstr>
      <vt:lpstr>App Store</vt:lpstr>
      <vt:lpstr>Windows</vt:lpstr>
      <vt:lpstr>Internet Explorer</vt:lpstr>
      <vt:lpstr>Edge</vt:lpstr>
      <vt:lpstr>Notepad</vt:lpstr>
      <vt:lpstr>Paint</vt:lpstr>
      <vt:lpstr>Linux</vt:lpstr>
      <vt:lpstr>Android</vt:lpstr>
      <vt:lpstr>Chrome</vt:lpstr>
      <vt:lpstr>1.6 Explain the security principles when running an operating system running on a platform; with a focus on physical hardware, virtual servers and cloud services</vt:lpstr>
      <vt:lpstr>User Access Control</vt:lpstr>
      <vt:lpstr>Malware Protection</vt:lpstr>
      <vt:lpstr>Patch Management</vt:lpstr>
      <vt:lpstr> 2 Remote Systems Management (60%, K2) </vt:lpstr>
      <vt:lpstr>  In this topic area, the apprentice will understand the importance of disaster recovery, how a disaster recovery plan works and their role within it.</vt:lpstr>
      <vt:lpstr>802.1x and standards</vt:lpstr>
      <vt:lpstr>WIFI</vt:lpstr>
      <vt:lpstr>The 802.11 Protocols</vt:lpstr>
      <vt:lpstr>802.11a</vt:lpstr>
      <vt:lpstr>802.11b</vt:lpstr>
      <vt:lpstr>802.11c</vt:lpstr>
      <vt:lpstr>802.11g</vt:lpstr>
      <vt:lpstr>802.11i </vt:lpstr>
      <vt:lpstr>802.11n</vt:lpstr>
      <vt:lpstr>802.11n (Wi-Fi 4)</vt:lpstr>
      <vt:lpstr>802.11ac (Wi-Fi 5)</vt:lpstr>
      <vt:lpstr>WiFi Security</vt:lpstr>
      <vt:lpstr>WEP</vt:lpstr>
      <vt:lpstr>WPA</vt:lpstr>
      <vt:lpstr>WPA2</vt:lpstr>
      <vt:lpstr>WPS</vt:lpstr>
      <vt:lpstr>PowerPoint Presentation</vt:lpstr>
      <vt:lpstr>2.1 Describe the top-level tasks required to deploy a VPN</vt:lpstr>
      <vt:lpstr>What is a VPN?</vt:lpstr>
      <vt:lpstr>Why do I need a VPN?</vt:lpstr>
      <vt:lpstr>PowerPoint Presentation</vt:lpstr>
      <vt:lpstr>Before Deploying a VPN</vt:lpstr>
      <vt:lpstr>Configure VPN Client Settings</vt:lpstr>
      <vt:lpstr> 2.2 Describe how HTTPS provides secure access to web applications </vt:lpstr>
      <vt:lpstr>How HTTPS works</vt:lpstr>
      <vt:lpstr>SSL/TLS</vt:lpstr>
      <vt:lpstr>SSL/TLS</vt:lpstr>
      <vt:lpstr> 2.3 Describe how VOIP provides voice communication over IP</vt:lpstr>
      <vt:lpstr>VOIP</vt:lpstr>
      <vt:lpstr>2.4 Describe how using encryption technologies can securely transport data across mobile or wireless networks. </vt:lpstr>
      <vt:lpstr>Encryption</vt:lpstr>
      <vt:lpstr>Wireless Security</vt:lpstr>
      <vt:lpstr>2.5 Describe the key features of mobility</vt:lpstr>
      <vt:lpstr>BYOD</vt:lpstr>
      <vt:lpstr>Device Encryption</vt:lpstr>
      <vt:lpstr>2.6 Explain how tools can be used to remotely manage devices or provide assistance to remote users</vt:lpstr>
      <vt:lpstr>Remote Desktop</vt:lpstr>
      <vt:lpstr>Secure Shell SSH</vt:lpstr>
      <vt:lpstr>SSH on Windows Computers</vt:lpstr>
      <vt:lpstr>SSH on Linux &amp; Mac OS Computers</vt:lpstr>
      <vt:lpstr>2.7 Describe how each item in the list would help secure a mobile device</vt:lpstr>
      <vt:lpstr>Device Encryption</vt:lpstr>
      <vt:lpstr>Strong passwords / Biometrics</vt:lpstr>
      <vt:lpstr>What to do if lost or stolen</vt:lpstr>
      <vt:lpstr>Transport Encryption such as HTTPS / VPN</vt:lpstr>
      <vt:lpstr>2.8 Explain the top-level configuration required for:</vt:lpstr>
      <vt:lpstr>PowerPoint Presentation</vt:lpstr>
      <vt:lpstr>2.9 Identify the benefits of device encryption and a strong passcode on a user's mobile device</vt:lpstr>
      <vt:lpstr>Benefits of Strong Passwords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Award in Mobile and Operating Systems Syllabus</dc:title>
  <dc:creator>Windows User</dc:creator>
  <cp:lastModifiedBy>Andrew Cracknell</cp:lastModifiedBy>
  <cp:revision>43</cp:revision>
  <dcterms:created xsi:type="dcterms:W3CDTF">2018-12-06T08:07:10Z</dcterms:created>
  <dcterms:modified xsi:type="dcterms:W3CDTF">2021-09-07T07:36:45Z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