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28"/>
  </p:notesMasterIdLst>
  <p:sldIdLst>
    <p:sldId id="256" r:id="rId2"/>
    <p:sldId id="257" r:id="rId3"/>
    <p:sldId id="258" r:id="rId4"/>
    <p:sldId id="265" r:id="rId5"/>
    <p:sldId id="259" r:id="rId6"/>
    <p:sldId id="262" r:id="rId7"/>
    <p:sldId id="260" r:id="rId8"/>
    <p:sldId id="264" r:id="rId9"/>
    <p:sldId id="261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8"/>
    <p:restoredTop sz="94708"/>
  </p:normalViewPr>
  <p:slideViewPr>
    <p:cSldViewPr snapToGrid="0" snapToObjects="1">
      <p:cViewPr varScale="1">
        <p:scale>
          <a:sx n="125" d="100"/>
          <a:sy n="125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29"/>
            <a:ext cx="504106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2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6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6880" y="1380490"/>
            <a:ext cx="350202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500871" y="1946909"/>
            <a:ext cx="3507104" cy="383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201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5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825625"/>
            <a:ext cx="11590421" cy="493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1" y="6396456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3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1709738"/>
            <a:ext cx="11341769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4589463"/>
            <a:ext cx="11341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0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1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474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4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4" y="6315576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47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0"/>
            <a:ext cx="504106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7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1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0"/>
            <a:ext cx="504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8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covery_point_object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5877" y="2228968"/>
            <a:ext cx="8461599" cy="1373070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Cloud Computing</a:t>
            </a:r>
            <a:br>
              <a:rPr lang="en-GB" sz="4800" dirty="0" smtClean="0"/>
            </a:br>
            <a:r>
              <a:rPr lang="en-GB" sz="4800" dirty="0" smtClean="0"/>
              <a:t>Disaster Recovery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Infrastructure Technician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to be taken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Depends on the nature of the major incident</a:t>
            </a:r>
          </a:p>
          <a:p>
            <a:r>
              <a:rPr lang="en-GB" dirty="0" smtClean="0"/>
              <a:t>What are the possible outcomes from a major incident?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Unable to access building</a:t>
            </a:r>
          </a:p>
        </p:txBody>
      </p:sp>
    </p:spTree>
    <p:extLst>
      <p:ext uri="{BB962C8B-B14F-4D97-AF65-F5344CB8AC3E}">
        <p14:creationId xmlns:p14="http://schemas.microsoft.com/office/powerpoint/2010/main" val="38315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from a 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Loss of access to clients</a:t>
            </a:r>
          </a:p>
          <a:p>
            <a:r>
              <a:rPr lang="en-GB" dirty="0" smtClean="0"/>
              <a:t>Loss of access to servers</a:t>
            </a:r>
          </a:p>
          <a:p>
            <a:r>
              <a:rPr lang="en-GB" dirty="0" smtClean="0"/>
              <a:t>Loss of access to cloud</a:t>
            </a:r>
          </a:p>
          <a:p>
            <a:r>
              <a:rPr lang="en-GB" dirty="0" smtClean="0"/>
              <a:t>Loss of access to buildings</a:t>
            </a:r>
          </a:p>
          <a:p>
            <a:r>
              <a:rPr lang="en-GB" dirty="0" smtClean="0"/>
              <a:t>Loss of key personnel</a:t>
            </a:r>
          </a:p>
          <a:p>
            <a:endParaRPr lang="en-GB" dirty="0"/>
          </a:p>
          <a:p>
            <a:r>
              <a:rPr lang="en-GB" dirty="0" smtClean="0"/>
              <a:t>Check your disaster plan for the steps taken for each of </a:t>
            </a:r>
            <a:r>
              <a:rPr lang="en-GB" smtClean="0"/>
              <a:t>the above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103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 of a disaster recovery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Purpose</a:t>
            </a:r>
          </a:p>
          <a:p>
            <a:r>
              <a:rPr lang="en-GB" dirty="0" smtClean="0"/>
              <a:t>Risk assessment and business im</a:t>
            </a:r>
            <a:r>
              <a:rPr lang="en-GB" dirty="0"/>
              <a:t>pact </a:t>
            </a:r>
            <a:r>
              <a:rPr lang="en-GB" dirty="0" smtClean="0"/>
              <a:t>analysis</a:t>
            </a:r>
          </a:p>
          <a:p>
            <a:r>
              <a:rPr lang="en-GB" dirty="0" smtClean="0"/>
              <a:t>Business </a:t>
            </a:r>
            <a:r>
              <a:rPr lang="en-GB" dirty="0"/>
              <a:t>process priorities</a:t>
            </a:r>
          </a:p>
          <a:p>
            <a:r>
              <a:rPr lang="en-GB" dirty="0"/>
              <a:t>B</a:t>
            </a:r>
            <a:r>
              <a:rPr lang="en-GB" dirty="0" smtClean="0"/>
              <a:t>usiness </a:t>
            </a:r>
            <a:r>
              <a:rPr lang="en-GB" dirty="0"/>
              <a:t>continuity and recovery </a:t>
            </a:r>
            <a:r>
              <a:rPr lang="en-GB" dirty="0" smtClean="0"/>
              <a:t>strategy</a:t>
            </a:r>
          </a:p>
          <a:p>
            <a:r>
              <a:rPr lang="en-GB" dirty="0"/>
              <a:t>R</a:t>
            </a:r>
            <a:r>
              <a:rPr lang="en-GB" dirty="0" smtClean="0"/>
              <a:t>oles </a:t>
            </a:r>
            <a:r>
              <a:rPr lang="en-GB" dirty="0"/>
              <a:t>and </a:t>
            </a:r>
            <a:r>
              <a:rPr lang="en-GB" dirty="0" smtClean="0"/>
              <a:t>responsibilities</a:t>
            </a:r>
          </a:p>
          <a:p>
            <a:r>
              <a:rPr lang="en-GB" dirty="0" smtClean="0"/>
              <a:t>Key data</a:t>
            </a:r>
          </a:p>
          <a:p>
            <a:r>
              <a:rPr lang="en-GB" dirty="0"/>
              <a:t>T</a:t>
            </a:r>
            <a:r>
              <a:rPr lang="en-GB" dirty="0" smtClean="0"/>
              <a:t>est plan </a:t>
            </a:r>
          </a:p>
        </p:txBody>
      </p:sp>
    </p:spTree>
    <p:extLst>
      <p:ext uri="{BB962C8B-B14F-4D97-AF65-F5344CB8AC3E}">
        <p14:creationId xmlns:p14="http://schemas.microsoft.com/office/powerpoint/2010/main" val="20932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can go wrong?</a:t>
            </a:r>
          </a:p>
          <a:p>
            <a:r>
              <a:rPr lang="en-GB" dirty="0" smtClean="0"/>
              <a:t>How severe is it?</a:t>
            </a:r>
          </a:p>
          <a:p>
            <a:r>
              <a:rPr lang="en-GB" dirty="0" smtClean="0"/>
              <a:t>How likely is it to occur?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can we calculate it?</a:t>
            </a:r>
          </a:p>
          <a:p>
            <a:r>
              <a:rPr lang="en-GB" dirty="0" smtClean="0"/>
              <a:t>Assess the impact</a:t>
            </a:r>
            <a:r>
              <a:rPr lang="en-GB" dirty="0"/>
              <a:t> </a:t>
            </a:r>
            <a:r>
              <a:rPr lang="en-GB" dirty="0" smtClean="0"/>
              <a:t>as:</a:t>
            </a:r>
            <a:r>
              <a:rPr lang="en-GB" dirty="0"/>
              <a:t> Low (1), Medium (2), High (3</a:t>
            </a:r>
            <a:r>
              <a:rPr lang="en-GB" dirty="0" smtClean="0"/>
              <a:t>)</a:t>
            </a:r>
          </a:p>
          <a:p>
            <a:r>
              <a:rPr lang="en-GB" dirty="0" smtClean="0"/>
              <a:t>Assess the probability as:</a:t>
            </a:r>
            <a:r>
              <a:rPr lang="en-GB" dirty="0"/>
              <a:t> Low (1), Medium (2), High (3</a:t>
            </a:r>
            <a:r>
              <a:rPr lang="en-GB" dirty="0" smtClean="0"/>
              <a:t>)</a:t>
            </a:r>
          </a:p>
          <a:p>
            <a:r>
              <a:rPr lang="en-GB" dirty="0" smtClean="0"/>
              <a:t>Multiply the two together</a:t>
            </a:r>
          </a:p>
          <a:p>
            <a:r>
              <a:rPr lang="en-GB" dirty="0" smtClean="0"/>
              <a:t>1 = low risk, 9 = high risk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257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Risk assess each of the following:</a:t>
            </a:r>
          </a:p>
          <a:p>
            <a:pPr lvl="1"/>
            <a:r>
              <a:rPr lang="en-GB" dirty="0"/>
              <a:t>Fire</a:t>
            </a:r>
          </a:p>
          <a:p>
            <a:pPr lvl="1"/>
            <a:r>
              <a:rPr lang="en-GB" dirty="0"/>
              <a:t>Flood</a:t>
            </a:r>
          </a:p>
          <a:p>
            <a:pPr lvl="1"/>
            <a:r>
              <a:rPr lang="en-GB" dirty="0"/>
              <a:t>Heat wave</a:t>
            </a:r>
          </a:p>
          <a:p>
            <a:pPr lvl="1"/>
            <a:r>
              <a:rPr lang="en-GB" dirty="0"/>
              <a:t>Blizzard</a:t>
            </a:r>
          </a:p>
          <a:p>
            <a:pPr lvl="1"/>
            <a:r>
              <a:rPr lang="en-GB" dirty="0"/>
              <a:t>Lightning</a:t>
            </a:r>
          </a:p>
          <a:p>
            <a:pPr lvl="1"/>
            <a:r>
              <a:rPr lang="en-GB" dirty="0"/>
              <a:t>Terrorism</a:t>
            </a:r>
          </a:p>
          <a:p>
            <a:pPr lvl="1"/>
            <a:r>
              <a:rPr lang="en-GB" dirty="0"/>
              <a:t>Fire</a:t>
            </a:r>
          </a:p>
          <a:p>
            <a:pPr lvl="1"/>
            <a:r>
              <a:rPr lang="en-GB" dirty="0"/>
              <a:t>Power failure</a:t>
            </a:r>
          </a:p>
          <a:p>
            <a:pPr lvl="1"/>
            <a:r>
              <a:rPr lang="en-GB" dirty="0"/>
              <a:t>Cyberattack</a:t>
            </a:r>
          </a:p>
          <a:p>
            <a:pPr lvl="1"/>
            <a:r>
              <a:rPr lang="en-GB" dirty="0"/>
              <a:t>Failed system change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244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</a:t>
            </a:r>
            <a:r>
              <a:rPr lang="en-GB" dirty="0"/>
              <a:t>impact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Determine which area of the business is critical (urgent) and which areas are non-critical </a:t>
            </a:r>
            <a:r>
              <a:rPr lang="en-GB" dirty="0"/>
              <a:t>(</a:t>
            </a:r>
            <a:r>
              <a:rPr lang="en-GB" dirty="0" smtClean="0"/>
              <a:t>non-urgent)</a:t>
            </a:r>
          </a:p>
          <a:p>
            <a:r>
              <a:rPr lang="en-GB" dirty="0" smtClean="0"/>
              <a:t>Critical </a:t>
            </a:r>
            <a:r>
              <a:rPr lang="en-GB" dirty="0"/>
              <a:t>functions are those whose disruption is regarded as </a:t>
            </a:r>
            <a:r>
              <a:rPr lang="en-GB" dirty="0" smtClean="0"/>
              <a:t>unacceptable</a:t>
            </a:r>
          </a:p>
          <a:p>
            <a:r>
              <a:rPr lang="en-GB" dirty="0" smtClean="0"/>
              <a:t>Consider:</a:t>
            </a:r>
          </a:p>
          <a:p>
            <a:pPr lvl="1"/>
            <a:r>
              <a:rPr lang="en-GB" dirty="0" smtClean="0"/>
              <a:t>Financial (Amazon sales per day $5 million)</a:t>
            </a:r>
          </a:p>
          <a:p>
            <a:pPr lvl="1"/>
            <a:r>
              <a:rPr lang="en-GB" dirty="0" smtClean="0"/>
              <a:t>Reputation (TSB system migration)</a:t>
            </a:r>
          </a:p>
          <a:p>
            <a:pPr lvl="1"/>
            <a:r>
              <a:rPr lang="en-GB" dirty="0" smtClean="0"/>
              <a:t>Customer/user retention</a:t>
            </a:r>
          </a:p>
          <a:p>
            <a:pPr lvl="1"/>
            <a:endParaRPr lang="en-GB" dirty="0"/>
          </a:p>
          <a:p>
            <a:r>
              <a:rPr lang="en-GB" dirty="0" smtClean="0"/>
              <a:t>Is there an impact analysis in your plan? </a:t>
            </a:r>
          </a:p>
        </p:txBody>
      </p:sp>
    </p:spTree>
    <p:extLst>
      <p:ext uri="{BB962C8B-B14F-4D97-AF65-F5344CB8AC3E}">
        <p14:creationId xmlns:p14="http://schemas.microsoft.com/office/powerpoint/2010/main" val="31052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process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</a:t>
            </a:r>
            <a:r>
              <a:rPr lang="en-GB" dirty="0" smtClean="0"/>
              <a:t>o </a:t>
            </a:r>
            <a:r>
              <a:rPr lang="en-GB" dirty="0"/>
              <a:t>organization possesses infinite resources </a:t>
            </a:r>
            <a:endParaRPr lang="en-GB" dirty="0" smtClean="0"/>
          </a:p>
          <a:p>
            <a:r>
              <a:rPr lang="en-GB" dirty="0" smtClean="0"/>
              <a:t>Criteria </a:t>
            </a:r>
            <a:r>
              <a:rPr lang="en-GB" dirty="0"/>
              <a:t>must be set as to where to allocate resources </a:t>
            </a:r>
            <a:r>
              <a:rPr lang="en-GB" dirty="0" smtClean="0"/>
              <a:t>first</a:t>
            </a:r>
          </a:p>
          <a:p>
            <a:r>
              <a:rPr lang="en-GB" dirty="0" smtClean="0"/>
              <a:t>How long can a business operate without a critical system?</a:t>
            </a:r>
          </a:p>
          <a:p>
            <a:r>
              <a:rPr lang="en-GB" dirty="0" smtClean="0"/>
              <a:t>Analysis should result in an RPO for each business area</a:t>
            </a:r>
          </a:p>
          <a:p>
            <a:r>
              <a:rPr lang="en-GB" dirty="0" smtClean="0"/>
              <a:t>Resources should be allocated to the systems required to meet the RPOs for each area</a:t>
            </a:r>
          </a:p>
          <a:p>
            <a:endParaRPr lang="en-GB" dirty="0"/>
          </a:p>
          <a:p>
            <a:r>
              <a:rPr lang="en-GB" dirty="0" smtClean="0"/>
              <a:t>Does your plan have priorities?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7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continuity and recovery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resources are required to re-establish operations?</a:t>
            </a:r>
          </a:p>
          <a:p>
            <a:pPr lvl="1"/>
            <a:r>
              <a:rPr lang="en-GB" dirty="0" smtClean="0"/>
              <a:t>Physical facilities</a:t>
            </a:r>
          </a:p>
          <a:p>
            <a:pPr lvl="1"/>
            <a:r>
              <a:rPr lang="en-GB" dirty="0" smtClean="0"/>
              <a:t>Computer hardware</a:t>
            </a:r>
          </a:p>
          <a:p>
            <a:pPr lvl="1"/>
            <a:r>
              <a:rPr lang="en-GB" dirty="0" smtClean="0"/>
              <a:t>Computer software</a:t>
            </a:r>
          </a:p>
          <a:p>
            <a:pPr lvl="1"/>
            <a:r>
              <a:rPr lang="en-GB" dirty="0" smtClean="0"/>
              <a:t>Communications links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ata </a:t>
            </a:r>
            <a:r>
              <a:rPr lang="en-GB" dirty="0"/>
              <a:t>files and </a:t>
            </a:r>
            <a:r>
              <a:rPr lang="en-GB" dirty="0" smtClean="0"/>
              <a:t>databases</a:t>
            </a:r>
          </a:p>
          <a:p>
            <a:pPr lvl="1"/>
            <a:r>
              <a:rPr lang="en-GB" dirty="0" smtClean="0"/>
              <a:t>Customer </a:t>
            </a:r>
            <a:r>
              <a:rPr lang="en-GB" dirty="0"/>
              <a:t>services </a:t>
            </a:r>
            <a:r>
              <a:rPr lang="en-GB" dirty="0" smtClean="0"/>
              <a:t>(telephony)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ser operations</a:t>
            </a:r>
          </a:p>
          <a:p>
            <a:pPr lvl="1"/>
            <a:r>
              <a:rPr lang="en-GB" dirty="0" smtClean="0"/>
              <a:t>Management </a:t>
            </a:r>
            <a:r>
              <a:rPr lang="en-GB" dirty="0"/>
              <a:t>information systems (MIS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8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Hot site</a:t>
            </a:r>
          </a:p>
          <a:p>
            <a:pPr lvl="1"/>
            <a:r>
              <a:rPr lang="en-GB" dirty="0" smtClean="0"/>
              <a:t>A duplicate site</a:t>
            </a:r>
          </a:p>
          <a:p>
            <a:pPr lvl="1"/>
            <a:r>
              <a:rPr lang="en-GB" dirty="0" smtClean="0"/>
              <a:t>Full systems and up to date files (mirrored, synchronised)</a:t>
            </a:r>
          </a:p>
          <a:p>
            <a:pPr lvl="1"/>
            <a:r>
              <a:rPr lang="en-GB" dirty="0" smtClean="0"/>
              <a:t>Shortest switchover</a:t>
            </a:r>
          </a:p>
          <a:p>
            <a:pPr lvl="1"/>
            <a:r>
              <a:rPr lang="en-GB" dirty="0" smtClean="0"/>
              <a:t>Most expensive </a:t>
            </a:r>
          </a:p>
          <a:p>
            <a:r>
              <a:rPr lang="en-GB" dirty="0" smtClean="0"/>
              <a:t>Warm site</a:t>
            </a:r>
          </a:p>
          <a:p>
            <a:pPr lvl="1"/>
            <a:r>
              <a:rPr lang="en-GB" dirty="0" smtClean="0"/>
              <a:t>Hardware and connectivity in place</a:t>
            </a:r>
          </a:p>
          <a:p>
            <a:pPr lvl="1"/>
            <a:r>
              <a:rPr lang="en-GB" dirty="0" smtClean="0"/>
              <a:t>Requires backup recovery</a:t>
            </a:r>
          </a:p>
          <a:p>
            <a:pPr lvl="1"/>
            <a:r>
              <a:rPr lang="en-GB" dirty="0" smtClean="0"/>
              <a:t>Facilities may be shared (may not be available if MI affects many businesses</a:t>
            </a:r>
          </a:p>
          <a:p>
            <a:r>
              <a:rPr lang="en-GB" dirty="0"/>
              <a:t>C</a:t>
            </a:r>
            <a:r>
              <a:rPr lang="en-GB" dirty="0" smtClean="0"/>
              <a:t>old site</a:t>
            </a:r>
          </a:p>
          <a:p>
            <a:pPr lvl="1"/>
            <a:r>
              <a:rPr lang="en-GB" dirty="0" smtClean="0"/>
              <a:t>Space, power, communication lines</a:t>
            </a:r>
          </a:p>
          <a:p>
            <a:pPr lvl="1"/>
            <a:r>
              <a:rPr lang="en-GB" dirty="0" smtClean="0"/>
              <a:t>Requires systems and backups to become operational </a:t>
            </a:r>
          </a:p>
          <a:p>
            <a:pPr lvl="1"/>
            <a:r>
              <a:rPr lang="en-GB" dirty="0" smtClean="0"/>
              <a:t>Cheapest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2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Switching to a hot 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Software available to do this automatically</a:t>
            </a:r>
          </a:p>
          <a:p>
            <a:r>
              <a:rPr lang="en-GB" dirty="0" smtClean="0"/>
              <a:t>But if not:</a:t>
            </a:r>
          </a:p>
          <a:p>
            <a:pPr lvl="1"/>
            <a:r>
              <a:rPr lang="en-GB" dirty="0" smtClean="0"/>
              <a:t>Stop services at the failing site</a:t>
            </a:r>
          </a:p>
          <a:p>
            <a:pPr lvl="1"/>
            <a:r>
              <a:rPr lang="en-GB" dirty="0" smtClean="0"/>
              <a:t>Switch the DNS records to point to the backup site</a:t>
            </a:r>
          </a:p>
          <a:p>
            <a:pPr lvl="1"/>
            <a:r>
              <a:rPr lang="en-GB" dirty="0" smtClean="0"/>
              <a:t>Start services on the backup site</a:t>
            </a:r>
          </a:p>
          <a:p>
            <a:pPr lvl="1"/>
            <a:r>
              <a:rPr lang="en-GB" dirty="0" smtClean="0"/>
              <a:t>Test users connect to the backup site and can access services and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08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2.3 Describe the purpose of a disaster recovery </a:t>
            </a:r>
            <a:r>
              <a:rPr lang="en-GB" dirty="0" smtClean="0"/>
              <a:t>plan</a:t>
            </a:r>
          </a:p>
          <a:p>
            <a:pPr marL="0" indent="0">
              <a:buNone/>
            </a:pPr>
            <a:r>
              <a:rPr lang="en-GB" dirty="0" smtClean="0"/>
              <a:t>2.4 </a:t>
            </a:r>
            <a:r>
              <a:rPr lang="en-GB" dirty="0"/>
              <a:t>Identify where a disaster recovery plan can be </a:t>
            </a:r>
            <a:r>
              <a:rPr lang="en-GB" dirty="0" smtClean="0"/>
              <a:t>found </a:t>
            </a:r>
          </a:p>
          <a:p>
            <a:pPr marL="0" indent="0">
              <a:buNone/>
            </a:pPr>
            <a:r>
              <a:rPr lang="en-GB" dirty="0" smtClean="0"/>
              <a:t>2.5 </a:t>
            </a:r>
            <a:r>
              <a:rPr lang="en-GB" dirty="0"/>
              <a:t>Describe an infrastructure technician's role within a disaster recovery plan.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2.6 </a:t>
            </a:r>
            <a:r>
              <a:rPr lang="en-GB" dirty="0"/>
              <a:t>List the typical items that should be contained within a disaster recovery </a:t>
            </a:r>
            <a:r>
              <a:rPr lang="en-GB" dirty="0" smtClean="0"/>
              <a:t>plan</a:t>
            </a:r>
          </a:p>
          <a:p>
            <a:pPr marL="0" indent="0">
              <a:buNone/>
            </a:pPr>
            <a:r>
              <a:rPr lang="en-GB" dirty="0" smtClean="0"/>
              <a:t>2.7 </a:t>
            </a:r>
            <a:r>
              <a:rPr lang="en-GB" dirty="0"/>
              <a:t>Explain when </a:t>
            </a:r>
            <a:r>
              <a:rPr lang="en-GB" dirty="0" smtClean="0"/>
              <a:t>a disaster </a:t>
            </a:r>
            <a:r>
              <a:rPr lang="en-GB" dirty="0"/>
              <a:t>recovery plan can be </a:t>
            </a:r>
            <a:r>
              <a:rPr lang="en-GB" dirty="0" smtClean="0"/>
              <a:t>tested</a:t>
            </a:r>
          </a:p>
          <a:p>
            <a:pPr marL="0" indent="0">
              <a:buNone/>
            </a:pPr>
            <a:r>
              <a:rPr lang="en-GB" dirty="0" smtClean="0"/>
              <a:t>2.8 </a:t>
            </a:r>
            <a:r>
              <a:rPr lang="en-GB" dirty="0"/>
              <a:t>Explain how disaster recovery plan can be </a:t>
            </a:r>
            <a:r>
              <a:rPr lang="en-GB" dirty="0" smtClean="0"/>
              <a:t>tested</a:t>
            </a:r>
          </a:p>
          <a:p>
            <a:pPr marL="0" indent="0">
              <a:buNone/>
            </a:pPr>
            <a:r>
              <a:rPr lang="en-GB" dirty="0" smtClean="0"/>
              <a:t>2.9 </a:t>
            </a:r>
            <a:r>
              <a:rPr lang="en-GB" dirty="0"/>
              <a:t>Explain how to implement recovery following the steps outlined in the disaster recovery </a:t>
            </a:r>
            <a:r>
              <a:rPr lang="en-GB" dirty="0" smtClean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Restore facilities</a:t>
            </a:r>
          </a:p>
          <a:p>
            <a:r>
              <a:rPr lang="en-GB" dirty="0" smtClean="0"/>
              <a:t>Restore communications</a:t>
            </a:r>
          </a:p>
          <a:p>
            <a:r>
              <a:rPr lang="en-GB" dirty="0" smtClean="0"/>
              <a:t>Restore applications, systems, data</a:t>
            </a:r>
          </a:p>
          <a:p>
            <a:r>
              <a:rPr lang="en-GB" dirty="0" smtClean="0"/>
              <a:t>Replace equipment</a:t>
            </a:r>
          </a:p>
          <a:p>
            <a:r>
              <a:rPr lang="en-GB" dirty="0" smtClean="0"/>
              <a:t>Replace personnel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13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and responsibilities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Management team</a:t>
            </a:r>
          </a:p>
          <a:p>
            <a:pPr lvl="1"/>
            <a:r>
              <a:rPr lang="en-GB" dirty="0" smtClean="0"/>
              <a:t>Co-ordinates the recovery process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ssesses </a:t>
            </a:r>
            <a:r>
              <a:rPr lang="en-GB" dirty="0"/>
              <a:t>the </a:t>
            </a:r>
            <a:r>
              <a:rPr lang="en-GB" dirty="0" smtClean="0"/>
              <a:t>disaster</a:t>
            </a:r>
          </a:p>
          <a:p>
            <a:pPr lvl="1"/>
            <a:r>
              <a:rPr lang="en-GB" dirty="0" smtClean="0"/>
              <a:t>Activates </a:t>
            </a:r>
            <a:r>
              <a:rPr lang="en-GB" dirty="0"/>
              <a:t>the recovery </a:t>
            </a:r>
            <a:r>
              <a:rPr lang="en-GB" dirty="0" smtClean="0"/>
              <a:t>plan</a:t>
            </a:r>
          </a:p>
          <a:p>
            <a:pPr lvl="1"/>
            <a:r>
              <a:rPr lang="en-GB" dirty="0" smtClean="0"/>
              <a:t>Contacts </a:t>
            </a:r>
            <a:r>
              <a:rPr lang="en-GB" dirty="0"/>
              <a:t>team </a:t>
            </a:r>
            <a:r>
              <a:rPr lang="en-GB" dirty="0" smtClean="0"/>
              <a:t>managers/leaders/key players</a:t>
            </a:r>
          </a:p>
          <a:p>
            <a:pPr lvl="1"/>
            <a:r>
              <a:rPr lang="en-GB" dirty="0" smtClean="0"/>
              <a:t>Monitors </a:t>
            </a:r>
            <a:r>
              <a:rPr lang="en-GB" dirty="0"/>
              <a:t>the recovery </a:t>
            </a:r>
            <a:r>
              <a:rPr lang="en-GB" dirty="0" smtClean="0"/>
              <a:t>process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Team </a:t>
            </a:r>
            <a:r>
              <a:rPr lang="en-GB" dirty="0"/>
              <a:t>managers/leaders/key </a:t>
            </a:r>
            <a:r>
              <a:rPr lang="en-GB" dirty="0" smtClean="0"/>
              <a:t>players</a:t>
            </a:r>
          </a:p>
          <a:p>
            <a:pPr lvl="1"/>
            <a:r>
              <a:rPr lang="en-GB" dirty="0" smtClean="0"/>
              <a:t>Defined responsibilities for each recovery strategy</a:t>
            </a:r>
            <a:br>
              <a:rPr lang="en-GB" dirty="0" smtClean="0"/>
            </a:br>
            <a:r>
              <a:rPr lang="en-GB" dirty="0" smtClean="0"/>
              <a:t>(Infrastructure Technicians should know their role: recovering systems as instructed by manager/team leader))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Does your plan have defined roles and responsibilities?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785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Master call list (who to inform)</a:t>
            </a:r>
          </a:p>
          <a:p>
            <a:r>
              <a:rPr lang="en-GB" dirty="0" smtClean="0"/>
              <a:t>Critical phone numbers</a:t>
            </a:r>
          </a:p>
          <a:p>
            <a:r>
              <a:rPr lang="en-GB" dirty="0" smtClean="0"/>
              <a:t>Notification check list</a:t>
            </a:r>
          </a:p>
          <a:p>
            <a:r>
              <a:rPr lang="en-GB" dirty="0" smtClean="0"/>
              <a:t>Inventories (equipment, hardware, software, telecoms)</a:t>
            </a:r>
          </a:p>
          <a:p>
            <a:r>
              <a:rPr lang="en-GB" dirty="0" smtClean="0"/>
              <a:t>Standby locations</a:t>
            </a:r>
          </a:p>
          <a:p>
            <a:r>
              <a:rPr lang="en-GB" dirty="0" smtClean="0"/>
              <a:t>Backup/retention schedules and locations</a:t>
            </a:r>
          </a:p>
          <a:p>
            <a:r>
              <a:rPr lang="en-GB" dirty="0" smtClean="0"/>
              <a:t>Location and holders of the plan (key people should hold hard copy)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Does your plan have this data?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551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Test at least annually, but assess against risk/impact</a:t>
            </a:r>
          </a:p>
          <a:p>
            <a:pPr marL="457200" lvl="1" indent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 smtClean="0"/>
              <a:t> backups should be tested weekly/monthly)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Determine </a:t>
            </a:r>
            <a:r>
              <a:rPr lang="en-GB" dirty="0"/>
              <a:t>the feasibility and compatibility of backup facilities and </a:t>
            </a:r>
            <a:r>
              <a:rPr lang="en-GB" dirty="0" smtClean="0"/>
              <a:t>procedures</a:t>
            </a:r>
            <a:endParaRPr lang="en-GB" dirty="0"/>
          </a:p>
          <a:p>
            <a:pPr lvl="1"/>
            <a:r>
              <a:rPr lang="en-GB" dirty="0" smtClean="0"/>
              <a:t>Identify </a:t>
            </a:r>
            <a:r>
              <a:rPr lang="en-GB" dirty="0"/>
              <a:t>areas in the plan that need </a:t>
            </a:r>
            <a:r>
              <a:rPr lang="en-GB" dirty="0" smtClean="0"/>
              <a:t>modification</a:t>
            </a:r>
            <a:endParaRPr lang="en-GB" dirty="0"/>
          </a:p>
          <a:p>
            <a:pPr lvl="1"/>
            <a:r>
              <a:rPr lang="en-GB" dirty="0" smtClean="0"/>
              <a:t>Provide </a:t>
            </a:r>
            <a:r>
              <a:rPr lang="en-GB" dirty="0"/>
              <a:t>training to the team managers and team </a:t>
            </a:r>
            <a:r>
              <a:rPr lang="en-GB" dirty="0" smtClean="0"/>
              <a:t>members</a:t>
            </a:r>
            <a:endParaRPr lang="en-GB" dirty="0"/>
          </a:p>
          <a:p>
            <a:pPr lvl="1"/>
            <a:r>
              <a:rPr lang="en-GB" dirty="0" smtClean="0"/>
              <a:t>Demonstrate </a:t>
            </a:r>
            <a:r>
              <a:rPr lang="en-GB" dirty="0"/>
              <a:t>the ability of the </a:t>
            </a:r>
            <a:r>
              <a:rPr lang="en-GB" dirty="0" smtClean="0"/>
              <a:t>organisation </a:t>
            </a:r>
            <a:r>
              <a:rPr lang="en-GB" dirty="0"/>
              <a:t>to </a:t>
            </a:r>
            <a:r>
              <a:rPr lang="en-GB" dirty="0" smtClean="0"/>
              <a:t>recover</a:t>
            </a:r>
            <a:endParaRPr lang="en-GB" dirty="0"/>
          </a:p>
          <a:p>
            <a:pPr lvl="1"/>
            <a:r>
              <a:rPr lang="en-GB" dirty="0" smtClean="0"/>
              <a:t>Provide </a:t>
            </a:r>
            <a:r>
              <a:rPr lang="en-GB" dirty="0"/>
              <a:t>motivation for maintaining and updating the disaster recovery plan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80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Paper test (cheapest)</a:t>
            </a:r>
          </a:p>
          <a:p>
            <a:pPr lvl="1"/>
            <a:r>
              <a:rPr lang="en-GB" dirty="0" smtClean="0"/>
              <a:t>Individuals read and review the plan</a:t>
            </a:r>
          </a:p>
          <a:p>
            <a:pPr lvl="1"/>
            <a:r>
              <a:rPr lang="en-GB" dirty="0" smtClean="0"/>
              <a:t>Establish a checklist (</a:t>
            </a:r>
            <a:r>
              <a:rPr lang="en-GB" dirty="0" err="1" smtClean="0"/>
              <a:t>eg</a:t>
            </a:r>
            <a:r>
              <a:rPr lang="en-GB" dirty="0" smtClean="0"/>
              <a:t> Fuel available for backup generator?)  </a:t>
            </a:r>
          </a:p>
          <a:p>
            <a:r>
              <a:rPr lang="en-GB" dirty="0" smtClean="0"/>
              <a:t>Walkthrough test</a:t>
            </a:r>
          </a:p>
          <a:p>
            <a:pPr lvl="1"/>
            <a:r>
              <a:rPr lang="en-GB" dirty="0" smtClean="0"/>
              <a:t>Step through the plan with all key members present</a:t>
            </a:r>
          </a:p>
          <a:p>
            <a:r>
              <a:rPr lang="en-GB" dirty="0" smtClean="0"/>
              <a:t>Simulation</a:t>
            </a:r>
          </a:p>
          <a:p>
            <a:pPr lvl="1"/>
            <a:r>
              <a:rPr lang="en-GB" dirty="0" smtClean="0"/>
              <a:t>Scenario based (in addition to an MI add minor incidents (</a:t>
            </a:r>
            <a:r>
              <a:rPr lang="en-GB" dirty="0" err="1" smtClean="0"/>
              <a:t>eg</a:t>
            </a:r>
            <a:r>
              <a:rPr lang="en-GB" dirty="0" smtClean="0"/>
              <a:t> no fuel for </a:t>
            </a:r>
            <a:r>
              <a:rPr lang="en-GB" dirty="0" err="1" smtClean="0"/>
              <a:t>gerneator</a:t>
            </a:r>
            <a:r>
              <a:rPr lang="en-GB" dirty="0" smtClean="0"/>
              <a:t>)</a:t>
            </a:r>
          </a:p>
          <a:p>
            <a:r>
              <a:rPr lang="en-GB" dirty="0" smtClean="0"/>
              <a:t>Parallel test</a:t>
            </a:r>
          </a:p>
          <a:p>
            <a:pPr lvl="1"/>
            <a:r>
              <a:rPr lang="en-GB" dirty="0" smtClean="0"/>
              <a:t>Backup and restore a parallel to system to the production system</a:t>
            </a:r>
          </a:p>
          <a:p>
            <a:r>
              <a:rPr lang="en-GB" dirty="0" smtClean="0"/>
              <a:t>Full interruption (</a:t>
            </a:r>
            <a:r>
              <a:rPr lang="en-GB" smtClean="0"/>
              <a:t>most expensive)</a:t>
            </a:r>
            <a:endParaRPr lang="en-GB" dirty="0" smtClean="0"/>
          </a:p>
          <a:p>
            <a:pPr lvl="1"/>
            <a:r>
              <a:rPr lang="en-GB" dirty="0" smtClean="0"/>
              <a:t>Kill and restore the production system  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376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items to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Restore data and file</a:t>
            </a:r>
          </a:p>
          <a:p>
            <a:r>
              <a:rPr lang="en-GB" dirty="0" smtClean="0"/>
              <a:t>Restore a complete system </a:t>
            </a:r>
          </a:p>
          <a:p>
            <a:r>
              <a:rPr lang="en-GB" dirty="0" smtClean="0"/>
              <a:t>Failover and failback (switch to standby and back again)</a:t>
            </a:r>
          </a:p>
          <a:p>
            <a:r>
              <a:rPr lang="en-GB" dirty="0" smtClean="0"/>
              <a:t>Backup power (generators/UPS)</a:t>
            </a:r>
          </a:p>
          <a:p>
            <a:r>
              <a:rPr lang="en-GB" dirty="0" smtClean="0"/>
              <a:t>Hot or warm site</a:t>
            </a:r>
          </a:p>
          <a:p>
            <a:r>
              <a:rPr lang="en-GB" dirty="0" smtClean="0"/>
              <a:t>Stress test backup servers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465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Take a disaster recovery plan</a:t>
            </a:r>
          </a:p>
          <a:p>
            <a:r>
              <a:rPr lang="en-GB" dirty="0" smtClean="0"/>
              <a:t>In a group perform a simulation</a:t>
            </a:r>
          </a:p>
          <a:p>
            <a:pPr lvl="1"/>
            <a:r>
              <a:rPr lang="en-GB" dirty="0" smtClean="0"/>
              <a:t>You will be given a major incident</a:t>
            </a:r>
          </a:p>
          <a:p>
            <a:pPr lvl="1"/>
            <a:r>
              <a:rPr lang="en-GB" dirty="0" smtClean="0"/>
              <a:t>There may be minor incidents</a:t>
            </a:r>
          </a:p>
          <a:p>
            <a:pPr lvl="1"/>
            <a:endParaRPr lang="en-GB" dirty="0"/>
          </a:p>
          <a:p>
            <a:r>
              <a:rPr lang="en-GB" dirty="0" smtClean="0"/>
              <a:t>Document any required improvements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3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Review your organisation’s plan and determine the purpose</a:t>
            </a:r>
          </a:p>
        </p:txBody>
      </p:sp>
    </p:spTree>
    <p:extLst>
      <p:ext uri="{BB962C8B-B14F-4D97-AF65-F5344CB8AC3E}">
        <p14:creationId xmlns:p14="http://schemas.microsoft.com/office/powerpoint/2010/main" val="15905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/>
              <a:t>To minimize interruptions to the normal operations.</a:t>
            </a:r>
          </a:p>
          <a:p>
            <a:pPr fontAlgn="base"/>
            <a:r>
              <a:rPr lang="en-GB" dirty="0"/>
              <a:t>To limit the extent of disruption and damage.</a:t>
            </a:r>
          </a:p>
          <a:p>
            <a:pPr fontAlgn="base"/>
            <a:r>
              <a:rPr lang="en-GB" dirty="0"/>
              <a:t>To minimize the economic impact of the </a:t>
            </a:r>
            <a:r>
              <a:rPr lang="en-GB" dirty="0" smtClean="0"/>
              <a:t>interruption</a:t>
            </a:r>
            <a:endParaRPr lang="en-GB" dirty="0"/>
          </a:p>
          <a:p>
            <a:pPr fontAlgn="base"/>
            <a:r>
              <a:rPr lang="en-GB" dirty="0"/>
              <a:t>To establish alternative means of operation in </a:t>
            </a:r>
            <a:r>
              <a:rPr lang="en-GB" dirty="0" smtClean="0"/>
              <a:t>advance</a:t>
            </a:r>
            <a:endParaRPr lang="en-GB" dirty="0"/>
          </a:p>
          <a:p>
            <a:pPr fontAlgn="base"/>
            <a:r>
              <a:rPr lang="en-GB" dirty="0"/>
              <a:t>To train personnel with emergency </a:t>
            </a:r>
            <a:r>
              <a:rPr lang="en-GB" dirty="0" smtClean="0"/>
              <a:t>procedures</a:t>
            </a:r>
            <a:endParaRPr lang="en-GB" dirty="0"/>
          </a:p>
          <a:p>
            <a:pPr fontAlgn="base"/>
            <a:r>
              <a:rPr lang="en-GB" dirty="0"/>
              <a:t>To provide for smooth and rapid restoration of </a:t>
            </a:r>
            <a:r>
              <a:rPr lang="en-GB" dirty="0" smtClean="0"/>
              <a:t>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1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Minimise </a:t>
            </a:r>
            <a:r>
              <a:rPr lang="en-GB" dirty="0"/>
              <a:t>downtime and data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Minimising </a:t>
            </a:r>
            <a:r>
              <a:rPr lang="en-GB" dirty="0"/>
              <a:t>downtime and data loss is measured in terms of two concepts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 </a:t>
            </a:r>
          </a:p>
          <a:p>
            <a:pPr lvl="1"/>
            <a:r>
              <a:rPr lang="en-GB" sz="1800" dirty="0" smtClean="0"/>
              <a:t>Recovery </a:t>
            </a:r>
            <a:r>
              <a:rPr lang="en-GB" sz="1800" dirty="0"/>
              <a:t>time objective (</a:t>
            </a:r>
            <a:r>
              <a:rPr lang="en-GB" sz="1800" dirty="0" smtClean="0"/>
              <a:t>RTO)</a:t>
            </a:r>
          </a:p>
          <a:p>
            <a:pPr lvl="2"/>
            <a:r>
              <a:rPr lang="en-GB" sz="1600" dirty="0" smtClean="0"/>
              <a:t>the </a:t>
            </a:r>
            <a:r>
              <a:rPr lang="en-GB" sz="1600" dirty="0"/>
              <a:t>time within which a business process must be restored, after a major incident (MI) has </a:t>
            </a:r>
            <a:r>
              <a:rPr lang="en-GB" sz="1600" dirty="0" smtClean="0"/>
              <a:t>occurred</a:t>
            </a:r>
            <a:r>
              <a:rPr lang="en-GB" sz="1600" dirty="0">
                <a:hlinkClick r:id="rId2" tooltip="Recovery point objective"/>
              </a:rPr>
              <a:t/>
            </a:r>
            <a:br>
              <a:rPr lang="en-GB" sz="1600" dirty="0">
                <a:hlinkClick r:id="rId2" tooltip="Recovery point objective"/>
              </a:rPr>
            </a:br>
            <a:endParaRPr lang="en-GB" sz="1600" dirty="0" smtClean="0">
              <a:hlinkClick r:id="rId2" tooltip="Recovery point objective"/>
            </a:endParaRPr>
          </a:p>
          <a:p>
            <a:pPr lvl="1"/>
            <a:r>
              <a:rPr lang="en-GB" sz="1800" dirty="0" smtClean="0"/>
              <a:t>Recovery </a:t>
            </a:r>
            <a:r>
              <a:rPr lang="en-GB" sz="1800" dirty="0"/>
              <a:t>point objective (</a:t>
            </a:r>
            <a:r>
              <a:rPr lang="en-GB" sz="1800" dirty="0" smtClean="0"/>
              <a:t>RPO)</a:t>
            </a:r>
          </a:p>
          <a:p>
            <a:pPr lvl="2"/>
            <a:r>
              <a:rPr lang="en-GB" sz="1600" dirty="0" smtClean="0"/>
              <a:t>the </a:t>
            </a:r>
            <a:r>
              <a:rPr lang="en-GB" sz="1600" dirty="0"/>
              <a:t>age of files that must be recovered from backup storage for normal operations to resume if a computer, system, or network goes down as a result of a </a:t>
            </a:r>
            <a:r>
              <a:rPr lang="en-GB" sz="1600" dirty="0" smtClean="0"/>
              <a:t>major incident</a:t>
            </a:r>
          </a:p>
        </p:txBody>
      </p:sp>
    </p:spTree>
    <p:extLst>
      <p:ext uri="{BB962C8B-B14F-4D97-AF65-F5344CB8AC3E}">
        <p14:creationId xmlns:p14="http://schemas.microsoft.com/office/powerpoint/2010/main" val="42597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RTO &amp; RPO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6656" y="2740819"/>
            <a:ext cx="4762500" cy="3105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5608" y="2268480"/>
            <a:ext cx="40249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RTO the </a:t>
            </a:r>
            <a:r>
              <a:rPr lang="en-GB" dirty="0"/>
              <a:t>time </a:t>
            </a:r>
            <a:r>
              <a:rPr lang="en-GB" dirty="0" smtClean="0"/>
              <a:t>for: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trying </a:t>
            </a:r>
            <a:r>
              <a:rPr lang="en-GB" dirty="0"/>
              <a:t>to fix the problem without a </a:t>
            </a:r>
            <a:r>
              <a:rPr lang="en-GB" dirty="0" smtClean="0"/>
              <a:t>recovery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recovery </a:t>
            </a:r>
            <a:r>
              <a:rPr lang="en-GB" dirty="0" smtClean="0"/>
              <a:t>itself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esting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communication </a:t>
            </a:r>
            <a:r>
              <a:rPr lang="en-GB" dirty="0"/>
              <a:t>to the </a:t>
            </a:r>
            <a:r>
              <a:rPr lang="en-GB" dirty="0" smtClean="0"/>
              <a:t>users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RPO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 time limit </a:t>
            </a:r>
            <a:r>
              <a:rPr lang="en-GB" dirty="0"/>
              <a:t>to work </a:t>
            </a:r>
            <a:r>
              <a:rPr lang="en-GB" dirty="0" smtClean="0"/>
              <a:t>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err="1"/>
              <a:t>e</a:t>
            </a:r>
            <a:r>
              <a:rPr lang="en-GB" dirty="0" err="1" smtClean="0"/>
              <a:t>g</a:t>
            </a:r>
            <a:r>
              <a:rPr lang="en-GB" dirty="0" smtClean="0"/>
              <a:t>: if RPO = 4 four hours,</a:t>
            </a:r>
            <a:br>
              <a:rPr lang="en-GB" dirty="0" smtClean="0"/>
            </a:br>
            <a:r>
              <a:rPr lang="en-GB" dirty="0" smtClean="0"/>
              <a:t>then off-site </a:t>
            </a:r>
            <a:r>
              <a:rPr lang="en-GB" dirty="0"/>
              <a:t>mirrored backups must be continuously maintained – a daily off-site backup on tape will not suffice</a:t>
            </a:r>
          </a:p>
        </p:txBody>
      </p:sp>
    </p:spTree>
    <p:extLst>
      <p:ext uri="{BB962C8B-B14F-4D97-AF65-F5344CB8AC3E}">
        <p14:creationId xmlns:p14="http://schemas.microsoft.com/office/powerpoint/2010/main" val="25404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RTO and RPO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should be set for each business process, as they will have different values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Sales - CRM</a:t>
            </a:r>
          </a:p>
          <a:p>
            <a:pPr lvl="1"/>
            <a:r>
              <a:rPr lang="en-GB" dirty="0" smtClean="0"/>
              <a:t>HR</a:t>
            </a:r>
          </a:p>
          <a:p>
            <a:pPr lvl="1"/>
            <a:r>
              <a:rPr lang="en-GB" dirty="0" smtClean="0"/>
              <a:t>Payroll</a:t>
            </a:r>
          </a:p>
          <a:p>
            <a:pPr lvl="1"/>
            <a:r>
              <a:rPr lang="en-GB" dirty="0" smtClean="0"/>
              <a:t>Stock control</a:t>
            </a:r>
          </a:p>
          <a:p>
            <a:pPr lvl="1"/>
            <a:r>
              <a:rPr lang="en-GB" dirty="0" smtClean="0"/>
              <a:t>Orders</a:t>
            </a:r>
          </a:p>
          <a:p>
            <a:pPr lvl="1"/>
            <a:r>
              <a:rPr lang="en-GB" dirty="0" smtClean="0"/>
              <a:t>Web site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814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Review your organisation’s plan and see if it has defined:</a:t>
            </a:r>
          </a:p>
          <a:p>
            <a:endParaRPr lang="en-GB" dirty="0"/>
          </a:p>
          <a:p>
            <a:r>
              <a:rPr lang="en-GB" dirty="0" smtClean="0"/>
              <a:t>RTO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RPO</a:t>
            </a:r>
          </a:p>
          <a:p>
            <a:endParaRPr lang="en-GB" dirty="0"/>
          </a:p>
          <a:p>
            <a:r>
              <a:rPr lang="en-GB" dirty="0" smtClean="0"/>
              <a:t>Determine what the backup strategy should be</a:t>
            </a:r>
          </a:p>
        </p:txBody>
      </p:sp>
    </p:spTree>
    <p:extLst>
      <p:ext uri="{BB962C8B-B14F-4D97-AF65-F5344CB8AC3E}">
        <p14:creationId xmlns:p14="http://schemas.microsoft.com/office/powerpoint/2010/main" val="29509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incidents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Natural</a:t>
            </a:r>
          </a:p>
          <a:p>
            <a:pPr lvl="1"/>
            <a:r>
              <a:rPr lang="en-GB" dirty="0" smtClean="0"/>
              <a:t>Fire</a:t>
            </a:r>
          </a:p>
          <a:p>
            <a:pPr lvl="1"/>
            <a:r>
              <a:rPr lang="en-GB" dirty="0" smtClean="0"/>
              <a:t>Flood</a:t>
            </a:r>
          </a:p>
          <a:p>
            <a:pPr lvl="1"/>
            <a:r>
              <a:rPr lang="en-GB" dirty="0" smtClean="0"/>
              <a:t>Heat wave</a:t>
            </a:r>
          </a:p>
          <a:p>
            <a:pPr lvl="1"/>
            <a:r>
              <a:rPr lang="en-GB" dirty="0" smtClean="0"/>
              <a:t>Blizzard</a:t>
            </a:r>
          </a:p>
          <a:p>
            <a:pPr lvl="1"/>
            <a:r>
              <a:rPr lang="en-GB" dirty="0" smtClean="0"/>
              <a:t>Lightning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Man-made</a:t>
            </a:r>
          </a:p>
          <a:p>
            <a:pPr lvl="1"/>
            <a:r>
              <a:rPr lang="en-GB" dirty="0" smtClean="0"/>
              <a:t>Terrorism</a:t>
            </a:r>
          </a:p>
          <a:p>
            <a:pPr lvl="1"/>
            <a:r>
              <a:rPr lang="en-GB" dirty="0" smtClean="0"/>
              <a:t>Fire</a:t>
            </a:r>
          </a:p>
          <a:p>
            <a:pPr lvl="1"/>
            <a:r>
              <a:rPr lang="en-GB" dirty="0" smtClean="0"/>
              <a:t>Power failure</a:t>
            </a:r>
          </a:p>
          <a:p>
            <a:pPr lvl="1"/>
            <a:r>
              <a:rPr lang="en-GB" dirty="0" smtClean="0"/>
              <a:t>Cyberattack</a:t>
            </a:r>
          </a:p>
          <a:p>
            <a:pPr lvl="1"/>
            <a:r>
              <a:rPr lang="en-GB" dirty="0" smtClean="0"/>
              <a:t>Failed system change</a:t>
            </a:r>
          </a:p>
        </p:txBody>
      </p:sp>
    </p:spTree>
    <p:extLst>
      <p:ext uri="{BB962C8B-B14F-4D97-AF65-F5344CB8AC3E}">
        <p14:creationId xmlns:p14="http://schemas.microsoft.com/office/powerpoint/2010/main" val="13488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14803</TotalTime>
  <Words>879</Words>
  <Application>Microsoft Office PowerPoint</Application>
  <PresentationFormat>Widescreen</PresentationFormat>
  <Paragraphs>219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Theme1</vt:lpstr>
      <vt:lpstr>Cloud Computing Disaster Recovery</vt:lpstr>
      <vt:lpstr>Sections</vt:lpstr>
      <vt:lpstr>Purpose</vt:lpstr>
      <vt:lpstr>Purpose</vt:lpstr>
      <vt:lpstr>Minimise downtime and data loss</vt:lpstr>
      <vt:lpstr>RTO &amp; RPO</vt:lpstr>
      <vt:lpstr>RTO and RPO</vt:lpstr>
      <vt:lpstr>Purpose</vt:lpstr>
      <vt:lpstr>Major incidents</vt:lpstr>
      <vt:lpstr>Steps to be taken</vt:lpstr>
      <vt:lpstr>Outcomes from a MI</vt:lpstr>
      <vt:lpstr>Contents of a disaster recovery plan</vt:lpstr>
      <vt:lpstr>Risk assessment</vt:lpstr>
      <vt:lpstr>Risk assessment</vt:lpstr>
      <vt:lpstr>Business impact analysis</vt:lpstr>
      <vt:lpstr>Business process priorities</vt:lpstr>
      <vt:lpstr>Business continuity and recovery strategy</vt:lpstr>
      <vt:lpstr>Facilities</vt:lpstr>
      <vt:lpstr>Switching to a hot site</vt:lpstr>
      <vt:lpstr>Recovery strategies</vt:lpstr>
      <vt:lpstr>Roles and responsibilities</vt:lpstr>
      <vt:lpstr>Key data</vt:lpstr>
      <vt:lpstr>Test plan</vt:lpstr>
      <vt:lpstr>Test methods</vt:lpstr>
      <vt:lpstr>Technical items to test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Andrew Cracknell</cp:lastModifiedBy>
  <cp:revision>362</cp:revision>
  <dcterms:created xsi:type="dcterms:W3CDTF">2017-10-06T13:15:22Z</dcterms:created>
  <dcterms:modified xsi:type="dcterms:W3CDTF">2019-09-02T11:46:40Z</dcterms:modified>
</cp:coreProperties>
</file>