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1" r:id="rId1"/>
  </p:sldMasterIdLst>
  <p:notesMasterIdLst>
    <p:notesMasterId r:id="rId13"/>
  </p:notesMasterIdLst>
  <p:sldIdLst>
    <p:sldId id="288" r:id="rId2"/>
    <p:sldId id="277" r:id="rId3"/>
    <p:sldId id="293" r:id="rId4"/>
    <p:sldId id="319" r:id="rId5"/>
    <p:sldId id="321" r:id="rId6"/>
    <p:sldId id="320" r:id="rId7"/>
    <p:sldId id="322" r:id="rId8"/>
    <p:sldId id="325" r:id="rId9"/>
    <p:sldId id="324" r:id="rId10"/>
    <p:sldId id="327" r:id="rId11"/>
    <p:sldId id="326" r:id="rId12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99"/>
    <a:srgbClr val="CCFF66"/>
    <a:srgbClr val="66FF33"/>
    <a:srgbClr val="FFFF99"/>
    <a:srgbClr val="FFFFCC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8" autoAdjust="0"/>
    <p:restoredTop sz="94649"/>
  </p:normalViewPr>
  <p:slideViewPr>
    <p:cSldViewPr>
      <p:cViewPr varScale="1">
        <p:scale>
          <a:sx n="108" d="100"/>
          <a:sy n="108" d="100"/>
        </p:scale>
        <p:origin x="20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8F7A0705-412B-406A-B3BF-59006D38D9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2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B0955-A887-4514-BDE6-F832415B81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93531-4747-4EBC-9065-D35BA0CDA0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94D76-8F9E-4112-9954-D7C4EC1B278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D7865-A69C-4118-B739-A10D390E979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C63C0-B335-47C7-9D8A-3A3D061F688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E036F-20AF-49FC-A9B3-995F64F4851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7EAB8-152F-4DC6-9F26-E51B6E97DC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BE71F-A3CD-4742-83A2-B7D657C72F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C426B-0C55-4ED1-B823-B0225EFFAA5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39044-D88A-4791-95A7-43461713CBA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403A7-5F3F-4B60-B75B-3A6469CB40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F15FD1-C2CD-4481-B3D7-BC602B77E7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37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IT Technical Support</a:t>
            </a:r>
            <a:r>
              <a:rPr lang="en-GB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GB" sz="2200" dirty="0">
                <a:solidFill>
                  <a:schemeClr val="tx2">
                    <a:satMod val="130000"/>
                  </a:schemeClr>
                </a:solidFill>
              </a:rPr>
              <a:t>BTEC Unit </a:t>
            </a:r>
            <a:r>
              <a:rPr lang="en-GB" sz="2200" dirty="0" smtClean="0">
                <a:solidFill>
                  <a:schemeClr val="tx2">
                    <a:satMod val="130000"/>
                  </a:schemeClr>
                </a:solidFill>
              </a:rPr>
              <a:t>28</a:t>
            </a:r>
            <a:endParaRPr lang="en-GB" sz="2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4221088"/>
            <a:ext cx="7407275" cy="1752600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GB" sz="3500" dirty="0" smtClean="0"/>
              <a:t>Providing guidance </a:t>
            </a:r>
            <a:endParaRPr lang="en-GB" sz="35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  <a:p>
            <a:pPr algn="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			</a:t>
            </a:r>
            <a:endParaRPr lang="en-GB" sz="12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4925" y="44450"/>
            <a:ext cx="188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88CD6D-F57F-4570-B932-0CB867E9036C}" type="datetime4">
              <a:rPr lang="en-GB"/>
              <a:pPr eaLnBrk="1" hangingPunct="1"/>
              <a:t>24 May 2018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6335" y="404664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List of issues</a:t>
            </a:r>
            <a:br>
              <a:rPr lang="en-US" dirty="0" smtClean="0"/>
            </a:br>
            <a:endParaRPr lang="en-GB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64942306"/>
              </p:ext>
            </p:extLst>
          </p:nvPr>
        </p:nvGraphicFramePr>
        <p:xfrm>
          <a:off x="628650" y="1124752"/>
          <a:ext cx="3943350" cy="525656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630982"/>
                <a:gridCol w="3312368"/>
              </a:tblGrid>
              <a:tr h="2929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Number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Symptom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My screen went crazy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Ransomware has encrypted my data</a:t>
                      </a:r>
                      <a:endParaRPr lang="en-GB" sz="100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 get a blue screen when powering up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My laptop has been stolen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How do I copy a small part of the screen?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How can I change my default music service?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My PC keeps dropping the Wi-Fi connection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8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How do I block popup adverts?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9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Everything is slow 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10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Random updates are interrupting my work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11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 get stuttering sound when playing music.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12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 got a message saying a DLL was missing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My documents keep getting saved as an ODT 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14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 can’t log in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15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 accidentally deleted some files. I must get them back.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16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My PC is very slow to get going when I turn it on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17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printer won’t work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18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My computer is making a grinding noise.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612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19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My PC just froze</a:t>
                      </a:r>
                      <a:endParaRPr lang="en-GB" sz="10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78734504"/>
              </p:ext>
            </p:extLst>
          </p:nvPr>
        </p:nvGraphicFramePr>
        <p:xfrm>
          <a:off x="4716016" y="1124756"/>
          <a:ext cx="3799334" cy="546098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20080"/>
                <a:gridCol w="3079254"/>
              </a:tblGrid>
              <a:tr h="313780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/>
                        <a:t>Number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/>
                        <a:t>Symptom</a:t>
                      </a:r>
                      <a:endParaRPr lang="en-GB" sz="1100" dirty="0"/>
                    </a:p>
                  </a:txBody>
                  <a:tcPr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My computer won’t recognize my USB device.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21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My computer shut down for no good reason.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22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 can’t see these icons on my new high res screen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23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internet is slow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24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 can’t play DVDs on Windows 10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25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Applications won’t install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26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How do I change the default browser?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wrong application keeps opening my videos 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28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My application won’t work on Windows 10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There is no sound through my headphones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30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My mouse doesn’t work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31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 thing at the bottom of the screen has disappeared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</a:t>
                      </a:r>
                      <a:endParaRPr lang="en-GB" sz="110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My laptop battery isn’t lasting very long</a:t>
                      </a:r>
                      <a:endParaRPr lang="en-GB" sz="1100" dirty="0">
                        <a:solidFill>
                          <a:srgbClr val="454545"/>
                        </a:solidFill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33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How do I stop Microsoft getting information from me?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3922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34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 deleted a file by accident on my PC and I can’t find it on my backup drive now.  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My Mac won’t shut down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My Mac has frozen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39222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GB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JPEGs open in preview on my Mac. I want them to open in Photoshop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233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GB" sz="11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 can’t access my files on the server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  <a:tr h="196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39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Solitaire has disappeared</a:t>
                      </a:r>
                      <a:endParaRPr lang="en-GB" sz="11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2748" marR="427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will this work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will get an email (Bob) , a phone call (Len) and a request for on site help </a:t>
            </a:r>
            <a:r>
              <a:rPr lang="en-GB" dirty="0" smtClean="0"/>
              <a:t>(Bob)</a:t>
            </a:r>
            <a:endParaRPr lang="en-GB" dirty="0" smtClean="0"/>
          </a:p>
          <a:p>
            <a:r>
              <a:rPr lang="en-GB" dirty="0" smtClean="0"/>
              <a:t>We have selected the three problems you will get from the list</a:t>
            </a:r>
          </a:p>
          <a:p>
            <a:r>
              <a:rPr lang="en-GB" dirty="0" smtClean="0"/>
              <a:t>We will either be a novice user, an experienced end user or a technically competent user</a:t>
            </a:r>
          </a:p>
          <a:p>
            <a:r>
              <a:rPr lang="en-GB" dirty="0" smtClean="0"/>
              <a:t>We will have a witness statement for each one of you </a:t>
            </a:r>
            <a:r>
              <a:rPr lang="en-GB" dirty="0" smtClean="0"/>
              <a:t>(10 </a:t>
            </a:r>
            <a:r>
              <a:rPr lang="en-GB" dirty="0" smtClean="0"/>
              <a:t>in all) and will collate them onto one electronic version after the exercise. We will email this to you for inclusion in your assignment.</a:t>
            </a:r>
          </a:p>
          <a:p>
            <a:r>
              <a:rPr lang="en-GB" dirty="0" smtClean="0"/>
              <a:t>You must write </a:t>
            </a:r>
            <a:r>
              <a:rPr lang="en-GB" dirty="0"/>
              <a:t>up the </a:t>
            </a:r>
            <a:r>
              <a:rPr lang="en-GB" dirty="0" smtClean="0"/>
              <a:t>three </a:t>
            </a:r>
            <a:r>
              <a:rPr lang="en-GB" dirty="0"/>
              <a:t>problems, any interactions and the resolution of the issue on the </a:t>
            </a:r>
            <a:r>
              <a:rPr lang="en-GB" dirty="0" smtClean="0"/>
              <a:t>(simulated) ticketing </a:t>
            </a:r>
            <a:r>
              <a:rPr lang="en-GB" dirty="0" smtClean="0"/>
              <a:t>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8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Objectives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Be </a:t>
            </a:r>
            <a:r>
              <a:rPr lang="en-US" b="1" dirty="0"/>
              <a:t>able to communicate advice and </a:t>
            </a:r>
            <a:r>
              <a:rPr lang="en-US" b="1"/>
              <a:t>guidance </a:t>
            </a:r>
            <a:r>
              <a:rPr lang="en-US" b="1" smtClean="0"/>
              <a:t>(LO4)</a:t>
            </a:r>
            <a:endParaRPr lang="en-US" dirty="0"/>
          </a:p>
          <a:p>
            <a:r>
              <a:rPr lang="en-US" i="1" dirty="0"/>
              <a:t>Communication method</a:t>
            </a:r>
            <a:r>
              <a:rPr lang="en-US" dirty="0"/>
              <a:t>: direct to user in response to a query </a:t>
            </a:r>
            <a:r>
              <a:rPr lang="en-US" dirty="0" err="1"/>
              <a:t>eg</a:t>
            </a:r>
            <a:r>
              <a:rPr lang="en-US" dirty="0"/>
              <a:t> via email, face to face, telephone; additional support material </a:t>
            </a:r>
            <a:r>
              <a:rPr lang="en-US" dirty="0" err="1"/>
              <a:t>eg</a:t>
            </a:r>
            <a:r>
              <a:rPr lang="en-US" dirty="0"/>
              <a:t> email, newsletters, FAQs, input to technical forums, help sheets, user guides </a:t>
            </a:r>
          </a:p>
          <a:p>
            <a:r>
              <a:rPr lang="en-US" i="1" dirty="0"/>
              <a:t>Types of advice</a:t>
            </a:r>
            <a:r>
              <a:rPr lang="en-US" dirty="0"/>
              <a:t>: recommendations for repair or replacement of components; provision of training or direct instruction; others </a:t>
            </a:r>
            <a:r>
              <a:rPr lang="en-US" dirty="0" err="1"/>
              <a:t>eg</a:t>
            </a:r>
            <a:r>
              <a:rPr lang="en-US" dirty="0"/>
              <a:t> bug fixes, installation of patches, systems reset or rebooting instructions </a:t>
            </a:r>
          </a:p>
          <a:p>
            <a:r>
              <a:rPr lang="en-US" i="1" dirty="0"/>
              <a:t>Communication skills</a:t>
            </a:r>
            <a:r>
              <a:rPr lang="en-US" dirty="0"/>
              <a:t>: providing information to relevant people; anger management skills (customer); keeping calm and objective (self); soft skills </a:t>
            </a:r>
            <a:r>
              <a:rPr lang="en-US" dirty="0" err="1"/>
              <a:t>eg</a:t>
            </a:r>
            <a:r>
              <a:rPr lang="en-US" dirty="0"/>
              <a:t> patience, empathy; referring issues that are beyond scope of individual; providing and communicating appropriate response times for resolution </a:t>
            </a:r>
          </a:p>
          <a:p>
            <a:r>
              <a:rPr lang="en-US" i="1" dirty="0"/>
              <a:t>Checking solutions</a:t>
            </a:r>
            <a:r>
              <a:rPr lang="en-US" dirty="0"/>
              <a:t>: testing; user review </a:t>
            </a:r>
            <a:r>
              <a:rPr lang="en-US" dirty="0" err="1"/>
              <a:t>ie</a:t>
            </a:r>
            <a:r>
              <a:rPr lang="en-US" dirty="0"/>
              <a:t> ensuring that advice was sufficient and correct or solution was successful; recording actions </a:t>
            </a:r>
            <a:r>
              <a:rPr lang="en-US" dirty="0" err="1"/>
              <a:t>eg</a:t>
            </a:r>
            <a:r>
              <a:rPr lang="en-US" dirty="0"/>
              <a:t> updating fault log </a:t>
            </a:r>
          </a:p>
          <a:p>
            <a:r>
              <a:rPr lang="en-US" i="1" dirty="0"/>
              <a:t>End users</a:t>
            </a:r>
            <a:r>
              <a:rPr lang="en-US" dirty="0"/>
              <a:t>: types </a:t>
            </a:r>
            <a:r>
              <a:rPr lang="en-US" dirty="0" err="1"/>
              <a:t>eg</a:t>
            </a:r>
            <a:r>
              <a:rPr lang="en-US" dirty="0"/>
              <a:t> experienced, novice, technical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method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</a:t>
            </a:r>
            <a:r>
              <a:rPr lang="en-US" dirty="0"/>
              <a:t>to user in response to a query </a:t>
            </a:r>
            <a:r>
              <a:rPr lang="en-US" dirty="0" smtClean="0"/>
              <a:t> (witnessed)</a:t>
            </a:r>
          </a:p>
          <a:p>
            <a:pPr lvl="1"/>
            <a:r>
              <a:rPr lang="en-US" dirty="0" smtClean="0"/>
              <a:t>via email (Bob)</a:t>
            </a:r>
          </a:p>
          <a:p>
            <a:pPr lvl="1"/>
            <a:r>
              <a:rPr lang="en-US" dirty="0" smtClean="0"/>
              <a:t>face </a:t>
            </a:r>
            <a:r>
              <a:rPr lang="en-US" dirty="0"/>
              <a:t>to </a:t>
            </a:r>
            <a:r>
              <a:rPr lang="en-US" dirty="0" smtClean="0"/>
              <a:t>face </a:t>
            </a:r>
            <a:r>
              <a:rPr lang="en-US" dirty="0" smtClean="0"/>
              <a:t>(Bob)</a:t>
            </a:r>
            <a:endParaRPr lang="en-US" dirty="0" smtClean="0"/>
          </a:p>
          <a:p>
            <a:pPr lvl="1"/>
            <a:r>
              <a:rPr lang="en-US" dirty="0" smtClean="0"/>
              <a:t>Telephone (Len)</a:t>
            </a:r>
          </a:p>
          <a:p>
            <a:r>
              <a:rPr lang="en-US" dirty="0" smtClean="0"/>
              <a:t>additional </a:t>
            </a:r>
            <a:r>
              <a:rPr lang="en-US" dirty="0"/>
              <a:t>support material </a:t>
            </a:r>
            <a:r>
              <a:rPr lang="en-US" dirty="0" smtClean="0"/>
              <a:t>(offer to send)</a:t>
            </a:r>
          </a:p>
          <a:p>
            <a:pPr lvl="1"/>
            <a:r>
              <a:rPr lang="en-US" dirty="0" smtClean="0"/>
              <a:t>Email (Bob)</a:t>
            </a:r>
          </a:p>
          <a:p>
            <a:pPr lvl="1"/>
            <a:r>
              <a:rPr lang="en-US" dirty="0" smtClean="0"/>
              <a:t>Newsletters</a:t>
            </a:r>
          </a:p>
          <a:p>
            <a:pPr lvl="1"/>
            <a:r>
              <a:rPr lang="en-US" dirty="0" smtClean="0"/>
              <a:t>FAQs</a:t>
            </a:r>
          </a:p>
          <a:p>
            <a:pPr lvl="1"/>
            <a:r>
              <a:rPr lang="en-US" dirty="0" smtClean="0"/>
              <a:t>input </a:t>
            </a:r>
            <a:r>
              <a:rPr lang="en-US" dirty="0"/>
              <a:t>to technical </a:t>
            </a:r>
            <a:r>
              <a:rPr lang="en-US" dirty="0" smtClean="0"/>
              <a:t>forums</a:t>
            </a:r>
          </a:p>
          <a:p>
            <a:pPr lvl="1"/>
            <a:r>
              <a:rPr lang="en-US" dirty="0" smtClean="0"/>
              <a:t>help sheets</a:t>
            </a:r>
          </a:p>
          <a:p>
            <a:pPr lvl="1"/>
            <a:r>
              <a:rPr lang="en-US" dirty="0" smtClean="0"/>
              <a:t>user </a:t>
            </a:r>
            <a:r>
              <a:rPr lang="en-US" dirty="0"/>
              <a:t>guides </a:t>
            </a:r>
          </a:p>
          <a:p>
            <a:pPr marL="514350" indent="-3429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</a:t>
            </a:r>
            <a:r>
              <a:rPr lang="en-US" dirty="0" smtClean="0"/>
              <a:t>advice (witnessed)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</a:t>
            </a:r>
            <a:r>
              <a:rPr lang="en-US" dirty="0"/>
              <a:t>for repair or replacement of </a:t>
            </a:r>
            <a:r>
              <a:rPr lang="en-US" dirty="0" smtClean="0"/>
              <a:t>components</a:t>
            </a:r>
          </a:p>
          <a:p>
            <a:r>
              <a:rPr lang="en-US" dirty="0" smtClean="0"/>
              <a:t>provision </a:t>
            </a:r>
            <a:r>
              <a:rPr lang="en-US" dirty="0"/>
              <a:t>of training or direct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others </a:t>
            </a:r>
          </a:p>
          <a:p>
            <a:pPr lvl="1"/>
            <a:r>
              <a:rPr lang="en-US" dirty="0" smtClean="0"/>
              <a:t>bug fixes</a:t>
            </a:r>
          </a:p>
          <a:p>
            <a:pPr lvl="1"/>
            <a:r>
              <a:rPr lang="en-US" dirty="0" smtClean="0"/>
              <a:t>installation </a:t>
            </a:r>
            <a:r>
              <a:rPr lang="en-US" dirty="0"/>
              <a:t>of </a:t>
            </a:r>
            <a:r>
              <a:rPr lang="en-US" dirty="0" smtClean="0"/>
              <a:t>patches</a:t>
            </a:r>
          </a:p>
          <a:p>
            <a:pPr lvl="1"/>
            <a:r>
              <a:rPr lang="en-US" dirty="0" smtClean="0"/>
              <a:t>systems </a:t>
            </a:r>
            <a:r>
              <a:rPr lang="en-US" dirty="0"/>
              <a:t>reset or rebooting instructions </a:t>
            </a:r>
          </a:p>
        </p:txBody>
      </p:sp>
    </p:spTree>
    <p:extLst>
      <p:ext uri="{BB962C8B-B14F-4D97-AF65-F5344CB8AC3E}">
        <p14:creationId xmlns:p14="http://schemas.microsoft.com/office/powerpoint/2010/main" val="7801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</a:t>
            </a:r>
            <a:r>
              <a:rPr lang="en-US" dirty="0" smtClean="0"/>
              <a:t>skills (witnessed)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providing </a:t>
            </a:r>
            <a:r>
              <a:rPr lang="en-US" dirty="0"/>
              <a:t>information to relevant </a:t>
            </a:r>
            <a:r>
              <a:rPr lang="en-US" dirty="0" smtClean="0"/>
              <a:t>people</a:t>
            </a:r>
          </a:p>
          <a:p>
            <a:r>
              <a:rPr lang="en-US" dirty="0" smtClean="0"/>
              <a:t>anger </a:t>
            </a:r>
            <a:r>
              <a:rPr lang="en-US" dirty="0"/>
              <a:t>management skills (</a:t>
            </a:r>
            <a:r>
              <a:rPr lang="en-US" dirty="0" smtClean="0"/>
              <a:t>customer)</a:t>
            </a:r>
          </a:p>
          <a:p>
            <a:r>
              <a:rPr lang="en-US" dirty="0" smtClean="0"/>
              <a:t>keeping </a:t>
            </a:r>
            <a:r>
              <a:rPr lang="en-US" dirty="0"/>
              <a:t>calm and objective (self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soft skills</a:t>
            </a:r>
          </a:p>
          <a:p>
            <a:pPr lvl="1"/>
            <a:r>
              <a:rPr lang="en-US" dirty="0" smtClean="0"/>
              <a:t>Patience</a:t>
            </a:r>
          </a:p>
          <a:p>
            <a:pPr lvl="1"/>
            <a:r>
              <a:rPr lang="en-US" dirty="0" smtClean="0"/>
              <a:t>Empathy</a:t>
            </a:r>
          </a:p>
          <a:p>
            <a:r>
              <a:rPr lang="en-US" dirty="0" smtClean="0"/>
              <a:t>referring </a:t>
            </a:r>
            <a:r>
              <a:rPr lang="en-US" dirty="0"/>
              <a:t>issues that are beyond scope of </a:t>
            </a:r>
            <a:r>
              <a:rPr lang="en-US" dirty="0" smtClean="0"/>
              <a:t>individual</a:t>
            </a:r>
          </a:p>
          <a:p>
            <a:r>
              <a:rPr lang="en-US" dirty="0" smtClean="0"/>
              <a:t>providing </a:t>
            </a:r>
            <a:r>
              <a:rPr lang="en-US" dirty="0"/>
              <a:t>and communicating appropriate response times for resolution </a:t>
            </a:r>
          </a:p>
        </p:txBody>
      </p:sp>
    </p:spTree>
    <p:extLst>
      <p:ext uri="{BB962C8B-B14F-4D97-AF65-F5344CB8AC3E}">
        <p14:creationId xmlns:p14="http://schemas.microsoft.com/office/powerpoint/2010/main" val="21097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solutions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esting  (witness)</a:t>
            </a:r>
          </a:p>
          <a:p>
            <a:r>
              <a:rPr lang="en-US" dirty="0" smtClean="0"/>
              <a:t>user </a:t>
            </a:r>
            <a:r>
              <a:rPr lang="en-US" dirty="0"/>
              <a:t>review </a:t>
            </a:r>
            <a:r>
              <a:rPr lang="en-US" dirty="0" err="1"/>
              <a:t>ie</a:t>
            </a:r>
            <a:r>
              <a:rPr lang="en-US" dirty="0"/>
              <a:t> ensuring that advice was sufficient and correct or solution was </a:t>
            </a:r>
            <a:r>
              <a:rPr lang="en-US" dirty="0" smtClean="0"/>
              <a:t>successful (witness)</a:t>
            </a:r>
          </a:p>
          <a:p>
            <a:r>
              <a:rPr lang="en-US" dirty="0" smtClean="0"/>
              <a:t>recording </a:t>
            </a:r>
            <a:r>
              <a:rPr lang="en-US" dirty="0"/>
              <a:t>actions </a:t>
            </a:r>
            <a:r>
              <a:rPr lang="en-US" dirty="0" err="1"/>
              <a:t>eg</a:t>
            </a:r>
            <a:r>
              <a:rPr lang="en-US" dirty="0"/>
              <a:t> updating fault log </a:t>
            </a:r>
            <a:r>
              <a:rPr lang="en-US" dirty="0" smtClean="0"/>
              <a:t>(ticketing system)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 </a:t>
            </a:r>
            <a:r>
              <a:rPr lang="en-US" dirty="0" smtClean="0"/>
              <a:t>users (roles play)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Experienced</a:t>
            </a:r>
          </a:p>
          <a:p>
            <a:pPr lvl="1"/>
            <a:r>
              <a:rPr lang="en-US" dirty="0" smtClean="0"/>
              <a:t>Novice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echnical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4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Assignment 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Assessment criteria </a:t>
            </a:r>
            <a:r>
              <a:rPr lang="en-GB" b="1" dirty="0" smtClean="0"/>
              <a:t>(4.1</a:t>
            </a:r>
            <a:r>
              <a:rPr lang="en-GB" b="1" dirty="0"/>
              <a:t>, 4.2, 4.3)</a:t>
            </a:r>
            <a:endParaRPr lang="en-GB" dirty="0"/>
          </a:p>
          <a:p>
            <a:r>
              <a:rPr lang="en-GB" dirty="0"/>
              <a:t>From the list of problems you will be asked to provide technical support for three of them. </a:t>
            </a:r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will be witnessed handling an issue over the phone, by email and a site visit. </a:t>
            </a:r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must also record all three problems, any interactions and the resolution of the issue on the ticketing </a:t>
            </a:r>
            <a:r>
              <a:rPr lang="en-GB" dirty="0" smtClean="0"/>
              <a:t>system</a:t>
            </a:r>
            <a:r>
              <a:rPr lang="en-GB" dirty="0"/>
              <a:t> </a:t>
            </a:r>
            <a:r>
              <a:rPr lang="en-GB" dirty="0"/>
              <a:t>(</a:t>
            </a:r>
            <a:r>
              <a:rPr lang="en-GB" dirty="0" smtClean="0"/>
              <a:t>simulated)</a:t>
            </a:r>
            <a:endParaRPr lang="en-GB" dirty="0" smtClean="0"/>
          </a:p>
          <a:p>
            <a:endParaRPr lang="en-GB" dirty="0"/>
          </a:p>
          <a:p>
            <a:r>
              <a:rPr lang="en-GB" b="1" dirty="0"/>
              <a:t>What to hand in: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completed witness statement (4.1, 4.2)</a:t>
            </a:r>
          </a:p>
          <a:p>
            <a:r>
              <a:rPr lang="en-GB" dirty="0"/>
              <a:t>Screenshots of the ticketing system recording your handling of the three issues (4.3)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729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Witness statement</a:t>
            </a:r>
            <a:br>
              <a:rPr lang="en-US" dirty="0" smtClean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595183"/>
              </p:ext>
            </p:extLst>
          </p:nvPr>
        </p:nvGraphicFramePr>
        <p:xfrm>
          <a:off x="628649" y="1196750"/>
          <a:ext cx="6955245" cy="5222967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797234"/>
                <a:gridCol w="4605411"/>
                <a:gridCol w="400471"/>
                <a:gridCol w="360040"/>
                <a:gridCol w="792089"/>
              </a:tblGrid>
              <a:tr h="4320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Criteria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Activity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BH</a:t>
                      </a:r>
                      <a:r>
                        <a:rPr lang="en-GB" sz="1600" dirty="0">
                          <a:effectLst/>
                          <a:sym typeface="Wingdings" charset="2"/>
                        </a:rPr>
                        <a:t>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LS</a:t>
                      </a:r>
                      <a:r>
                        <a:rPr lang="en-GB" sz="1600" dirty="0">
                          <a:effectLst/>
                          <a:sym typeface="Wingdings" charset="2"/>
                        </a:rPr>
                        <a:t>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Date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4.1 part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Provide advice and guidance by email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74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4.1 part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Provide advice and guidance by phone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4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4.1 part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Provide face to face advice and guidance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4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4.2 part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Recommend replacements or repair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4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4.2 part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Provide training or direct instruction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4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4.2 part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Recommend updates, resets, reboots </a:t>
                      </a:r>
                      <a:r>
                        <a:rPr lang="en-GB" sz="1600" dirty="0" err="1">
                          <a:effectLst/>
                        </a:rPr>
                        <a:t>etc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4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4.2 part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Demonstrate providing information to a novice user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29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4.2 part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Demonstrate providing information to an experienced, non technical user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29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4.2 part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Demonstrate providing information to a technically competent user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4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4.2 part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Demonstrate empathy and patience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4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4.2 part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Demonstrate remaining calm and controlling anger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4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4.2 part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Demonstrate referring issues that you cannot resolve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47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4.2 part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Demonstrate providing suggested resolution times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29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4.2 part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Demonstrate ensuring that the guidanace was sufficient and correct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44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2968</TotalTime>
  <Words>1024</Words>
  <Application>Microsoft Office PowerPoint</Application>
  <PresentationFormat>On-screen Show (4:3)</PresentationFormat>
  <Paragraphs>223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Helvetica Neue</vt:lpstr>
      <vt:lpstr>Times New Roman</vt:lpstr>
      <vt:lpstr>Wingdings</vt:lpstr>
      <vt:lpstr>Wingdings 2</vt:lpstr>
      <vt:lpstr>Office Theme</vt:lpstr>
      <vt:lpstr>IT Technical Support BTEC Unit 28</vt:lpstr>
      <vt:lpstr>Objectives</vt:lpstr>
      <vt:lpstr>Communication method</vt:lpstr>
      <vt:lpstr>Types of advice (witnessed)</vt:lpstr>
      <vt:lpstr>Communication skills (witnessed)</vt:lpstr>
      <vt:lpstr>Checking solutions</vt:lpstr>
      <vt:lpstr>End users (roles play)</vt:lpstr>
      <vt:lpstr>Assignment </vt:lpstr>
      <vt:lpstr>Witness statement </vt:lpstr>
      <vt:lpstr>List of issues </vt:lpstr>
      <vt:lpstr>How will this work </vt:lpstr>
    </vt:vector>
  </TitlesOfParts>
  <Company>HCT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higgib</cp:lastModifiedBy>
  <cp:revision>178</cp:revision>
  <dcterms:created xsi:type="dcterms:W3CDTF">2006-09-20T14:56:18Z</dcterms:created>
  <dcterms:modified xsi:type="dcterms:W3CDTF">2018-05-24T15:51:52Z</dcterms:modified>
</cp:coreProperties>
</file>