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5" r:id="rId3"/>
    <p:sldId id="296" r:id="rId4"/>
    <p:sldId id="311" r:id="rId5"/>
    <p:sldId id="297" r:id="rId6"/>
    <p:sldId id="298" r:id="rId7"/>
    <p:sldId id="299" r:id="rId8"/>
    <p:sldId id="300" r:id="rId9"/>
    <p:sldId id="301" r:id="rId10"/>
    <p:sldId id="302" r:id="rId11"/>
    <p:sldId id="303" r:id="rId12"/>
    <p:sldId id="304" r:id="rId13"/>
    <p:sldId id="305" r:id="rId14"/>
    <p:sldId id="306" r:id="rId15"/>
    <p:sldId id="313" r:id="rId16"/>
    <p:sldId id="314" r:id="rId17"/>
    <p:sldId id="307" r:id="rId18"/>
    <p:sldId id="308" r:id="rId19"/>
    <p:sldId id="309" r:id="rId20"/>
    <p:sldId id="31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14" d="100"/>
          <a:sy n="114" d="100"/>
        </p:scale>
        <p:origin x="3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chemeClr val="accent1">
                    <a:lumMod val="75000"/>
                  </a:schemeClr>
                </a:solidFill>
                <a:latin typeface="+mn-lt"/>
              </a:defRPr>
            </a:lvl1pPr>
          </a:lstStyle>
          <a:p>
            <a:r>
              <a:rPr lang="en-US"/>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Slide Number Placeholder 5"/>
          <p:cNvSpPr>
            <a:spLocks noGrp="1"/>
          </p:cNvSpPr>
          <p:nvPr>
            <p:ph type="sldNum" sz="quarter" idx="12"/>
          </p:nvPr>
        </p:nvSpPr>
        <p:spPr>
          <a:xfrm>
            <a:off x="11467315" y="6348329"/>
            <a:ext cx="504106" cy="365125"/>
          </a:xfrm>
        </p:spPr>
        <p:txBody>
          <a:bodyPr/>
          <a:lstStyle/>
          <a:p>
            <a:fld id="{F682DA64-9F7A-4B72-9C19-E9B2D514EFDB}" type="slidenum">
              <a:rPr lang="en-GB" smtClean="0"/>
              <a:t>‹#›</a:t>
            </a:fld>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49694" y="738532"/>
            <a:ext cx="1121727" cy="38383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06378" y="32515"/>
            <a:ext cx="1765043" cy="706017"/>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6463" y="118346"/>
            <a:ext cx="420403" cy="534354"/>
          </a:xfrm>
          <a:prstGeom prst="rect">
            <a:avLst/>
          </a:prstGeom>
        </p:spPr>
      </p:pic>
    </p:spTree>
    <p:extLst>
      <p:ext uri="{BB962C8B-B14F-4D97-AF65-F5344CB8AC3E}">
        <p14:creationId xmlns:p14="http://schemas.microsoft.com/office/powerpoint/2010/main" val="238238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0CFAD60-601C-4AB7-9AD2-D94DC3FE2361}" type="datetimeFigureOut">
              <a:rPr lang="en-GB" smtClean="0"/>
              <a:t>26/01/2021</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1973692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90CFAD60-601C-4AB7-9AD2-D94DC3FE2361}" type="datetimeFigureOut">
              <a:rPr lang="en-GB" smtClean="0"/>
              <a:t>26/01/2021</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1059703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585858"/>
                </a:solidFill>
                <a:latin typeface="Arial"/>
                <a:cs typeface="Arial"/>
              </a:defRPr>
            </a:lvl1pPr>
          </a:lstStyle>
          <a:p>
            <a:r>
              <a:rPr lang="en-US"/>
              <a:t>Click to edit Master title style</a:t>
            </a:r>
            <a:endParaRPr/>
          </a:p>
        </p:txBody>
      </p:sp>
      <p:sp>
        <p:nvSpPr>
          <p:cNvPr id="3" name="Holder 3"/>
          <p:cNvSpPr>
            <a:spLocks noGrp="1"/>
          </p:cNvSpPr>
          <p:nvPr>
            <p:ph sz="half" idx="2"/>
          </p:nvPr>
        </p:nvSpPr>
        <p:spPr>
          <a:xfrm>
            <a:off x="436880" y="1380490"/>
            <a:ext cx="3502025" cy="4415790"/>
          </a:xfrm>
          <a:prstGeom prst="rect">
            <a:avLst/>
          </a:prstGeom>
        </p:spPr>
        <p:txBody>
          <a:bodyPr wrap="square" lIns="0" tIns="0" rIns="0" bIns="0">
            <a:spAutoFit/>
          </a:bodyPr>
          <a:lstStyle>
            <a:lvl1pPr>
              <a:defRPr sz="2400" b="0" i="0">
                <a:solidFill>
                  <a:schemeClr val="tx1"/>
                </a:solidFill>
                <a:latin typeface="Calibri"/>
                <a:cs typeface="Calibri"/>
              </a:defRPr>
            </a:lvl1pPr>
          </a:lstStyle>
          <a:p>
            <a:pPr lvl="0"/>
            <a:r>
              <a:rPr lang="en-US"/>
              <a:t>Edit Master text styles</a:t>
            </a:r>
          </a:p>
        </p:txBody>
      </p:sp>
      <p:sp>
        <p:nvSpPr>
          <p:cNvPr id="4" name="Holder 4"/>
          <p:cNvSpPr>
            <a:spLocks noGrp="1"/>
          </p:cNvSpPr>
          <p:nvPr>
            <p:ph sz="half" idx="3"/>
          </p:nvPr>
        </p:nvSpPr>
        <p:spPr>
          <a:xfrm>
            <a:off x="8500871" y="1946909"/>
            <a:ext cx="3507104" cy="3834765"/>
          </a:xfrm>
          <a:prstGeom prst="rect">
            <a:avLst/>
          </a:prstGeom>
        </p:spPr>
        <p:txBody>
          <a:bodyPr wrap="square" lIns="0" tIns="0" rIns="0" bIns="0">
            <a:spAutoFit/>
          </a:bodyPr>
          <a:lstStyle>
            <a:lvl1pPr>
              <a:defRPr sz="1800" b="0" i="0">
                <a:solidFill>
                  <a:schemeClr val="tx1"/>
                </a:solidFill>
                <a:latin typeface="Calibri"/>
                <a:cs typeface="Calibri"/>
              </a:defRPr>
            </a:lvl1pPr>
          </a:lstStyle>
          <a:p>
            <a:pPr lvl="0"/>
            <a:r>
              <a:rPr lang="en-US"/>
              <a:t>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lang="en-GB"/>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90CFAD60-601C-4AB7-9AD2-D94DC3FE2361}" type="datetimeFigureOut">
              <a:rPr lang="en-GB" smtClean="0"/>
              <a:t>26/01/2021</a:t>
            </a:fld>
            <a:endParaRPr lang="en-GB"/>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F682DA64-9F7A-4B72-9C19-E9B2D514EFDB}" type="slidenum">
              <a:rPr lang="en-GB" smtClean="0"/>
              <a:t>‹#›</a:t>
            </a:fld>
            <a:endParaRPr lang="en-GB"/>
          </a:p>
        </p:txBody>
      </p:sp>
    </p:spTree>
    <p:extLst>
      <p:ext uri="{BB962C8B-B14F-4D97-AF65-F5344CB8AC3E}">
        <p14:creationId xmlns:p14="http://schemas.microsoft.com/office/powerpoint/2010/main" val="2455957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2821" y="365125"/>
            <a:ext cx="11590421" cy="1325563"/>
          </a:xfrm>
        </p:spPr>
        <p:txBody>
          <a:bodyPr/>
          <a:lstStyle>
            <a:lvl1pPr>
              <a:defRPr b="1">
                <a:solidFill>
                  <a:schemeClr val="accent1">
                    <a:lumMod val="75000"/>
                  </a:schemeClr>
                </a:solidFill>
              </a:defRPr>
            </a:lvl1pPr>
          </a:lstStyle>
          <a:p>
            <a:r>
              <a:rPr lang="en-US"/>
              <a:t>Click to edit Master title style</a:t>
            </a:r>
            <a:endParaRPr lang="en-GB" dirty="0"/>
          </a:p>
        </p:txBody>
      </p:sp>
      <p:sp>
        <p:nvSpPr>
          <p:cNvPr id="3" name="Content Placeholder 2"/>
          <p:cNvSpPr>
            <a:spLocks noGrp="1"/>
          </p:cNvSpPr>
          <p:nvPr>
            <p:ph idx="1"/>
          </p:nvPr>
        </p:nvSpPr>
        <p:spPr>
          <a:xfrm>
            <a:off x="312821" y="1825625"/>
            <a:ext cx="11590421" cy="49359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a:xfrm>
            <a:off x="11442031" y="6396456"/>
            <a:ext cx="461211" cy="365125"/>
          </a:xfrm>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4256191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0947" y="1709738"/>
            <a:ext cx="11341769" cy="2852737"/>
          </a:xfrm>
        </p:spPr>
        <p:txBody>
          <a:bodyPr anchor="b"/>
          <a:lstStyle>
            <a:lvl1pPr>
              <a:defRPr sz="6000">
                <a:solidFill>
                  <a:schemeClr val="accent1">
                    <a:lumMod val="75000"/>
                  </a:schemeClr>
                </a:solidFill>
                <a:latin typeface="+mn-lt"/>
              </a:defRPr>
            </a:lvl1pPr>
          </a:lstStyle>
          <a:p>
            <a:r>
              <a:rPr lang="en-US"/>
              <a:t>Click to edit Master title style</a:t>
            </a:r>
            <a:endParaRPr lang="en-GB" dirty="0"/>
          </a:p>
        </p:txBody>
      </p:sp>
      <p:sp>
        <p:nvSpPr>
          <p:cNvPr id="3" name="Text Placeholder 2"/>
          <p:cNvSpPr>
            <a:spLocks noGrp="1"/>
          </p:cNvSpPr>
          <p:nvPr>
            <p:ph type="body" idx="1"/>
          </p:nvPr>
        </p:nvSpPr>
        <p:spPr>
          <a:xfrm>
            <a:off x="360947" y="4589463"/>
            <a:ext cx="1134176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11265569" y="6356350"/>
            <a:ext cx="437147" cy="365125"/>
          </a:xfrm>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3382801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467474" cy="1325563"/>
          </a:xfrm>
        </p:spPr>
        <p:txBody>
          <a:bodyPr/>
          <a:lstStyle>
            <a:lvl1pPr>
              <a:defRPr>
                <a:solidFill>
                  <a:schemeClr val="accent1">
                    <a:lumMod val="75000"/>
                  </a:schemeClr>
                </a:solidFill>
                <a:latin typeface="+mn-lt"/>
              </a:defRPr>
            </a:lvl1pPr>
          </a:lstStyle>
          <a:p>
            <a:r>
              <a:rPr lang="en-US"/>
              <a:t>Click to edit Master title style</a:t>
            </a:r>
            <a:endParaRPr lang="en-GB" dirty="0"/>
          </a:p>
        </p:txBody>
      </p:sp>
      <p:sp>
        <p:nvSpPr>
          <p:cNvPr id="3" name="Content Placeholder 2"/>
          <p:cNvSpPr>
            <a:spLocks noGrp="1"/>
          </p:cNvSpPr>
          <p:nvPr>
            <p:ph sz="half" idx="1"/>
          </p:nvPr>
        </p:nvSpPr>
        <p:spPr>
          <a:xfrm>
            <a:off x="838200" y="1825625"/>
            <a:ext cx="5181600" cy="48550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72200" y="1825625"/>
            <a:ext cx="5133474" cy="48550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a:xfrm>
            <a:off x="11305674" y="6315576"/>
            <a:ext cx="533400" cy="365125"/>
          </a:xfrm>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2712522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247107"/>
          </a:xfrm>
        </p:spPr>
        <p:txBody>
          <a:bodyPr/>
          <a:lstStyle/>
          <a:p>
            <a:r>
              <a:rPr lang="en-US"/>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4216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4216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sz="quarter" idx="12"/>
          </p:nvPr>
        </p:nvSpPr>
        <p:spPr>
          <a:xfrm>
            <a:off x="11530013" y="6356350"/>
            <a:ext cx="504106" cy="365125"/>
          </a:xfrm>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48916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1060443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2078427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57340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399"/>
            <a:ext cx="3932237" cy="466407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1195438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90CFAD60-601C-4AB7-9AD2-D94DC3FE2361}" type="datetimeFigureOut">
              <a:rPr lang="en-GB" smtClean="0"/>
              <a:t>26/01/2021</a:t>
            </a:fld>
            <a:endParaRPr lang="en-GB"/>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p:txBody>
          <a:bodyPr/>
          <a:lstStyle/>
          <a:p>
            <a:fld id="{F682DA64-9F7A-4B72-9C19-E9B2D514EFDB}" type="slidenum">
              <a:rPr lang="en-GB" smtClean="0"/>
              <a:t>‹#›</a:t>
            </a:fld>
            <a:endParaRPr lang="en-GB"/>
          </a:p>
        </p:txBody>
      </p:sp>
    </p:spTree>
    <p:extLst>
      <p:ext uri="{BB962C8B-B14F-4D97-AF65-F5344CB8AC3E}">
        <p14:creationId xmlns:p14="http://schemas.microsoft.com/office/powerpoint/2010/main" val="1457202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489585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4"/>
          </p:nvPr>
        </p:nvSpPr>
        <p:spPr>
          <a:xfrm>
            <a:off x="11467315" y="6356350"/>
            <a:ext cx="5041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82DA64-9F7A-4B72-9C19-E9B2D514EFDB}" type="slidenum">
              <a:rPr lang="en-GB" smtClean="0"/>
              <a:t>‹#›</a:t>
            </a:fld>
            <a:endParaRPr lang="en-GB"/>
          </a:p>
        </p:txBody>
      </p:sp>
      <p:pic>
        <p:nvPicPr>
          <p:cNvPr id="7" name="Picture 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849694" y="738532"/>
            <a:ext cx="1121727" cy="383831"/>
          </a:xfrm>
          <a:prstGeom prst="rect">
            <a:avLst/>
          </a:prstGeom>
        </p:spPr>
      </p:pic>
      <p:pic>
        <p:nvPicPr>
          <p:cNvPr id="8" name="Picture 7"/>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206378" y="32515"/>
            <a:ext cx="1765043" cy="706017"/>
          </a:xfrm>
          <a:prstGeom prst="rect">
            <a:avLst/>
          </a:prstGeom>
        </p:spPr>
      </p:pic>
      <p:pic>
        <p:nvPicPr>
          <p:cNvPr id="9" name="Picture 8"/>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76463" y="118346"/>
            <a:ext cx="420403" cy="534354"/>
          </a:xfrm>
          <a:prstGeom prst="rect">
            <a:avLst/>
          </a:prstGeom>
        </p:spPr>
      </p:pic>
    </p:spTree>
    <p:extLst>
      <p:ext uri="{BB962C8B-B14F-4D97-AF65-F5344CB8AC3E}">
        <p14:creationId xmlns:p14="http://schemas.microsoft.com/office/powerpoint/2010/main" val="2975968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accent1">
              <a:lumMod val="75000"/>
            </a:schemeClr>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79265-B165-434B-B105-B068AB7F4A2F}"/>
              </a:ext>
            </a:extLst>
          </p:cNvPr>
          <p:cNvSpPr>
            <a:spLocks noGrp="1"/>
          </p:cNvSpPr>
          <p:nvPr>
            <p:ph type="ctrTitle"/>
          </p:nvPr>
        </p:nvSpPr>
        <p:spPr/>
        <p:txBody>
          <a:bodyPr/>
          <a:lstStyle/>
          <a:p>
            <a:r>
              <a:rPr lang="en-GB" dirty="0"/>
              <a:t>USMT</a:t>
            </a:r>
          </a:p>
        </p:txBody>
      </p:sp>
      <p:sp>
        <p:nvSpPr>
          <p:cNvPr id="3" name="Subtitle 2">
            <a:extLst>
              <a:ext uri="{FF2B5EF4-FFF2-40B4-BE49-F238E27FC236}">
                <a16:creationId xmlns:a16="http://schemas.microsoft.com/office/drawing/2014/main" id="{89E5435A-CF2C-4620-96E0-E1A7B4450FD7}"/>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175249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Migration strategies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17807" y="1825625"/>
            <a:ext cx="9580198" cy="4935538"/>
          </a:xfrm>
        </p:spPr>
      </p:pic>
    </p:spTree>
    <p:extLst>
      <p:ext uri="{BB962C8B-B14F-4D97-AF65-F5344CB8AC3E}">
        <p14:creationId xmlns:p14="http://schemas.microsoft.com/office/powerpoint/2010/main" val="1791093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Considerations for migration</a:t>
            </a:r>
          </a:p>
        </p:txBody>
      </p:sp>
      <p:sp>
        <p:nvSpPr>
          <p:cNvPr id="3" name="Content Placeholder 2"/>
          <p:cNvSpPr>
            <a:spLocks noGrp="1"/>
          </p:cNvSpPr>
          <p:nvPr>
            <p:ph idx="1"/>
          </p:nvPr>
        </p:nvSpPr>
        <p:spPr/>
        <p:txBody>
          <a:bodyPr>
            <a:normAutofit lnSpcReduction="10000"/>
          </a:bodyPr>
          <a:lstStyle/>
          <a:p>
            <a:r>
              <a:rPr lang="en-GB" dirty="0"/>
              <a:t>When determining whether to use one of the two migration methods outlined to upgrade to Windows 10, consider the following factors. </a:t>
            </a:r>
          </a:p>
          <a:p>
            <a:r>
              <a:rPr lang="en-GB" dirty="0"/>
              <a:t>You have an opportunity to create a clean installation, free from remnant files and settings. </a:t>
            </a:r>
          </a:p>
          <a:p>
            <a:r>
              <a:rPr lang="en-GB" dirty="0"/>
              <a:t>You can reconfigure the existing disk partitions. </a:t>
            </a:r>
          </a:p>
          <a:p>
            <a:r>
              <a:rPr lang="en-GB" dirty="0"/>
              <a:t>You can upgrade to any Windows 10 edition, irrespective of the earlier Windows edition. </a:t>
            </a:r>
          </a:p>
          <a:p>
            <a:r>
              <a:rPr lang="en-GB" dirty="0"/>
              <a:t>Migration is a more complex process, and you must use migration tools such as User State Migration Tool (USMT) to migrate user data and settings. </a:t>
            </a:r>
          </a:p>
          <a:p>
            <a:r>
              <a:rPr lang="en-GB" dirty="0"/>
              <a:t>You need to provide storage space for user settings and files to be migrated. </a:t>
            </a:r>
          </a:p>
          <a:p>
            <a:r>
              <a:rPr lang="en-GB" dirty="0"/>
              <a:t>Applications are not retained, and you must manually reinstall these.</a:t>
            </a:r>
          </a:p>
          <a:p>
            <a:endParaRPr lang="en-GB" dirty="0"/>
          </a:p>
        </p:txBody>
      </p:sp>
    </p:spTree>
    <p:extLst>
      <p:ext uri="{BB962C8B-B14F-4D97-AF65-F5344CB8AC3E}">
        <p14:creationId xmlns:p14="http://schemas.microsoft.com/office/powerpoint/2010/main" val="4261120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User State Migration </a:t>
            </a:r>
          </a:p>
        </p:txBody>
      </p:sp>
      <p:sp>
        <p:nvSpPr>
          <p:cNvPr id="3" name="Content Placeholder 2"/>
          <p:cNvSpPr>
            <a:spLocks noGrp="1"/>
          </p:cNvSpPr>
          <p:nvPr>
            <p:ph idx="1"/>
          </p:nvPr>
        </p:nvSpPr>
        <p:spPr/>
        <p:txBody>
          <a:bodyPr/>
          <a:lstStyle/>
          <a:p>
            <a:r>
              <a:rPr lang="en-GB" dirty="0"/>
              <a:t>There are 2 Phases for state migration</a:t>
            </a:r>
          </a:p>
          <a:p>
            <a:r>
              <a:rPr lang="en-GB" dirty="0"/>
              <a:t>Settings and data are captured (collected) from the source computer and stored in a secure migration store using the </a:t>
            </a:r>
            <a:r>
              <a:rPr lang="en-GB" dirty="0" err="1"/>
              <a:t>ScanState</a:t>
            </a:r>
            <a:r>
              <a:rPr lang="en-GB" dirty="0"/>
              <a:t> tool. </a:t>
            </a:r>
          </a:p>
          <a:p>
            <a:r>
              <a:rPr lang="en-GB" dirty="0"/>
              <a:t>Captured settings and data are restored on the destination computer, using the </a:t>
            </a:r>
            <a:r>
              <a:rPr lang="en-GB" dirty="0" err="1"/>
              <a:t>LoadState</a:t>
            </a:r>
            <a:r>
              <a:rPr lang="en-GB" dirty="0"/>
              <a:t> tool.</a:t>
            </a:r>
          </a:p>
          <a:p>
            <a:endParaRPr lang="en-GB" dirty="0"/>
          </a:p>
        </p:txBody>
      </p:sp>
    </p:spTree>
    <p:extLst>
      <p:ext uri="{BB962C8B-B14F-4D97-AF65-F5344CB8AC3E}">
        <p14:creationId xmlns:p14="http://schemas.microsoft.com/office/powerpoint/2010/main" val="941966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User State Migration </a:t>
            </a:r>
          </a:p>
        </p:txBody>
      </p:sp>
      <p:sp>
        <p:nvSpPr>
          <p:cNvPr id="3" name="Content Placeholder 2"/>
          <p:cNvSpPr>
            <a:spLocks noGrp="1"/>
          </p:cNvSpPr>
          <p:nvPr>
            <p:ph idx="1"/>
          </p:nvPr>
        </p:nvSpPr>
        <p:spPr/>
        <p:txBody>
          <a:bodyPr>
            <a:normAutofit/>
          </a:bodyPr>
          <a:lstStyle/>
          <a:p>
            <a:r>
              <a:rPr lang="en-GB" dirty="0"/>
              <a:t>USMT is a collection of three command-line tools that can be scripted to capture and migrate data efficiently and securely and is intended for performing large-scale automated deployments.</a:t>
            </a:r>
          </a:p>
          <a:p>
            <a:r>
              <a:rPr lang="en-GB" dirty="0"/>
              <a:t>ScanState.exe </a:t>
            </a:r>
          </a:p>
          <a:p>
            <a:r>
              <a:rPr lang="en-GB" dirty="0"/>
              <a:t>LoadState.exe </a:t>
            </a:r>
          </a:p>
          <a:p>
            <a:r>
              <a:rPr lang="en-GB" dirty="0"/>
              <a:t>UsmtUtils.exe </a:t>
            </a:r>
          </a:p>
          <a:p>
            <a:pPr marL="0" indent="0">
              <a:buNone/>
            </a:pPr>
            <a:endParaRPr lang="en-GB" dirty="0"/>
          </a:p>
        </p:txBody>
      </p:sp>
    </p:spTree>
    <p:extLst>
      <p:ext uri="{BB962C8B-B14F-4D97-AF65-F5344CB8AC3E}">
        <p14:creationId xmlns:p14="http://schemas.microsoft.com/office/powerpoint/2010/main" val="68972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User State Migration </a:t>
            </a:r>
          </a:p>
        </p:txBody>
      </p:sp>
      <p:sp>
        <p:nvSpPr>
          <p:cNvPr id="3" name="Content Placeholder 2"/>
          <p:cNvSpPr>
            <a:spLocks noGrp="1"/>
          </p:cNvSpPr>
          <p:nvPr>
            <p:ph idx="1"/>
          </p:nvPr>
        </p:nvSpPr>
        <p:spPr/>
        <p:txBody>
          <a:bodyPr/>
          <a:lstStyle/>
          <a:p>
            <a:r>
              <a:rPr lang="en-GB" dirty="0"/>
              <a:t>You choose which data is captured, and these settings are stored in migration XML files as follows. </a:t>
            </a:r>
          </a:p>
          <a:p>
            <a:r>
              <a:rPr lang="en-GB" dirty="0"/>
              <a:t>MigApp.xml </a:t>
            </a:r>
          </a:p>
          <a:p>
            <a:r>
              <a:rPr lang="en-GB" dirty="0"/>
              <a:t>MigDocs.xml </a:t>
            </a:r>
          </a:p>
          <a:p>
            <a:r>
              <a:rPr lang="en-GB" dirty="0"/>
              <a:t>MigUser.xml </a:t>
            </a:r>
          </a:p>
          <a:p>
            <a:r>
              <a:rPr lang="en-GB" dirty="0"/>
              <a:t>Custom XML files that you can create The XML files provide the migration rules that USMT needs to process. You can also create a Config.xml file that is used to specify files or settings, which will be excluded from the migration.</a:t>
            </a:r>
          </a:p>
          <a:p>
            <a:endParaRPr lang="en-GB" dirty="0"/>
          </a:p>
        </p:txBody>
      </p:sp>
    </p:spTree>
    <p:extLst>
      <p:ext uri="{BB962C8B-B14F-4D97-AF65-F5344CB8AC3E}">
        <p14:creationId xmlns:p14="http://schemas.microsoft.com/office/powerpoint/2010/main" val="693352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types accessible by USMT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25318625"/>
              </p:ext>
            </p:extLst>
          </p:nvPr>
        </p:nvGraphicFramePr>
        <p:xfrm>
          <a:off x="312738" y="1825625"/>
          <a:ext cx="11590338" cy="1854200"/>
        </p:xfrm>
        <a:graphic>
          <a:graphicData uri="http://schemas.openxmlformats.org/drawingml/2006/table">
            <a:tbl>
              <a:tblPr firstRow="1" bandRow="1">
                <a:tableStyleId>{5C22544A-7EE6-4342-B048-85BDC9FD1C3A}</a:tableStyleId>
              </a:tblPr>
              <a:tblGrid>
                <a:gridCol w="3863446">
                  <a:extLst>
                    <a:ext uri="{9D8B030D-6E8A-4147-A177-3AD203B41FA5}">
                      <a16:colId xmlns:a16="http://schemas.microsoft.com/office/drawing/2014/main" val="3147865810"/>
                    </a:ext>
                  </a:extLst>
                </a:gridCol>
                <a:gridCol w="3863446">
                  <a:extLst>
                    <a:ext uri="{9D8B030D-6E8A-4147-A177-3AD203B41FA5}">
                      <a16:colId xmlns:a16="http://schemas.microsoft.com/office/drawing/2014/main" val="3173620949"/>
                    </a:ext>
                  </a:extLst>
                </a:gridCol>
                <a:gridCol w="3863446">
                  <a:extLst>
                    <a:ext uri="{9D8B030D-6E8A-4147-A177-3AD203B41FA5}">
                      <a16:colId xmlns:a16="http://schemas.microsoft.com/office/drawing/2014/main" val="685493250"/>
                    </a:ext>
                  </a:extLst>
                </a:gridCol>
              </a:tblGrid>
              <a:tr h="370840">
                <a:tc>
                  <a:txBody>
                    <a:bodyPr/>
                    <a:lstStyle/>
                    <a:p>
                      <a:r>
                        <a:rPr lang="en-GB" dirty="0"/>
                        <a:t>Data Type</a:t>
                      </a:r>
                    </a:p>
                  </a:txBody>
                  <a:tcPr/>
                </a:tc>
                <a:tc>
                  <a:txBody>
                    <a:bodyPr/>
                    <a:lstStyle/>
                    <a:p>
                      <a:r>
                        <a:rPr lang="en-GB" dirty="0"/>
                        <a:t>Example</a:t>
                      </a:r>
                    </a:p>
                  </a:txBody>
                  <a:tcPr/>
                </a:tc>
                <a:tc>
                  <a:txBody>
                    <a:bodyPr/>
                    <a:lstStyle/>
                    <a:p>
                      <a:r>
                        <a:rPr lang="en-GB" dirty="0"/>
                        <a:t>Description</a:t>
                      </a:r>
                    </a:p>
                  </a:txBody>
                  <a:tcPr/>
                </a:tc>
                <a:extLst>
                  <a:ext uri="{0D108BD9-81ED-4DB2-BD59-A6C34878D82A}">
                    <a16:rowId xmlns:a16="http://schemas.microsoft.com/office/drawing/2014/main" val="2828760050"/>
                  </a:ext>
                </a:extLst>
              </a:tr>
              <a:tr h="370840">
                <a:tc>
                  <a:txBody>
                    <a:bodyPr/>
                    <a:lstStyle/>
                    <a:p>
                      <a:r>
                        <a:rPr lang="en-GB" dirty="0"/>
                        <a:t>User Data</a:t>
                      </a:r>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353414606"/>
                  </a:ext>
                </a:extLst>
              </a:tr>
              <a:tr h="370840">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835516624"/>
                  </a:ext>
                </a:extLst>
              </a:tr>
              <a:tr h="370840">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315159691"/>
                  </a:ext>
                </a:extLst>
              </a:tr>
              <a:tr h="370840">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187217949"/>
                  </a:ext>
                </a:extLst>
              </a:tr>
            </a:tbl>
          </a:graphicData>
        </a:graphic>
      </p:graphicFrame>
      <p:graphicFrame>
        <p:nvGraphicFramePr>
          <p:cNvPr id="3" name="Table 2">
            <a:extLst>
              <a:ext uri="{FF2B5EF4-FFF2-40B4-BE49-F238E27FC236}">
                <a16:creationId xmlns:a16="http://schemas.microsoft.com/office/drawing/2014/main" id="{BD6CE278-8AFB-4BE2-BDA0-6BED82CAE986}"/>
              </a:ext>
            </a:extLst>
          </p:cNvPr>
          <p:cNvGraphicFramePr>
            <a:graphicFrameLocks noGrp="1"/>
          </p:cNvGraphicFramePr>
          <p:nvPr>
            <p:extLst>
              <p:ext uri="{D42A27DB-BD31-4B8C-83A1-F6EECF244321}">
                <p14:modId xmlns:p14="http://schemas.microsoft.com/office/powerpoint/2010/main" val="3035656151"/>
              </p:ext>
            </p:extLst>
          </p:nvPr>
        </p:nvGraphicFramePr>
        <p:xfrm>
          <a:off x="312738" y="3258502"/>
          <a:ext cx="3863446" cy="1112520"/>
        </p:xfrm>
        <a:graphic>
          <a:graphicData uri="http://schemas.openxmlformats.org/drawingml/2006/table">
            <a:tbl>
              <a:tblPr firstRow="1" bandRow="1">
                <a:tableStyleId>{5C22544A-7EE6-4342-B048-85BDC9FD1C3A}</a:tableStyleId>
              </a:tblPr>
              <a:tblGrid>
                <a:gridCol w="3863446">
                  <a:extLst>
                    <a:ext uri="{9D8B030D-6E8A-4147-A177-3AD203B41FA5}">
                      <a16:colId xmlns:a16="http://schemas.microsoft.com/office/drawing/2014/main" val="1070158117"/>
                    </a:ext>
                  </a:extLst>
                </a:gridCol>
              </a:tblGrid>
              <a:tr h="370840">
                <a:tc>
                  <a:txBody>
                    <a:bodyPr/>
                    <a:lstStyle/>
                    <a:p>
                      <a:r>
                        <a:rPr lang="en-GB" dirty="0"/>
                        <a:t>Data Type</a:t>
                      </a:r>
                    </a:p>
                  </a:txBody>
                  <a:tcPr/>
                </a:tc>
                <a:extLst>
                  <a:ext uri="{0D108BD9-81ED-4DB2-BD59-A6C34878D82A}">
                    <a16:rowId xmlns:a16="http://schemas.microsoft.com/office/drawing/2014/main" val="4128468454"/>
                  </a:ext>
                </a:extLst>
              </a:tr>
              <a:tr h="370840">
                <a:tc>
                  <a:txBody>
                    <a:bodyPr/>
                    <a:lstStyle/>
                    <a:p>
                      <a:r>
                        <a:rPr lang="en-GB" dirty="0"/>
                        <a:t>Operating</a:t>
                      </a:r>
                      <a:r>
                        <a:rPr lang="en-GB" baseline="0" dirty="0"/>
                        <a:t> system components</a:t>
                      </a:r>
                      <a:endParaRPr lang="en-GB" dirty="0"/>
                    </a:p>
                  </a:txBody>
                  <a:tcPr/>
                </a:tc>
                <a:extLst>
                  <a:ext uri="{0D108BD9-81ED-4DB2-BD59-A6C34878D82A}">
                    <a16:rowId xmlns:a16="http://schemas.microsoft.com/office/drawing/2014/main" val="2312136031"/>
                  </a:ext>
                </a:extLst>
              </a:tr>
              <a:tr h="370840">
                <a:tc>
                  <a:txBody>
                    <a:bodyPr/>
                    <a:lstStyle/>
                    <a:p>
                      <a:r>
                        <a:rPr lang="en-GB" dirty="0"/>
                        <a:t>Supported applications settings</a:t>
                      </a:r>
                    </a:p>
                  </a:txBody>
                  <a:tcPr/>
                </a:tc>
                <a:extLst>
                  <a:ext uri="{0D108BD9-81ED-4DB2-BD59-A6C34878D82A}">
                    <a16:rowId xmlns:a16="http://schemas.microsoft.com/office/drawing/2014/main" val="670149617"/>
                  </a:ext>
                </a:extLst>
              </a:tr>
            </a:tbl>
          </a:graphicData>
        </a:graphic>
      </p:graphicFrame>
      <p:sp>
        <p:nvSpPr>
          <p:cNvPr id="5" name="TextBox 4">
            <a:extLst>
              <a:ext uri="{FF2B5EF4-FFF2-40B4-BE49-F238E27FC236}">
                <a16:creationId xmlns:a16="http://schemas.microsoft.com/office/drawing/2014/main" id="{47A33CD6-C3B3-4858-AC72-A4D144183C18}"/>
              </a:ext>
            </a:extLst>
          </p:cNvPr>
          <p:cNvSpPr txBox="1"/>
          <p:nvPr/>
        </p:nvSpPr>
        <p:spPr>
          <a:xfrm>
            <a:off x="312738" y="4471332"/>
            <a:ext cx="6675291" cy="1477328"/>
          </a:xfrm>
          <a:prstGeom prst="rect">
            <a:avLst/>
          </a:prstGeom>
          <a:noFill/>
        </p:spPr>
        <p:txBody>
          <a:bodyPr wrap="square" rtlCol="0">
            <a:spAutoFit/>
          </a:bodyPr>
          <a:lstStyle/>
          <a:p>
            <a:r>
              <a:rPr lang="en-GB" dirty="0"/>
              <a:t>Using the empty table, research the data that is accessible using USMT and give examples of what type of data it might be migrating. </a:t>
            </a:r>
          </a:p>
          <a:p>
            <a:endParaRPr lang="en-GB" dirty="0"/>
          </a:p>
          <a:p>
            <a:r>
              <a:rPr lang="en-GB" dirty="0"/>
              <a:t>E.g. User Data – Documents, Any word documents or excel spreadsheets the customer doesn’t want to lose. </a:t>
            </a:r>
          </a:p>
        </p:txBody>
      </p:sp>
    </p:spTree>
    <p:extLst>
      <p:ext uri="{BB962C8B-B14F-4D97-AF65-F5344CB8AC3E}">
        <p14:creationId xmlns:p14="http://schemas.microsoft.com/office/powerpoint/2010/main" val="3640537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types accessible by USMT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39635796"/>
              </p:ext>
            </p:extLst>
          </p:nvPr>
        </p:nvGraphicFramePr>
        <p:xfrm>
          <a:off x="312738" y="1825625"/>
          <a:ext cx="11590338" cy="1112520"/>
        </p:xfrm>
        <a:graphic>
          <a:graphicData uri="http://schemas.openxmlformats.org/drawingml/2006/table">
            <a:tbl>
              <a:tblPr firstRow="1" bandRow="1">
                <a:tableStyleId>{5C22544A-7EE6-4342-B048-85BDC9FD1C3A}</a:tableStyleId>
              </a:tblPr>
              <a:tblGrid>
                <a:gridCol w="3863446">
                  <a:extLst>
                    <a:ext uri="{9D8B030D-6E8A-4147-A177-3AD203B41FA5}">
                      <a16:colId xmlns:a16="http://schemas.microsoft.com/office/drawing/2014/main" val="3677202376"/>
                    </a:ext>
                  </a:extLst>
                </a:gridCol>
                <a:gridCol w="3863446">
                  <a:extLst>
                    <a:ext uri="{9D8B030D-6E8A-4147-A177-3AD203B41FA5}">
                      <a16:colId xmlns:a16="http://schemas.microsoft.com/office/drawing/2014/main" val="4143448532"/>
                    </a:ext>
                  </a:extLst>
                </a:gridCol>
                <a:gridCol w="3863446">
                  <a:extLst>
                    <a:ext uri="{9D8B030D-6E8A-4147-A177-3AD203B41FA5}">
                      <a16:colId xmlns:a16="http://schemas.microsoft.com/office/drawing/2014/main" val="3172432523"/>
                    </a:ext>
                  </a:extLst>
                </a:gridCol>
              </a:tblGrid>
              <a:tr h="370840">
                <a:tc>
                  <a:txBody>
                    <a:bodyPr/>
                    <a:lstStyle/>
                    <a:p>
                      <a:r>
                        <a:rPr lang="en-GB" dirty="0"/>
                        <a:t>Data Type</a:t>
                      </a:r>
                    </a:p>
                  </a:txBody>
                  <a:tcPr/>
                </a:tc>
                <a:tc>
                  <a:txBody>
                    <a:bodyPr/>
                    <a:lstStyle/>
                    <a:p>
                      <a:r>
                        <a:rPr lang="en-GB" dirty="0"/>
                        <a:t>Example</a:t>
                      </a:r>
                    </a:p>
                  </a:txBody>
                  <a:tcPr/>
                </a:tc>
                <a:tc>
                  <a:txBody>
                    <a:bodyPr/>
                    <a:lstStyle/>
                    <a:p>
                      <a:r>
                        <a:rPr lang="en-GB" dirty="0"/>
                        <a:t>Description</a:t>
                      </a:r>
                    </a:p>
                  </a:txBody>
                  <a:tcPr/>
                </a:tc>
                <a:extLst>
                  <a:ext uri="{0D108BD9-81ED-4DB2-BD59-A6C34878D82A}">
                    <a16:rowId xmlns:a16="http://schemas.microsoft.com/office/drawing/2014/main" val="1503861203"/>
                  </a:ext>
                </a:extLst>
              </a:tr>
              <a:tr h="370840">
                <a:tc>
                  <a:txBody>
                    <a:bodyPr/>
                    <a:lstStyle/>
                    <a:p>
                      <a:r>
                        <a:rPr lang="en-GB" dirty="0"/>
                        <a:t>Operating</a:t>
                      </a:r>
                      <a:r>
                        <a:rPr lang="en-GB" baseline="0" dirty="0"/>
                        <a:t> system components</a:t>
                      </a:r>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663900494"/>
                  </a:ext>
                </a:extLst>
              </a:tr>
              <a:tr h="370840">
                <a:tc>
                  <a:txBody>
                    <a:bodyPr/>
                    <a:lstStyle/>
                    <a:p>
                      <a:r>
                        <a:rPr lang="en-GB" dirty="0"/>
                        <a:t>Supported applications settings</a:t>
                      </a:r>
                    </a:p>
                  </a:txBody>
                  <a:tcPr/>
                </a:tc>
                <a:tc>
                  <a:txBody>
                    <a:bodyPr/>
                    <a:lstStyle/>
                    <a:p>
                      <a:endParaRPr lang="en-GB" dirty="0"/>
                    </a:p>
                  </a:txBody>
                  <a:tcPr/>
                </a:tc>
                <a:tc>
                  <a:txBody>
                    <a:bodyPr/>
                    <a:lstStyle/>
                    <a:p>
                      <a:endParaRPr lang="en-GB" baseline="0" dirty="0"/>
                    </a:p>
                  </a:txBody>
                  <a:tcPr/>
                </a:tc>
                <a:extLst>
                  <a:ext uri="{0D108BD9-81ED-4DB2-BD59-A6C34878D82A}">
                    <a16:rowId xmlns:a16="http://schemas.microsoft.com/office/drawing/2014/main" val="2767698122"/>
                  </a:ext>
                </a:extLst>
              </a:tr>
            </a:tbl>
          </a:graphicData>
        </a:graphic>
      </p:graphicFrame>
    </p:spTree>
    <p:extLst>
      <p:ext uri="{BB962C8B-B14F-4D97-AF65-F5344CB8AC3E}">
        <p14:creationId xmlns:p14="http://schemas.microsoft.com/office/powerpoint/2010/main" val="3109693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types accessible by USMT</a:t>
            </a:r>
          </a:p>
        </p:txBody>
      </p:sp>
      <p:graphicFrame>
        <p:nvGraphicFramePr>
          <p:cNvPr id="4" name="Content Placeholder 3"/>
          <p:cNvGraphicFramePr>
            <a:graphicFrameLocks noGrp="1"/>
          </p:cNvGraphicFramePr>
          <p:nvPr>
            <p:ph idx="1"/>
          </p:nvPr>
        </p:nvGraphicFramePr>
        <p:xfrm>
          <a:off x="312738" y="1825625"/>
          <a:ext cx="11590338" cy="4302760"/>
        </p:xfrm>
        <a:graphic>
          <a:graphicData uri="http://schemas.openxmlformats.org/drawingml/2006/table">
            <a:tbl>
              <a:tblPr firstRow="1" bandRow="1">
                <a:tableStyleId>{5C22544A-7EE6-4342-B048-85BDC9FD1C3A}</a:tableStyleId>
              </a:tblPr>
              <a:tblGrid>
                <a:gridCol w="3863446">
                  <a:extLst>
                    <a:ext uri="{9D8B030D-6E8A-4147-A177-3AD203B41FA5}">
                      <a16:colId xmlns:a16="http://schemas.microsoft.com/office/drawing/2014/main" val="3147865810"/>
                    </a:ext>
                  </a:extLst>
                </a:gridCol>
                <a:gridCol w="3863446">
                  <a:extLst>
                    <a:ext uri="{9D8B030D-6E8A-4147-A177-3AD203B41FA5}">
                      <a16:colId xmlns:a16="http://schemas.microsoft.com/office/drawing/2014/main" val="3173620949"/>
                    </a:ext>
                  </a:extLst>
                </a:gridCol>
                <a:gridCol w="3863446">
                  <a:extLst>
                    <a:ext uri="{9D8B030D-6E8A-4147-A177-3AD203B41FA5}">
                      <a16:colId xmlns:a16="http://schemas.microsoft.com/office/drawing/2014/main" val="685493250"/>
                    </a:ext>
                  </a:extLst>
                </a:gridCol>
              </a:tblGrid>
              <a:tr h="370840">
                <a:tc>
                  <a:txBody>
                    <a:bodyPr/>
                    <a:lstStyle/>
                    <a:p>
                      <a:r>
                        <a:rPr lang="en-GB" dirty="0"/>
                        <a:t>Data Type</a:t>
                      </a:r>
                    </a:p>
                  </a:txBody>
                  <a:tcPr/>
                </a:tc>
                <a:tc>
                  <a:txBody>
                    <a:bodyPr/>
                    <a:lstStyle/>
                    <a:p>
                      <a:r>
                        <a:rPr lang="en-GB" dirty="0"/>
                        <a:t>Example</a:t>
                      </a:r>
                    </a:p>
                  </a:txBody>
                  <a:tcPr/>
                </a:tc>
                <a:tc>
                  <a:txBody>
                    <a:bodyPr/>
                    <a:lstStyle/>
                    <a:p>
                      <a:r>
                        <a:rPr lang="en-GB" dirty="0"/>
                        <a:t>Description</a:t>
                      </a:r>
                    </a:p>
                  </a:txBody>
                  <a:tcPr/>
                </a:tc>
                <a:extLst>
                  <a:ext uri="{0D108BD9-81ED-4DB2-BD59-A6C34878D82A}">
                    <a16:rowId xmlns:a16="http://schemas.microsoft.com/office/drawing/2014/main" val="2828760050"/>
                  </a:ext>
                </a:extLst>
              </a:tr>
              <a:tr h="370840">
                <a:tc>
                  <a:txBody>
                    <a:bodyPr/>
                    <a:lstStyle/>
                    <a:p>
                      <a:r>
                        <a:rPr lang="en-GB" dirty="0"/>
                        <a:t>User Data</a:t>
                      </a:r>
                    </a:p>
                  </a:txBody>
                  <a:tcPr/>
                </a:tc>
                <a:tc>
                  <a:txBody>
                    <a:bodyPr/>
                    <a:lstStyle/>
                    <a:p>
                      <a:r>
                        <a:rPr lang="en-GB" dirty="0"/>
                        <a:t>Documents</a:t>
                      </a:r>
                      <a:r>
                        <a:rPr lang="en-GB" baseline="0" dirty="0"/>
                        <a:t>, Video, Music, Pictures, Desktop Files, Start Menu, Quick Launch settings, and favourites</a:t>
                      </a:r>
                      <a:endParaRPr lang="en-GB" dirty="0"/>
                    </a:p>
                  </a:txBody>
                  <a:tcPr/>
                </a:tc>
                <a:tc>
                  <a:txBody>
                    <a:bodyPr/>
                    <a:lstStyle/>
                    <a:p>
                      <a:r>
                        <a:rPr lang="en-GB" dirty="0"/>
                        <a:t>Folders from</a:t>
                      </a:r>
                      <a:r>
                        <a:rPr lang="en-GB" baseline="0" dirty="0"/>
                        <a:t> each user</a:t>
                      </a:r>
                      <a:endParaRPr lang="en-GB" dirty="0"/>
                    </a:p>
                  </a:txBody>
                  <a:tcPr/>
                </a:tc>
                <a:extLst>
                  <a:ext uri="{0D108BD9-81ED-4DB2-BD59-A6C34878D82A}">
                    <a16:rowId xmlns:a16="http://schemas.microsoft.com/office/drawing/2014/main" val="3353414606"/>
                  </a:ext>
                </a:extLst>
              </a:tr>
              <a:tr h="370840">
                <a:tc>
                  <a:txBody>
                    <a:bodyPr/>
                    <a:lstStyle/>
                    <a:p>
                      <a:endParaRPr lang="en-GB" dirty="0"/>
                    </a:p>
                  </a:txBody>
                  <a:tcPr/>
                </a:tc>
                <a:tc>
                  <a:txBody>
                    <a:bodyPr/>
                    <a:lstStyle/>
                    <a:p>
                      <a:r>
                        <a:rPr lang="en-GB" dirty="0"/>
                        <a:t>Shared Documents, shared video,</a:t>
                      </a:r>
                      <a:r>
                        <a:rPr lang="en-GB" baseline="0" dirty="0"/>
                        <a:t> shared music, shared desktop files, shared pictures, shared start menu, and shared favourites</a:t>
                      </a:r>
                      <a:endParaRPr lang="en-GB" dirty="0"/>
                    </a:p>
                  </a:txBody>
                  <a:tcPr/>
                </a:tc>
                <a:tc>
                  <a:txBody>
                    <a:bodyPr/>
                    <a:lstStyle/>
                    <a:p>
                      <a:r>
                        <a:rPr lang="en-GB" dirty="0"/>
                        <a:t>Folders from the public profiles</a:t>
                      </a:r>
                    </a:p>
                  </a:txBody>
                  <a:tcPr/>
                </a:tc>
                <a:extLst>
                  <a:ext uri="{0D108BD9-81ED-4DB2-BD59-A6C34878D82A}">
                    <a16:rowId xmlns:a16="http://schemas.microsoft.com/office/drawing/2014/main" val="2835516624"/>
                  </a:ext>
                </a:extLst>
              </a:tr>
              <a:tr h="370840">
                <a:tc>
                  <a:txBody>
                    <a:bodyPr/>
                    <a:lstStyle/>
                    <a:p>
                      <a:endParaRPr lang="en-GB" dirty="0"/>
                    </a:p>
                  </a:txBody>
                  <a:tcPr/>
                </a:tc>
                <a:tc>
                  <a:txBody>
                    <a:bodyPr/>
                    <a:lstStyle/>
                    <a:p>
                      <a:r>
                        <a:rPr lang="en-GB" dirty="0"/>
                        <a:t>File</a:t>
                      </a:r>
                    </a:p>
                  </a:txBody>
                  <a:tcPr/>
                </a:tc>
                <a:tc>
                  <a:txBody>
                    <a:bodyPr/>
                    <a:lstStyle/>
                    <a:p>
                      <a:r>
                        <a:rPr lang="en-GB" dirty="0"/>
                        <a:t>USMT searches fixed drives, collecting files that have any of the file name extensions that are defined in the configuration XML file.</a:t>
                      </a:r>
                    </a:p>
                  </a:txBody>
                  <a:tcPr/>
                </a:tc>
                <a:extLst>
                  <a:ext uri="{0D108BD9-81ED-4DB2-BD59-A6C34878D82A}">
                    <a16:rowId xmlns:a16="http://schemas.microsoft.com/office/drawing/2014/main" val="3315159691"/>
                  </a:ext>
                </a:extLst>
              </a:tr>
              <a:tr h="370840">
                <a:tc>
                  <a:txBody>
                    <a:bodyPr/>
                    <a:lstStyle/>
                    <a:p>
                      <a:endParaRPr lang="en-GB"/>
                    </a:p>
                  </a:txBody>
                  <a:tcPr/>
                </a:tc>
                <a:tc>
                  <a:txBody>
                    <a:bodyPr/>
                    <a:lstStyle/>
                    <a:p>
                      <a:r>
                        <a:rPr lang="en-GB" dirty="0"/>
                        <a:t>Access control Lists (ACLs)</a:t>
                      </a:r>
                    </a:p>
                  </a:txBody>
                  <a:tcPr/>
                </a:tc>
                <a:tc>
                  <a:txBody>
                    <a:bodyPr/>
                    <a:lstStyle/>
                    <a:p>
                      <a:r>
                        <a:rPr lang="en-GB" dirty="0"/>
                        <a:t>USMT can migrate the ACL for specified files and folders.</a:t>
                      </a:r>
                    </a:p>
                  </a:txBody>
                  <a:tcPr/>
                </a:tc>
                <a:extLst>
                  <a:ext uri="{0D108BD9-81ED-4DB2-BD59-A6C34878D82A}">
                    <a16:rowId xmlns:a16="http://schemas.microsoft.com/office/drawing/2014/main" val="2187217949"/>
                  </a:ext>
                </a:extLst>
              </a:tr>
            </a:tbl>
          </a:graphicData>
        </a:graphic>
      </p:graphicFrame>
    </p:spTree>
    <p:extLst>
      <p:ext uri="{BB962C8B-B14F-4D97-AF65-F5344CB8AC3E}">
        <p14:creationId xmlns:p14="http://schemas.microsoft.com/office/powerpoint/2010/main" val="4158808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types accessible by USMT</a:t>
            </a:r>
          </a:p>
        </p:txBody>
      </p:sp>
      <p:graphicFrame>
        <p:nvGraphicFramePr>
          <p:cNvPr id="4" name="Content Placeholder 3"/>
          <p:cNvGraphicFramePr>
            <a:graphicFrameLocks noGrp="1"/>
          </p:cNvGraphicFramePr>
          <p:nvPr>
            <p:ph idx="1"/>
          </p:nvPr>
        </p:nvGraphicFramePr>
        <p:xfrm>
          <a:off x="312738" y="1825625"/>
          <a:ext cx="11590338" cy="4119880"/>
        </p:xfrm>
        <a:graphic>
          <a:graphicData uri="http://schemas.openxmlformats.org/drawingml/2006/table">
            <a:tbl>
              <a:tblPr firstRow="1" bandRow="1">
                <a:tableStyleId>{5C22544A-7EE6-4342-B048-85BDC9FD1C3A}</a:tableStyleId>
              </a:tblPr>
              <a:tblGrid>
                <a:gridCol w="3863446">
                  <a:extLst>
                    <a:ext uri="{9D8B030D-6E8A-4147-A177-3AD203B41FA5}">
                      <a16:colId xmlns:a16="http://schemas.microsoft.com/office/drawing/2014/main" val="3677202376"/>
                    </a:ext>
                  </a:extLst>
                </a:gridCol>
                <a:gridCol w="3863446">
                  <a:extLst>
                    <a:ext uri="{9D8B030D-6E8A-4147-A177-3AD203B41FA5}">
                      <a16:colId xmlns:a16="http://schemas.microsoft.com/office/drawing/2014/main" val="4143448532"/>
                    </a:ext>
                  </a:extLst>
                </a:gridCol>
                <a:gridCol w="3863446">
                  <a:extLst>
                    <a:ext uri="{9D8B030D-6E8A-4147-A177-3AD203B41FA5}">
                      <a16:colId xmlns:a16="http://schemas.microsoft.com/office/drawing/2014/main" val="3172432523"/>
                    </a:ext>
                  </a:extLst>
                </a:gridCol>
              </a:tblGrid>
              <a:tr h="370840">
                <a:tc>
                  <a:txBody>
                    <a:bodyPr/>
                    <a:lstStyle/>
                    <a:p>
                      <a:r>
                        <a:rPr lang="en-GB" dirty="0"/>
                        <a:t>Data Type</a:t>
                      </a:r>
                    </a:p>
                  </a:txBody>
                  <a:tcPr/>
                </a:tc>
                <a:tc>
                  <a:txBody>
                    <a:bodyPr/>
                    <a:lstStyle/>
                    <a:p>
                      <a:r>
                        <a:rPr lang="en-GB" dirty="0"/>
                        <a:t>Example</a:t>
                      </a:r>
                    </a:p>
                  </a:txBody>
                  <a:tcPr/>
                </a:tc>
                <a:tc>
                  <a:txBody>
                    <a:bodyPr/>
                    <a:lstStyle/>
                    <a:p>
                      <a:r>
                        <a:rPr lang="en-GB" dirty="0"/>
                        <a:t>Description</a:t>
                      </a:r>
                    </a:p>
                  </a:txBody>
                  <a:tcPr/>
                </a:tc>
                <a:extLst>
                  <a:ext uri="{0D108BD9-81ED-4DB2-BD59-A6C34878D82A}">
                    <a16:rowId xmlns:a16="http://schemas.microsoft.com/office/drawing/2014/main" val="1503861203"/>
                  </a:ext>
                </a:extLst>
              </a:tr>
              <a:tr h="370840">
                <a:tc>
                  <a:txBody>
                    <a:bodyPr/>
                    <a:lstStyle/>
                    <a:p>
                      <a:r>
                        <a:rPr lang="en-GB" dirty="0"/>
                        <a:t>Operating</a:t>
                      </a:r>
                      <a:r>
                        <a:rPr lang="en-GB" baseline="0" dirty="0"/>
                        <a:t> system components</a:t>
                      </a:r>
                      <a:endParaRPr lang="en-GB" dirty="0"/>
                    </a:p>
                  </a:txBody>
                  <a:tcPr/>
                </a:tc>
                <a:tc>
                  <a:txBody>
                    <a:bodyPr/>
                    <a:lstStyle/>
                    <a:p>
                      <a:r>
                        <a:rPr lang="en-GB" dirty="0"/>
                        <a:t>Mapped network drives,</a:t>
                      </a:r>
                      <a:r>
                        <a:rPr lang="en-GB" baseline="0" dirty="0"/>
                        <a:t> network printers, folder options, users’ personal certificates, and internet explorer settings</a:t>
                      </a:r>
                      <a:endParaRPr lang="en-GB" dirty="0"/>
                    </a:p>
                  </a:txBody>
                  <a:tcPr/>
                </a:tc>
                <a:tc>
                  <a:txBody>
                    <a:bodyPr/>
                    <a:lstStyle/>
                    <a:p>
                      <a:r>
                        <a:rPr lang="en-GB" dirty="0"/>
                        <a:t>USMT migrates most standard operating system settings</a:t>
                      </a:r>
                    </a:p>
                  </a:txBody>
                  <a:tcPr/>
                </a:tc>
                <a:extLst>
                  <a:ext uri="{0D108BD9-81ED-4DB2-BD59-A6C34878D82A}">
                    <a16:rowId xmlns:a16="http://schemas.microsoft.com/office/drawing/2014/main" val="663900494"/>
                  </a:ext>
                </a:extLst>
              </a:tr>
              <a:tr h="370840">
                <a:tc>
                  <a:txBody>
                    <a:bodyPr/>
                    <a:lstStyle/>
                    <a:p>
                      <a:r>
                        <a:rPr lang="en-GB" dirty="0"/>
                        <a:t>Supported applications settings</a:t>
                      </a:r>
                    </a:p>
                  </a:txBody>
                  <a:tcPr/>
                </a:tc>
                <a:tc>
                  <a:txBody>
                    <a:bodyPr/>
                    <a:lstStyle/>
                    <a:p>
                      <a:r>
                        <a:rPr lang="en-GB" dirty="0"/>
                        <a:t>Microsoft Office, Skype, Google Chrome, adobe</a:t>
                      </a:r>
                      <a:r>
                        <a:rPr lang="en-GB" baseline="0" dirty="0"/>
                        <a:t> acrobat reader, apple iTunes, and more</a:t>
                      </a:r>
                      <a:endParaRPr lang="en-GB" dirty="0"/>
                    </a:p>
                  </a:txBody>
                  <a:tcPr/>
                </a:tc>
                <a:tc>
                  <a:txBody>
                    <a:bodyPr/>
                    <a:lstStyle/>
                    <a:p>
                      <a:r>
                        <a:rPr lang="en-GB" dirty="0"/>
                        <a:t>USMT will migrate settings for</a:t>
                      </a:r>
                      <a:r>
                        <a:rPr lang="en-GB" baseline="0" dirty="0"/>
                        <a:t> many applications which can be specified in the MigApp.xml file. Version of each application must match on the source and destination computers. With Microsoft Office, USMT allows migration of the settings from an earlier version of an Office application.</a:t>
                      </a:r>
                    </a:p>
                    <a:p>
                      <a:endParaRPr lang="en-GB" baseline="0" dirty="0"/>
                    </a:p>
                  </a:txBody>
                  <a:tcPr/>
                </a:tc>
                <a:extLst>
                  <a:ext uri="{0D108BD9-81ED-4DB2-BD59-A6C34878D82A}">
                    <a16:rowId xmlns:a16="http://schemas.microsoft.com/office/drawing/2014/main" val="2767698122"/>
                  </a:ext>
                </a:extLst>
              </a:tr>
            </a:tbl>
          </a:graphicData>
        </a:graphic>
      </p:graphicFrame>
    </p:spTree>
    <p:extLst>
      <p:ext uri="{BB962C8B-B14F-4D97-AF65-F5344CB8AC3E}">
        <p14:creationId xmlns:p14="http://schemas.microsoft.com/office/powerpoint/2010/main" val="7965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USMT</a:t>
            </a:r>
          </a:p>
        </p:txBody>
      </p:sp>
      <p:sp>
        <p:nvSpPr>
          <p:cNvPr id="3" name="Content Placeholder 2"/>
          <p:cNvSpPr>
            <a:spLocks noGrp="1"/>
          </p:cNvSpPr>
          <p:nvPr>
            <p:ph idx="1"/>
          </p:nvPr>
        </p:nvSpPr>
        <p:spPr/>
        <p:txBody>
          <a:bodyPr/>
          <a:lstStyle/>
          <a:p>
            <a:r>
              <a:rPr lang="en-GB" dirty="0"/>
              <a:t>These following settings are not migrated when you use USMT</a:t>
            </a:r>
          </a:p>
          <a:p>
            <a:r>
              <a:rPr lang="en-GB" dirty="0"/>
              <a:t>Local printers, </a:t>
            </a:r>
          </a:p>
          <a:p>
            <a:r>
              <a:rPr lang="en-GB" dirty="0"/>
              <a:t>hardware-related settings </a:t>
            </a:r>
          </a:p>
          <a:p>
            <a:r>
              <a:rPr lang="en-GB" dirty="0"/>
              <a:t>Device drivers </a:t>
            </a:r>
          </a:p>
          <a:p>
            <a:r>
              <a:rPr lang="en-GB" dirty="0"/>
              <a:t>Passwords </a:t>
            </a:r>
          </a:p>
          <a:p>
            <a:r>
              <a:rPr lang="en-GB" dirty="0"/>
              <a:t>Customized icons for shortcuts </a:t>
            </a:r>
          </a:p>
          <a:p>
            <a:r>
              <a:rPr lang="en-GB" dirty="0"/>
              <a:t>Shared folder permissions Files and settings, if the operating systems have different languages installed</a:t>
            </a:r>
          </a:p>
          <a:p>
            <a:endParaRPr lang="en-GB" dirty="0"/>
          </a:p>
        </p:txBody>
      </p:sp>
    </p:spTree>
    <p:extLst>
      <p:ext uri="{BB962C8B-B14F-4D97-AF65-F5344CB8AC3E}">
        <p14:creationId xmlns:p14="http://schemas.microsoft.com/office/powerpoint/2010/main" val="3360610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Migrate User Data</a:t>
            </a:r>
          </a:p>
        </p:txBody>
      </p:sp>
      <p:sp>
        <p:nvSpPr>
          <p:cNvPr id="3" name="Content Placeholder 2"/>
          <p:cNvSpPr>
            <a:spLocks noGrp="1"/>
          </p:cNvSpPr>
          <p:nvPr>
            <p:ph idx="1"/>
          </p:nvPr>
        </p:nvSpPr>
        <p:spPr/>
        <p:txBody>
          <a:bodyPr/>
          <a:lstStyle/>
          <a:p>
            <a:r>
              <a:rPr lang="en-GB" dirty="0"/>
              <a:t>You need to know how to </a:t>
            </a:r>
          </a:p>
          <a:p>
            <a:endParaRPr lang="en-GB" dirty="0"/>
          </a:p>
          <a:p>
            <a:r>
              <a:rPr lang="en-GB" dirty="0"/>
              <a:t>Migrate from previous versions of windows</a:t>
            </a:r>
          </a:p>
          <a:p>
            <a:r>
              <a:rPr lang="en-GB" dirty="0"/>
              <a:t>Migration strategies</a:t>
            </a:r>
          </a:p>
          <a:p>
            <a:r>
              <a:rPr lang="en-GB" dirty="0"/>
              <a:t>Perform a user state migration </a:t>
            </a:r>
          </a:p>
        </p:txBody>
      </p:sp>
    </p:spTree>
    <p:extLst>
      <p:ext uri="{BB962C8B-B14F-4D97-AF65-F5344CB8AC3E}">
        <p14:creationId xmlns:p14="http://schemas.microsoft.com/office/powerpoint/2010/main" val="36851981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USMT</a:t>
            </a:r>
          </a:p>
        </p:txBody>
      </p:sp>
      <p:sp>
        <p:nvSpPr>
          <p:cNvPr id="3" name="Content Placeholder 2"/>
          <p:cNvSpPr>
            <a:spLocks noGrp="1"/>
          </p:cNvSpPr>
          <p:nvPr>
            <p:ph idx="1"/>
          </p:nvPr>
        </p:nvSpPr>
        <p:spPr/>
        <p:txBody>
          <a:bodyPr/>
          <a:lstStyle/>
          <a:p>
            <a:r>
              <a:rPr lang="en-GB" dirty="0"/>
              <a:t>C:\Program Files (x86)\Windows Kits\10\Assessment and Deployment Kit\User State Migration Tool</a:t>
            </a:r>
          </a:p>
          <a:p>
            <a:endParaRPr lang="en-GB" dirty="0"/>
          </a:p>
          <a:p>
            <a:endParaRPr lang="en-GB" dirty="0"/>
          </a:p>
        </p:txBody>
      </p:sp>
    </p:spTree>
    <p:extLst>
      <p:ext uri="{BB962C8B-B14F-4D97-AF65-F5344CB8AC3E}">
        <p14:creationId xmlns:p14="http://schemas.microsoft.com/office/powerpoint/2010/main" val="2742331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Migrate User Data</a:t>
            </a:r>
          </a:p>
        </p:txBody>
      </p:sp>
      <p:sp>
        <p:nvSpPr>
          <p:cNvPr id="3" name="Content Placeholder 2"/>
          <p:cNvSpPr>
            <a:spLocks noGrp="1"/>
          </p:cNvSpPr>
          <p:nvPr>
            <p:ph idx="1"/>
          </p:nvPr>
        </p:nvSpPr>
        <p:spPr/>
        <p:txBody>
          <a:bodyPr>
            <a:normAutofit lnSpcReduction="10000"/>
          </a:bodyPr>
          <a:lstStyle/>
          <a:p>
            <a:r>
              <a:rPr lang="en-GB" dirty="0"/>
              <a:t>People don’t like change. Supplying a fresh OS can cause a loss in productivity</a:t>
            </a:r>
          </a:p>
          <a:p>
            <a:endParaRPr lang="en-GB" dirty="0"/>
          </a:p>
          <a:p>
            <a:r>
              <a:rPr lang="en-GB" dirty="0"/>
              <a:t>The level of user personalisation of the device can include the following.</a:t>
            </a:r>
          </a:p>
          <a:p>
            <a:endParaRPr lang="en-GB" dirty="0"/>
          </a:p>
          <a:p>
            <a:r>
              <a:rPr lang="en-GB" dirty="0"/>
              <a:t>Desktop appearance, sounds, themes and backgrounds</a:t>
            </a:r>
          </a:p>
          <a:p>
            <a:r>
              <a:rPr lang="en-GB" dirty="0"/>
              <a:t>Start-menu customization </a:t>
            </a:r>
          </a:p>
          <a:p>
            <a:r>
              <a:rPr lang="en-GB" dirty="0"/>
              <a:t>Icons and file associations</a:t>
            </a:r>
          </a:p>
          <a:p>
            <a:r>
              <a:rPr lang="en-GB" dirty="0"/>
              <a:t>Files and folders stored locally</a:t>
            </a:r>
          </a:p>
          <a:p>
            <a:r>
              <a:rPr lang="en-GB" dirty="0"/>
              <a:t>Device and power settings</a:t>
            </a:r>
          </a:p>
          <a:p>
            <a:r>
              <a:rPr lang="en-GB" dirty="0"/>
              <a:t>Application settings, such as autotype and template locations</a:t>
            </a:r>
          </a:p>
          <a:p>
            <a:endParaRPr lang="en-GB" dirty="0"/>
          </a:p>
        </p:txBody>
      </p:sp>
    </p:spTree>
    <p:extLst>
      <p:ext uri="{BB962C8B-B14F-4D97-AF65-F5344CB8AC3E}">
        <p14:creationId xmlns:p14="http://schemas.microsoft.com/office/powerpoint/2010/main" val="680757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AC5B9-9CA9-4C07-A798-60F0E35B0BBE}"/>
              </a:ext>
            </a:extLst>
          </p:cNvPr>
          <p:cNvSpPr>
            <a:spLocks noGrp="1"/>
          </p:cNvSpPr>
          <p:nvPr>
            <p:ph type="title"/>
          </p:nvPr>
        </p:nvSpPr>
        <p:spPr/>
        <p:txBody>
          <a:bodyPr/>
          <a:lstStyle/>
          <a:p>
            <a:r>
              <a:rPr lang="en-GB" dirty="0"/>
              <a:t>Migration strategies</a:t>
            </a:r>
          </a:p>
        </p:txBody>
      </p:sp>
      <p:sp>
        <p:nvSpPr>
          <p:cNvPr id="3" name="Content Placeholder 2">
            <a:extLst>
              <a:ext uri="{FF2B5EF4-FFF2-40B4-BE49-F238E27FC236}">
                <a16:creationId xmlns:a16="http://schemas.microsoft.com/office/drawing/2014/main" id="{34D79092-E5D6-45F1-A636-8CCAD35C39A9}"/>
              </a:ext>
            </a:extLst>
          </p:cNvPr>
          <p:cNvSpPr>
            <a:spLocks noGrp="1"/>
          </p:cNvSpPr>
          <p:nvPr>
            <p:ph idx="1"/>
          </p:nvPr>
        </p:nvSpPr>
        <p:spPr/>
        <p:txBody>
          <a:bodyPr/>
          <a:lstStyle/>
          <a:p>
            <a:r>
              <a:rPr lang="en-GB" dirty="0"/>
              <a:t>Research the different Migration strategies</a:t>
            </a:r>
          </a:p>
          <a:p>
            <a:r>
              <a:rPr lang="en-GB" dirty="0"/>
              <a:t>What method would be best for a new customer wanting an upgrade from Win 7 to Win 10?</a:t>
            </a:r>
          </a:p>
          <a:p>
            <a:r>
              <a:rPr lang="en-GB" dirty="0"/>
              <a:t>A customer who wants a new Win 10 PC?</a:t>
            </a:r>
          </a:p>
        </p:txBody>
      </p:sp>
    </p:spTree>
    <p:extLst>
      <p:ext uri="{BB962C8B-B14F-4D97-AF65-F5344CB8AC3E}">
        <p14:creationId xmlns:p14="http://schemas.microsoft.com/office/powerpoint/2010/main" val="209147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Migration Strategies</a:t>
            </a:r>
          </a:p>
        </p:txBody>
      </p:sp>
      <p:sp>
        <p:nvSpPr>
          <p:cNvPr id="3" name="Content Placeholder 2"/>
          <p:cNvSpPr>
            <a:spLocks noGrp="1"/>
          </p:cNvSpPr>
          <p:nvPr>
            <p:ph idx="1"/>
          </p:nvPr>
        </p:nvSpPr>
        <p:spPr/>
        <p:txBody>
          <a:bodyPr>
            <a:normAutofit lnSpcReduction="10000"/>
          </a:bodyPr>
          <a:lstStyle/>
          <a:p>
            <a:r>
              <a:rPr lang="en-GB" dirty="0"/>
              <a:t>You can perform migration to Windows 10 when your users have new computers on which to install Windows 10 and you want to preserve the settings and data. During the process you can perform the following high-level procedures:</a:t>
            </a:r>
          </a:p>
          <a:p>
            <a:r>
              <a:rPr lang="en-GB" dirty="0"/>
              <a:t>Verify that all existing required applications work on Windows 10. </a:t>
            </a:r>
          </a:p>
          <a:p>
            <a:r>
              <a:rPr lang="en-GB" dirty="0"/>
              <a:t>Ensure that the appropriate edition of Windows 10 is installed on the user’s new computer. </a:t>
            </a:r>
          </a:p>
          <a:p>
            <a:r>
              <a:rPr lang="en-GB" dirty="0"/>
              <a:t>On the new computer, install the required applications. </a:t>
            </a:r>
          </a:p>
          <a:p>
            <a:r>
              <a:rPr lang="en-GB" dirty="0"/>
              <a:t>Back up the user’s data files and settings from the old computer using USMT (User State Migration Tool).</a:t>
            </a:r>
          </a:p>
          <a:p>
            <a:r>
              <a:rPr lang="en-GB" dirty="0"/>
              <a:t>Restore the user’s data files and settings on the new computer using USMT.</a:t>
            </a:r>
          </a:p>
          <a:p>
            <a:pPr marL="0" indent="0">
              <a:buNone/>
            </a:pPr>
            <a:endParaRPr lang="en-GB" dirty="0"/>
          </a:p>
          <a:p>
            <a:endParaRPr lang="en-GB" dirty="0"/>
          </a:p>
        </p:txBody>
      </p:sp>
    </p:spTree>
    <p:extLst>
      <p:ext uri="{BB962C8B-B14F-4D97-AF65-F5344CB8AC3E}">
        <p14:creationId xmlns:p14="http://schemas.microsoft.com/office/powerpoint/2010/main" val="1309279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Migration strategies</a:t>
            </a:r>
          </a:p>
        </p:txBody>
      </p:sp>
      <p:sp>
        <p:nvSpPr>
          <p:cNvPr id="3" name="Content Placeholder 2"/>
          <p:cNvSpPr>
            <a:spLocks noGrp="1"/>
          </p:cNvSpPr>
          <p:nvPr>
            <p:ph idx="1"/>
          </p:nvPr>
        </p:nvSpPr>
        <p:spPr/>
        <p:txBody>
          <a:bodyPr>
            <a:normAutofit/>
          </a:bodyPr>
          <a:lstStyle/>
          <a:p>
            <a:r>
              <a:rPr lang="en-GB" dirty="0"/>
              <a:t>You can use either side by side or wipe and load</a:t>
            </a:r>
          </a:p>
          <a:p>
            <a:endParaRPr lang="en-GB" dirty="0"/>
          </a:p>
          <a:p>
            <a:r>
              <a:rPr lang="en-GB" dirty="0"/>
              <a:t>A side-by-side migration</a:t>
            </a:r>
          </a:p>
          <a:p>
            <a:pPr lvl="1"/>
            <a:r>
              <a:rPr lang="en-GB" dirty="0"/>
              <a:t>In this scenario, the source and destination computers for the upgrade are different machines. You install a new computer with windows 10 and then migrate the data and most user settings from the earlier operating system to the new computer. </a:t>
            </a:r>
          </a:p>
          <a:p>
            <a:pPr lvl="1"/>
            <a:endParaRPr lang="en-GB" dirty="0"/>
          </a:p>
          <a:p>
            <a:r>
              <a:rPr lang="en-GB" dirty="0"/>
              <a:t>A wipe-and-load migration</a:t>
            </a:r>
          </a:p>
          <a:p>
            <a:pPr lvl="1"/>
            <a:r>
              <a:rPr lang="en-GB" dirty="0"/>
              <a:t>In this scenario, the source and destination computer are the same. You back up the user data and settings to an external location and then install Windows 10 on the user’s existing computer. Afterward, you restore user data and settings.</a:t>
            </a:r>
          </a:p>
          <a:p>
            <a:pPr marL="457200" lvl="1" indent="0">
              <a:buNone/>
            </a:pPr>
            <a:endParaRPr lang="en-GB" dirty="0"/>
          </a:p>
        </p:txBody>
      </p:sp>
    </p:spTree>
    <p:extLst>
      <p:ext uri="{BB962C8B-B14F-4D97-AF65-F5344CB8AC3E}">
        <p14:creationId xmlns:p14="http://schemas.microsoft.com/office/powerpoint/2010/main" val="3777423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Migration strategies</a:t>
            </a:r>
          </a:p>
        </p:txBody>
      </p:sp>
      <p:sp>
        <p:nvSpPr>
          <p:cNvPr id="3" name="Content Placeholder 2"/>
          <p:cNvSpPr>
            <a:spLocks noGrp="1"/>
          </p:cNvSpPr>
          <p:nvPr>
            <p:ph idx="1"/>
          </p:nvPr>
        </p:nvSpPr>
        <p:spPr/>
        <p:txBody>
          <a:bodyPr>
            <a:normAutofit/>
          </a:bodyPr>
          <a:lstStyle/>
          <a:p>
            <a:r>
              <a:rPr lang="en-GB" dirty="0"/>
              <a:t>Side-by-side migration uses the following procedure</a:t>
            </a:r>
          </a:p>
          <a:p>
            <a:r>
              <a:rPr lang="en-GB" dirty="0"/>
              <a:t>Either obtain a computer with Windows 10 preinstalled or install Windows 10 on a new computer. When Setup.exe prompts you, choose Custom (Advanced).This is the destination computer. </a:t>
            </a:r>
          </a:p>
          <a:p>
            <a:r>
              <a:rPr lang="en-GB" dirty="0"/>
              <a:t>Install the same applications on the destination computer as are presently on the source computer. </a:t>
            </a:r>
          </a:p>
          <a:p>
            <a:r>
              <a:rPr lang="en-GB" dirty="0"/>
              <a:t>Create an external intermediate storage location, such as a file server–shared folder or an external hard drive, for the storage of user data and settings. This storage must be accessible from both the source and destination computers.</a:t>
            </a:r>
          </a:p>
          <a:p>
            <a:endParaRPr lang="en-GB" dirty="0"/>
          </a:p>
          <a:p>
            <a:endParaRPr lang="en-GB" dirty="0"/>
          </a:p>
        </p:txBody>
      </p:sp>
    </p:spTree>
    <p:extLst>
      <p:ext uri="{BB962C8B-B14F-4D97-AF65-F5344CB8AC3E}">
        <p14:creationId xmlns:p14="http://schemas.microsoft.com/office/powerpoint/2010/main" val="946326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Migration strategies</a:t>
            </a:r>
          </a:p>
        </p:txBody>
      </p:sp>
      <p:sp>
        <p:nvSpPr>
          <p:cNvPr id="3" name="Content Placeholder 2"/>
          <p:cNvSpPr>
            <a:spLocks noGrp="1"/>
          </p:cNvSpPr>
          <p:nvPr>
            <p:ph idx="1"/>
          </p:nvPr>
        </p:nvSpPr>
        <p:spPr/>
        <p:txBody>
          <a:bodyPr/>
          <a:lstStyle/>
          <a:p>
            <a:r>
              <a:rPr lang="en-GB" dirty="0"/>
              <a:t>Use the USMT to collect the user’s data and settings from the source computer and store them to the external intermediate store.</a:t>
            </a:r>
          </a:p>
          <a:p>
            <a:r>
              <a:rPr lang="en-GB" dirty="0"/>
              <a:t>Use the USMT to collect the user’s data and settings from the external intermediate store and install them in the destination computer.</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6689" y="3548363"/>
            <a:ext cx="8642684" cy="3213218"/>
          </a:xfrm>
          <a:prstGeom prst="rect">
            <a:avLst/>
          </a:prstGeom>
        </p:spPr>
      </p:pic>
    </p:spTree>
    <p:extLst>
      <p:ext uri="{BB962C8B-B14F-4D97-AF65-F5344CB8AC3E}">
        <p14:creationId xmlns:p14="http://schemas.microsoft.com/office/powerpoint/2010/main" val="65526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Migration strategies</a:t>
            </a:r>
          </a:p>
        </p:txBody>
      </p:sp>
      <p:sp>
        <p:nvSpPr>
          <p:cNvPr id="3" name="Content Placeholder 2"/>
          <p:cNvSpPr>
            <a:spLocks noGrp="1"/>
          </p:cNvSpPr>
          <p:nvPr>
            <p:ph idx="1"/>
          </p:nvPr>
        </p:nvSpPr>
        <p:spPr/>
        <p:txBody>
          <a:bodyPr>
            <a:normAutofit/>
          </a:bodyPr>
          <a:lstStyle/>
          <a:p>
            <a:r>
              <a:rPr lang="en-GB" dirty="0"/>
              <a:t>Wipe-and-load migration strategy</a:t>
            </a:r>
          </a:p>
          <a:p>
            <a:r>
              <a:rPr lang="en-GB" dirty="0"/>
              <a:t>Create an external storage location, such as a file server-shared folder or an external hard drive, for the storage of user data and settings. </a:t>
            </a:r>
          </a:p>
          <a:p>
            <a:r>
              <a:rPr lang="en-GB" dirty="0"/>
              <a:t>Use the USMT to collect the user’s data and settings and store them in the external location. </a:t>
            </a:r>
          </a:p>
          <a:p>
            <a:r>
              <a:rPr lang="en-GB" dirty="0"/>
              <a:t>Install Windows 10 on the existing computer. When Setup.exe prompts you, choose Custom (Advanced). </a:t>
            </a:r>
          </a:p>
          <a:p>
            <a:r>
              <a:rPr lang="en-GB" dirty="0"/>
              <a:t>Reinstall the applications on the computer. Use the USMT to restore the user’s data and settings from the external location.</a:t>
            </a:r>
          </a:p>
          <a:p>
            <a:endParaRPr lang="en-GB" dirty="0"/>
          </a:p>
        </p:txBody>
      </p:sp>
    </p:spTree>
    <p:extLst>
      <p:ext uri="{BB962C8B-B14F-4D97-AF65-F5344CB8AC3E}">
        <p14:creationId xmlns:p14="http://schemas.microsoft.com/office/powerpoint/2010/main" val="317244"/>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FE0AEA33-6216-40C2-9F9A-114F24EF03DB}" vid="{75F778CF-DCE9-4FDB-BEE6-9E574DC56878}"/>
    </a:ext>
  </a:extLst>
</a:theme>
</file>

<file path=docProps/app.xml><?xml version="1.0" encoding="utf-8"?>
<Properties xmlns="http://schemas.openxmlformats.org/officeDocument/2006/extended-properties" xmlns:vt="http://schemas.openxmlformats.org/officeDocument/2006/docPropsVTypes">
  <Template/>
  <TotalTime>15</TotalTime>
  <Words>1232</Words>
  <Application>Microsoft Office PowerPoint</Application>
  <PresentationFormat>Widescreen</PresentationFormat>
  <Paragraphs>125</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Theme1</vt:lpstr>
      <vt:lpstr>USMT</vt:lpstr>
      <vt:lpstr>Migrate User Data</vt:lpstr>
      <vt:lpstr>Migrate User Data</vt:lpstr>
      <vt:lpstr>Migration strategies</vt:lpstr>
      <vt:lpstr>Migration Strategies</vt:lpstr>
      <vt:lpstr>Migration strategies</vt:lpstr>
      <vt:lpstr>Migration strategies</vt:lpstr>
      <vt:lpstr>Migration strategies</vt:lpstr>
      <vt:lpstr>Migration strategies</vt:lpstr>
      <vt:lpstr>Migration strategies</vt:lpstr>
      <vt:lpstr>Considerations for migration</vt:lpstr>
      <vt:lpstr>User State Migration </vt:lpstr>
      <vt:lpstr>User State Migration </vt:lpstr>
      <vt:lpstr>User State Migration </vt:lpstr>
      <vt:lpstr>Data types accessible by USMT</vt:lpstr>
      <vt:lpstr>Data types accessible by USMT</vt:lpstr>
      <vt:lpstr>Data types accessible by USMT</vt:lpstr>
      <vt:lpstr>Data types accessible by USMT</vt:lpstr>
      <vt:lpstr>USMT</vt:lpstr>
      <vt:lpstr>USMT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USMT</dc:title>
  <dc:creator>Andrew Cracknell</dc:creator>
  <cp:lastModifiedBy>Andrew Cracknell</cp:lastModifiedBy>
  <cp:revision>2</cp:revision>
  <dcterms:created xsi:type="dcterms:W3CDTF">2021-01-25T08:41:11Z</dcterms:created>
  <dcterms:modified xsi:type="dcterms:W3CDTF">2021-01-26T09:05:45Z</dcterms:modified>
</cp:coreProperties>
</file>