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7"/>
  </p:notesMasterIdLst>
  <p:sldIdLst>
    <p:sldId id="256" r:id="rId2"/>
    <p:sldId id="408" r:id="rId3"/>
    <p:sldId id="418" r:id="rId4"/>
    <p:sldId id="271" r:id="rId5"/>
    <p:sldId id="409" r:id="rId6"/>
    <p:sldId id="391" r:id="rId7"/>
    <p:sldId id="41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18"/>
  </p:normalViewPr>
  <p:slideViewPr>
    <p:cSldViewPr snapToGrid="0" snapToObjects="1">
      <p:cViewPr varScale="1">
        <p:scale>
          <a:sx n="114" d="100"/>
          <a:sy n="114" d="100"/>
        </p:scale>
        <p:origin x="33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6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9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9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65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7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4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3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1740"/>
            <a:ext cx="420403" cy="534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Infrastructure Technician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D044-068C-4035-97EF-F4620EE72C41}"/>
              </a:ext>
            </a:extLst>
          </p:cNvPr>
          <p:cNvSpPr txBox="1"/>
          <p:nvPr/>
        </p:nvSpPr>
        <p:spPr>
          <a:xfrm>
            <a:off x="484773" y="2186524"/>
            <a:ext cx="814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End point assessment 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- problem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0" y="1344813"/>
            <a:ext cx="11233773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Too little evidence – tools</a:t>
            </a:r>
          </a:p>
          <a:p>
            <a:endParaRPr lang="en-GB" dirty="0"/>
          </a:p>
          <a:p>
            <a:r>
              <a:rPr lang="en-GB" dirty="0"/>
              <a:t>Need to provide evidence of using 9 tools in total:</a:t>
            </a:r>
          </a:p>
          <a:p>
            <a:endParaRPr lang="en-GB" dirty="0"/>
          </a:p>
          <a:p>
            <a:r>
              <a:rPr lang="en-GB" dirty="0"/>
              <a:t>3 for testing</a:t>
            </a:r>
          </a:p>
          <a:p>
            <a:r>
              <a:rPr lang="en-GB" dirty="0"/>
              <a:t>3 for troubleshooting</a:t>
            </a:r>
          </a:p>
          <a:p>
            <a:r>
              <a:rPr lang="en-GB" dirty="0"/>
              <a:t>3 for analysing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65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- problem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0" y="1344813"/>
            <a:ext cx="11233773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Too much evidence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BB59A-E69D-374A-8922-BA962C46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68" y="2281432"/>
            <a:ext cx="6528404" cy="32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- problem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1" y="1344813"/>
            <a:ext cx="3668354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Knowledge – not competence</a:t>
            </a:r>
          </a:p>
          <a:p>
            <a:endParaRPr lang="en-GB" dirty="0"/>
          </a:p>
          <a:p>
            <a:r>
              <a:rPr lang="en-GB" dirty="0"/>
              <a:t>Did you write the act,</a:t>
            </a:r>
            <a:br>
              <a:rPr lang="en-GB" dirty="0"/>
            </a:br>
            <a:r>
              <a:rPr lang="en-GB" dirty="0"/>
              <a:t>or do you act upon it?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B79D7-2F21-104E-85BD-A02EFDDF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00" y="2326016"/>
            <a:ext cx="7855439" cy="40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- problem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1" y="1344813"/>
            <a:ext cx="10091456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Omitting vital evidence</a:t>
            </a:r>
          </a:p>
          <a:p>
            <a:endParaRPr lang="en-GB" dirty="0"/>
          </a:p>
          <a:p>
            <a:r>
              <a:rPr lang="en-GB" dirty="0"/>
              <a:t>First question in interview – What do you do in your job?</a:t>
            </a:r>
          </a:p>
          <a:p>
            <a:endParaRPr lang="en-GB" dirty="0"/>
          </a:p>
          <a:p>
            <a:r>
              <a:rPr lang="en-GB" dirty="0"/>
              <a:t>Does your portfolio contain evidence of what you do in your job?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08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B8192-4CEE-0F40-BB1D-A2D8547FB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85" y="365127"/>
            <a:ext cx="4749582" cy="55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7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– template 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DE29F-CFC6-AF4E-8956-25F5C810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9" y="1690690"/>
            <a:ext cx="9538855" cy="44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633C2-3371-DA4B-BE28-0974B1A9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42" y="0"/>
            <a:ext cx="9681058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6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A7AC-5EC7-BC46-B563-7C249751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– Gateway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E1E0-41C6-BB4C-8269-E5BB35F0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Make sure all your examination certificates are uploaded to </a:t>
            </a:r>
            <a:r>
              <a:rPr lang="en-GB" dirty="0" err="1"/>
              <a:t>ecordia</a:t>
            </a:r>
            <a:r>
              <a:rPr lang="en-GB" dirty="0"/>
              <a:t> (by Feb 8</a:t>
            </a:r>
            <a:r>
              <a:rPr lang="en-GB" baseline="30000" dirty="0"/>
              <a:t>th</a:t>
            </a:r>
            <a:r>
              <a:rPr lang="en-GB" dirty="0"/>
              <a:t>)</a:t>
            </a:r>
          </a:p>
          <a:p>
            <a:r>
              <a:rPr lang="en-GB" dirty="0"/>
              <a:t>Submit evidence for all outstanding criteria on </a:t>
            </a:r>
            <a:r>
              <a:rPr lang="en-GB" dirty="0" err="1"/>
              <a:t>ecordia</a:t>
            </a:r>
            <a:r>
              <a:rPr lang="en-GB" dirty="0"/>
              <a:t> (by Feb 8</a:t>
            </a:r>
            <a:r>
              <a:rPr lang="en-GB" baseline="30000" dirty="0"/>
              <a:t>th</a:t>
            </a:r>
            <a:r>
              <a:rPr lang="en-GB" dirty="0"/>
              <a:t>)</a:t>
            </a:r>
          </a:p>
          <a:p>
            <a:r>
              <a:rPr lang="en-GB" dirty="0"/>
              <a:t>Review and accept all feedback on evidence submitted to </a:t>
            </a:r>
            <a:r>
              <a:rPr lang="en-GB" dirty="0" err="1"/>
              <a:t>ecordia</a:t>
            </a:r>
            <a:r>
              <a:rPr lang="en-GB" dirty="0"/>
              <a:t> (by Feb 8</a:t>
            </a:r>
            <a:r>
              <a:rPr lang="en-GB" baseline="30000" dirty="0"/>
              <a:t>th</a:t>
            </a:r>
            <a:r>
              <a:rPr lang="en-GB" dirty="0"/>
              <a:t>)</a:t>
            </a:r>
          </a:p>
          <a:p>
            <a:r>
              <a:rPr lang="en-GB" dirty="0"/>
              <a:t>Ensure your weekly log is up to date (by Feb 8</a:t>
            </a:r>
            <a:r>
              <a:rPr lang="en-GB" baseline="30000" dirty="0"/>
              <a:t>th</a:t>
            </a:r>
            <a:r>
              <a:rPr lang="en-GB" dirty="0"/>
              <a:t>)</a:t>
            </a:r>
          </a:p>
          <a:p>
            <a:r>
              <a:rPr lang="en-GB" dirty="0"/>
              <a:t>Book time with your team leader or manager to assist them in completing the forms on pages 54-74 of the Digital Industries Apprenticeship: Standard Specific Guidance for Training Providers – Infrastructure </a:t>
            </a:r>
          </a:p>
          <a:p>
            <a:r>
              <a:rPr lang="en-GB" dirty="0"/>
              <a:t>Complete the Infrastructure Technician competencies evidence checklist on pages 75-91 of the Digital Industries Apprenticeship: Standard Specific Guidance for Training Providers – Infrastructure Technician </a:t>
            </a:r>
          </a:p>
          <a:p>
            <a:r>
              <a:rPr lang="en-GB" dirty="0"/>
              <a:t>Submit the completed forms from items 5 and 6 no later than Feb 15</a:t>
            </a:r>
          </a:p>
          <a:p>
            <a:r>
              <a:rPr lang="en-GB" dirty="0"/>
              <a:t>Choose a project no later than February 15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A01-A4A3-4BFA-818F-85E695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BF8E-A707-46F7-92D1-E4FDE0CC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495 Infrastructure Technician EPAs completed</a:t>
            </a:r>
            <a:br>
              <a:rPr lang="en-GB" dirty="0"/>
            </a:br>
            <a:endParaRPr lang="en-GB" dirty="0"/>
          </a:p>
          <a:p>
            <a:r>
              <a:rPr lang="en-GB" dirty="0"/>
              <a:t>808 total EPAs completed</a:t>
            </a:r>
          </a:p>
          <a:p>
            <a:endParaRPr lang="en-GB" dirty="0"/>
          </a:p>
          <a:p>
            <a:r>
              <a:rPr lang="en-GB" dirty="0"/>
              <a:t>220 Distinctions</a:t>
            </a:r>
          </a:p>
          <a:p>
            <a:r>
              <a:rPr lang="en-GB" dirty="0"/>
              <a:t>36 Merits</a:t>
            </a:r>
          </a:p>
          <a:p>
            <a:r>
              <a:rPr lang="en-GB" dirty="0"/>
              <a:t>483 Passes</a:t>
            </a:r>
          </a:p>
          <a:p>
            <a:r>
              <a:rPr lang="en-GB" dirty="0"/>
              <a:t>69 Fails (get feedback on why, can go through the resit – same process all over again) </a:t>
            </a:r>
          </a:p>
          <a:p>
            <a:endParaRPr lang="en-GB" dirty="0"/>
          </a:p>
          <a:p>
            <a:r>
              <a:rPr lang="en-GB" dirty="0"/>
              <a:t>91% success rate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81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AD899-01C0-CB49-A03C-E7EA8D11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840"/>
            <a:ext cx="12192000" cy="61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0" y="1344813"/>
            <a:ext cx="11233773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No two portfolios are the same</a:t>
            </a:r>
          </a:p>
          <a:p>
            <a:r>
              <a:rPr lang="en-GB" dirty="0"/>
              <a:t>There is no template</a:t>
            </a:r>
          </a:p>
          <a:p>
            <a:r>
              <a:rPr lang="en-GB" dirty="0"/>
              <a:t>In addition to the evidence I suggest:</a:t>
            </a:r>
          </a:p>
          <a:p>
            <a:endParaRPr lang="en-GB" dirty="0"/>
          </a:p>
          <a:p>
            <a:pPr lvl="1"/>
            <a:r>
              <a:rPr lang="en-GB" dirty="0"/>
              <a:t>What is your job</a:t>
            </a:r>
          </a:p>
          <a:p>
            <a:pPr lvl="1"/>
            <a:r>
              <a:rPr lang="en-GB" dirty="0"/>
              <a:t>Where do you work</a:t>
            </a:r>
          </a:p>
          <a:p>
            <a:pPr lvl="1"/>
            <a:r>
              <a:rPr lang="en-GB" dirty="0"/>
              <a:t>What are the systems</a:t>
            </a:r>
          </a:p>
          <a:p>
            <a:pPr lvl="1"/>
            <a:r>
              <a:rPr lang="en-GB" dirty="0"/>
              <a:t>What skills do you need/have/developed</a:t>
            </a:r>
          </a:p>
          <a:p>
            <a:pPr lvl="1"/>
            <a:r>
              <a:rPr lang="en-GB" dirty="0"/>
              <a:t>What have you learnt during the apprenticeship</a:t>
            </a:r>
          </a:p>
          <a:p>
            <a:pPr lvl="1"/>
            <a:r>
              <a:rPr lang="en-GB" dirty="0"/>
              <a:t>What are you NOW responsible for</a:t>
            </a:r>
          </a:p>
          <a:p>
            <a:pPr lvl="1"/>
            <a:r>
              <a:rPr lang="en-GB" dirty="0"/>
              <a:t>Who have you worked with and how have they helped you </a:t>
            </a:r>
          </a:p>
        </p:txBody>
      </p:sp>
    </p:spTree>
    <p:extLst>
      <p:ext uri="{BB962C8B-B14F-4D97-AF65-F5344CB8AC3E}">
        <p14:creationId xmlns:p14="http://schemas.microsoft.com/office/powerpoint/2010/main" val="97895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0" y="1344813"/>
            <a:ext cx="11233773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Submit your best work</a:t>
            </a:r>
          </a:p>
          <a:p>
            <a:pPr lvl="1"/>
            <a:r>
              <a:rPr lang="en-GB" dirty="0"/>
              <a:t>If you submit 1 good piece and 3 poor pieces, the assessor will assume you are usually poor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E2551-3C22-FE4E-AEB0-932071127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" y="2877539"/>
            <a:ext cx="12192000" cy="23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0" y="1344813"/>
            <a:ext cx="11233773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Make sure the work applies to the right standard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4270F-0FC6-D146-9B71-BE4B635A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894" y="1690690"/>
            <a:ext cx="4532832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- problem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0" y="1344813"/>
            <a:ext cx="11233773" cy="438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Too little evidence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42ED7-32A2-5740-A022-A945A0B9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03" y="2551680"/>
            <a:ext cx="7415561" cy="35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7649"/>
      </p:ext>
    </p:extLst>
  </p:cSld>
  <p:clrMapOvr>
    <a:masterClrMapping/>
  </p:clrMapOvr>
</p:sld>
</file>

<file path=ppt/theme/theme1.xml><?xml version="1.0" encoding="utf-8"?>
<a:theme xmlns:a="http://schemas.openxmlformats.org/drawingml/2006/main" name="WB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" id="{B72D05FB-8192-464D-9D83-4C2CA7853A9F}" vid="{4A779CC2-9149-449A-855E-F1375EFE8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InductionFeb2018_WBL</Template>
  <TotalTime>30767</TotalTime>
  <Words>442</Words>
  <Application>Microsoft Macintosh PowerPoint</Application>
  <PresentationFormat>Widescreen</PresentationFormat>
  <Paragraphs>91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WBL</vt:lpstr>
      <vt:lpstr> </vt:lpstr>
      <vt:lpstr>PowerPoint Presentation</vt:lpstr>
      <vt:lpstr>EPA – Gateway preparation </vt:lpstr>
      <vt:lpstr>Current status to date</vt:lpstr>
      <vt:lpstr>PowerPoint Presentation</vt:lpstr>
      <vt:lpstr>Portfolio</vt:lpstr>
      <vt:lpstr>Portfolio</vt:lpstr>
      <vt:lpstr>Portfolio</vt:lpstr>
      <vt:lpstr>Portfolio - problem</vt:lpstr>
      <vt:lpstr>Portfolio - problem</vt:lpstr>
      <vt:lpstr>Portfolio - problem</vt:lpstr>
      <vt:lpstr>Portfolio - problem</vt:lpstr>
      <vt:lpstr>Portfolio - problem</vt:lpstr>
      <vt:lpstr>Portfolio</vt:lpstr>
      <vt:lpstr>Portfolio – template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Bob Higgie</cp:lastModifiedBy>
  <cp:revision>404</cp:revision>
  <dcterms:created xsi:type="dcterms:W3CDTF">2017-10-06T13:15:22Z</dcterms:created>
  <dcterms:modified xsi:type="dcterms:W3CDTF">2019-02-03T22:12:28Z</dcterms:modified>
</cp:coreProperties>
</file>